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579" r:id="rId5"/>
    <p:sldId id="489" r:id="rId6"/>
    <p:sldId id="597" r:id="rId7"/>
    <p:sldId id="275" r:id="rId8"/>
    <p:sldId id="258" r:id="rId9"/>
    <p:sldId id="606" r:id="rId10"/>
    <p:sldId id="596" r:id="rId11"/>
    <p:sldId id="279" r:id="rId12"/>
    <p:sldId id="267" r:id="rId13"/>
    <p:sldId id="306" r:id="rId14"/>
    <p:sldId id="580" r:id="rId15"/>
    <p:sldId id="309" r:id="rId16"/>
    <p:sldId id="263" r:id="rId17"/>
    <p:sldId id="264" r:id="rId18"/>
    <p:sldId id="265" r:id="rId19"/>
    <p:sldId id="310" r:id="rId20"/>
    <p:sldId id="311" r:id="rId21"/>
    <p:sldId id="607" r:id="rId22"/>
    <p:sldId id="257" r:id="rId23"/>
    <p:sldId id="586" r:id="rId24"/>
    <p:sldId id="581" r:id="rId25"/>
    <p:sldId id="582" r:id="rId26"/>
    <p:sldId id="583" r:id="rId27"/>
    <p:sldId id="584" r:id="rId28"/>
    <p:sldId id="585" r:id="rId29"/>
    <p:sldId id="587" r:id="rId30"/>
    <p:sldId id="281" r:id="rId31"/>
    <p:sldId id="314" r:id="rId32"/>
    <p:sldId id="603" r:id="rId33"/>
    <p:sldId id="604" r:id="rId34"/>
    <p:sldId id="273" r:id="rId35"/>
    <p:sldId id="594" r:id="rId36"/>
    <p:sldId id="304" r:id="rId37"/>
    <p:sldId id="593" r:id="rId38"/>
    <p:sldId id="590" r:id="rId39"/>
    <p:sldId id="589" r:id="rId40"/>
    <p:sldId id="591" r:id="rId41"/>
    <p:sldId id="592" r:id="rId42"/>
    <p:sldId id="595" r:id="rId43"/>
    <p:sldId id="598" r:id="rId44"/>
    <p:sldId id="599" r:id="rId45"/>
    <p:sldId id="600" r:id="rId46"/>
    <p:sldId id="601" r:id="rId47"/>
    <p:sldId id="602" r:id="rId48"/>
    <p:sldId id="27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165A6-8873-BE9F-78FC-2B283FA5AA15}" v="5" dt="2025-09-23T11:09:13.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76"/>
  </p:normalViewPr>
  <p:slideViewPr>
    <p:cSldViewPr snapToGrid="0">
      <p:cViewPr varScale="1">
        <p:scale>
          <a:sx n="105" d="100"/>
          <a:sy n="105" d="100"/>
        </p:scale>
        <p:origin x="16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ata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BE316-86A2-4491-9CB7-6F9AF750575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3DEC4D3B-FA0F-42F0-B144-162314FA97B8}">
      <dgm:prSet custT="1"/>
      <dgm:spPr/>
      <dgm:t>
        <a:bodyPr/>
        <a:lstStyle/>
        <a:p>
          <a:pPr>
            <a:lnSpc>
              <a:spcPct val="100000"/>
            </a:lnSpc>
          </a:pPr>
          <a:r>
            <a:rPr lang="en-GB" sz="2400"/>
            <a:t>Very important to get this right</a:t>
          </a:r>
          <a:endParaRPr lang="en-US" sz="2400"/>
        </a:p>
      </dgm:t>
    </dgm:pt>
    <dgm:pt modelId="{9B90720E-A25C-483B-9942-02975E8DEF16}" type="parTrans" cxnId="{C37B35DB-3F80-41F5-AE09-D87E72624951}">
      <dgm:prSet/>
      <dgm:spPr/>
      <dgm:t>
        <a:bodyPr/>
        <a:lstStyle/>
        <a:p>
          <a:endParaRPr lang="en-US"/>
        </a:p>
      </dgm:t>
    </dgm:pt>
    <dgm:pt modelId="{67E1B639-DBD8-4D34-AF64-8629D440582C}" type="sibTrans" cxnId="{C37B35DB-3F80-41F5-AE09-D87E72624951}">
      <dgm:prSet/>
      <dgm:spPr/>
      <dgm:t>
        <a:bodyPr/>
        <a:lstStyle/>
        <a:p>
          <a:endParaRPr lang="en-US"/>
        </a:p>
      </dgm:t>
    </dgm:pt>
    <dgm:pt modelId="{904BF2BA-F783-406A-BC4B-EF8183CCCA8E}">
      <dgm:prSet custT="1"/>
      <dgm:spPr/>
      <dgm:t>
        <a:bodyPr/>
        <a:lstStyle/>
        <a:p>
          <a:pPr>
            <a:lnSpc>
              <a:spcPct val="100000"/>
            </a:lnSpc>
          </a:pPr>
          <a:r>
            <a:rPr lang="en-GB" sz="2000"/>
            <a:t>You will enjoy leisure more if you have faced up to your academic commitments</a:t>
          </a:r>
          <a:endParaRPr lang="en-US" sz="2000"/>
        </a:p>
      </dgm:t>
    </dgm:pt>
    <dgm:pt modelId="{04200AA1-F70E-404A-8CFC-72502E1CC8FD}" type="parTrans" cxnId="{3802C0AE-7B7E-4EBE-A84A-50859C6566D5}">
      <dgm:prSet/>
      <dgm:spPr/>
      <dgm:t>
        <a:bodyPr/>
        <a:lstStyle/>
        <a:p>
          <a:endParaRPr lang="en-US"/>
        </a:p>
      </dgm:t>
    </dgm:pt>
    <dgm:pt modelId="{FF1EF78B-AE77-40FC-BAC8-F1901A0AE313}" type="sibTrans" cxnId="{3802C0AE-7B7E-4EBE-A84A-50859C6566D5}">
      <dgm:prSet/>
      <dgm:spPr/>
      <dgm:t>
        <a:bodyPr/>
        <a:lstStyle/>
        <a:p>
          <a:endParaRPr lang="en-US"/>
        </a:p>
      </dgm:t>
    </dgm:pt>
    <dgm:pt modelId="{F81A40B6-85E2-46CE-9FDC-F1317D2ADB90}">
      <dgm:prSet custT="1"/>
      <dgm:spPr/>
      <dgm:t>
        <a:bodyPr/>
        <a:lstStyle/>
        <a:p>
          <a:pPr>
            <a:lnSpc>
              <a:spcPct val="100000"/>
            </a:lnSpc>
          </a:pPr>
          <a:r>
            <a:rPr lang="en-GB" sz="1800"/>
            <a:t>Too much part-time work affects academic performance:  More than 9-10 hours a week is probably too much</a:t>
          </a:r>
          <a:endParaRPr lang="en-US" sz="1800"/>
        </a:p>
      </dgm:t>
    </dgm:pt>
    <dgm:pt modelId="{4DB1E9BF-75D0-4853-A662-EDF749ED080A}" type="parTrans" cxnId="{2BA336CA-7AB0-4BB7-BB77-F9324BFB22ED}">
      <dgm:prSet/>
      <dgm:spPr/>
      <dgm:t>
        <a:bodyPr/>
        <a:lstStyle/>
        <a:p>
          <a:endParaRPr lang="en-US"/>
        </a:p>
      </dgm:t>
    </dgm:pt>
    <dgm:pt modelId="{0E5AABC9-734C-43E2-97EA-CF9D6AFDAA24}" type="sibTrans" cxnId="{2BA336CA-7AB0-4BB7-BB77-F9324BFB22ED}">
      <dgm:prSet/>
      <dgm:spPr/>
      <dgm:t>
        <a:bodyPr/>
        <a:lstStyle/>
        <a:p>
          <a:endParaRPr lang="en-US"/>
        </a:p>
      </dgm:t>
    </dgm:pt>
    <dgm:pt modelId="{DE429CD0-D08B-455A-A6BC-5AF17C7B2FFB}" type="pres">
      <dgm:prSet presAssocID="{6A0BE316-86A2-4491-9CB7-6F9AF7505756}" presName="root" presStyleCnt="0">
        <dgm:presLayoutVars>
          <dgm:dir/>
          <dgm:resizeHandles val="exact"/>
        </dgm:presLayoutVars>
      </dgm:prSet>
      <dgm:spPr/>
    </dgm:pt>
    <dgm:pt modelId="{DB6B48AB-C88D-475B-AFB6-532EDC22A414}" type="pres">
      <dgm:prSet presAssocID="{3DEC4D3B-FA0F-42F0-B144-162314FA97B8}" presName="compNode" presStyleCnt="0"/>
      <dgm:spPr/>
    </dgm:pt>
    <dgm:pt modelId="{E282A0CE-3B7D-4DBD-9A6C-18E2E4A6C02C}" type="pres">
      <dgm:prSet presAssocID="{3DEC4D3B-FA0F-42F0-B144-162314FA97B8}" presName="iconRect" presStyleLbl="node1" presStyleIdx="0" presStyleCnt="3" custScaleX="146706" custScaleY="1508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20765117-393D-4D00-8712-FFB7C4DF1167}" type="pres">
      <dgm:prSet presAssocID="{3DEC4D3B-FA0F-42F0-B144-162314FA97B8}" presName="spaceRect" presStyleCnt="0"/>
      <dgm:spPr/>
    </dgm:pt>
    <dgm:pt modelId="{4E288391-1F27-47FA-B57A-4CA53CDE0871}" type="pres">
      <dgm:prSet presAssocID="{3DEC4D3B-FA0F-42F0-B144-162314FA97B8}" presName="textRect" presStyleLbl="revTx" presStyleIdx="0" presStyleCnt="3">
        <dgm:presLayoutVars>
          <dgm:chMax val="1"/>
          <dgm:chPref val="1"/>
        </dgm:presLayoutVars>
      </dgm:prSet>
      <dgm:spPr/>
    </dgm:pt>
    <dgm:pt modelId="{2ACFAE1B-3693-4AEB-A039-43A792D9ABD4}" type="pres">
      <dgm:prSet presAssocID="{67E1B639-DBD8-4D34-AF64-8629D440582C}" presName="sibTrans" presStyleCnt="0"/>
      <dgm:spPr/>
    </dgm:pt>
    <dgm:pt modelId="{B65BE453-08BA-4CCB-AD23-34AD41420C18}" type="pres">
      <dgm:prSet presAssocID="{904BF2BA-F783-406A-BC4B-EF8183CCCA8E}" presName="compNode" presStyleCnt="0"/>
      <dgm:spPr/>
    </dgm:pt>
    <dgm:pt modelId="{E5977706-97C9-4C0B-998E-44D361CA5EFC}" type="pres">
      <dgm:prSet presAssocID="{904BF2BA-F783-406A-BC4B-EF8183CCCA8E}" presName="iconRect" presStyleLbl="node1" presStyleIdx="1" presStyleCnt="3" custScaleX="125690" custScaleY="1617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DE9A736-19BD-4632-8BD7-3EED8DC4199F}" type="pres">
      <dgm:prSet presAssocID="{904BF2BA-F783-406A-BC4B-EF8183CCCA8E}" presName="spaceRect" presStyleCnt="0"/>
      <dgm:spPr/>
    </dgm:pt>
    <dgm:pt modelId="{A7CAD742-663F-44EA-91F1-D7EC98E389AE}" type="pres">
      <dgm:prSet presAssocID="{904BF2BA-F783-406A-BC4B-EF8183CCCA8E}" presName="textRect" presStyleLbl="revTx" presStyleIdx="1" presStyleCnt="3">
        <dgm:presLayoutVars>
          <dgm:chMax val="1"/>
          <dgm:chPref val="1"/>
        </dgm:presLayoutVars>
      </dgm:prSet>
      <dgm:spPr/>
    </dgm:pt>
    <dgm:pt modelId="{72D40538-3AAC-4889-9DF7-1A8C4BF350AD}" type="pres">
      <dgm:prSet presAssocID="{FF1EF78B-AE77-40FC-BAC8-F1901A0AE313}" presName="sibTrans" presStyleCnt="0"/>
      <dgm:spPr/>
    </dgm:pt>
    <dgm:pt modelId="{FF4F5710-84AF-44B1-9935-4F6050B95EB7}" type="pres">
      <dgm:prSet presAssocID="{F81A40B6-85E2-46CE-9FDC-F1317D2ADB90}" presName="compNode" presStyleCnt="0"/>
      <dgm:spPr/>
    </dgm:pt>
    <dgm:pt modelId="{8ABE4B78-B5EF-49A5-8368-BCCF516EA1FE}" type="pres">
      <dgm:prSet presAssocID="{F81A40B6-85E2-46CE-9FDC-F1317D2ADB90}" presName="iconRect" presStyleLbl="node1" presStyleIdx="2" presStyleCnt="3" custScaleX="154329" custScaleY="14311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8079F49-7306-429A-A82A-2BE888FC7BFE}" type="pres">
      <dgm:prSet presAssocID="{F81A40B6-85E2-46CE-9FDC-F1317D2ADB90}" presName="spaceRect" presStyleCnt="0"/>
      <dgm:spPr/>
    </dgm:pt>
    <dgm:pt modelId="{478E9E0C-4992-4B83-8130-8FED1DF1D63D}" type="pres">
      <dgm:prSet presAssocID="{F81A40B6-85E2-46CE-9FDC-F1317D2ADB90}" presName="textRect" presStyleLbl="revTx" presStyleIdx="2" presStyleCnt="3">
        <dgm:presLayoutVars>
          <dgm:chMax val="1"/>
          <dgm:chPref val="1"/>
        </dgm:presLayoutVars>
      </dgm:prSet>
      <dgm:spPr/>
    </dgm:pt>
  </dgm:ptLst>
  <dgm:cxnLst>
    <dgm:cxn modelId="{7EED836E-9A30-4688-A2C1-488834C36A9D}" type="presOf" srcId="{904BF2BA-F783-406A-BC4B-EF8183CCCA8E}" destId="{A7CAD742-663F-44EA-91F1-D7EC98E389AE}" srcOrd="0" destOrd="0" presId="urn:microsoft.com/office/officeart/2018/2/layout/IconLabelList"/>
    <dgm:cxn modelId="{ECB56753-8F91-440B-BF62-7925E14BAB62}" type="presOf" srcId="{6A0BE316-86A2-4491-9CB7-6F9AF7505756}" destId="{DE429CD0-D08B-455A-A6BC-5AF17C7B2FFB}" srcOrd="0" destOrd="0" presId="urn:microsoft.com/office/officeart/2018/2/layout/IconLabelList"/>
    <dgm:cxn modelId="{0A1E3F58-F78C-48D5-8AD6-B870472977C5}" type="presOf" srcId="{3DEC4D3B-FA0F-42F0-B144-162314FA97B8}" destId="{4E288391-1F27-47FA-B57A-4CA53CDE0871}" srcOrd="0" destOrd="0" presId="urn:microsoft.com/office/officeart/2018/2/layout/IconLabelList"/>
    <dgm:cxn modelId="{3733BB90-0164-4562-9575-C618E3FFCCD7}" type="presOf" srcId="{F81A40B6-85E2-46CE-9FDC-F1317D2ADB90}" destId="{478E9E0C-4992-4B83-8130-8FED1DF1D63D}" srcOrd="0" destOrd="0" presId="urn:microsoft.com/office/officeart/2018/2/layout/IconLabelList"/>
    <dgm:cxn modelId="{3802C0AE-7B7E-4EBE-A84A-50859C6566D5}" srcId="{6A0BE316-86A2-4491-9CB7-6F9AF7505756}" destId="{904BF2BA-F783-406A-BC4B-EF8183CCCA8E}" srcOrd="1" destOrd="0" parTransId="{04200AA1-F70E-404A-8CFC-72502E1CC8FD}" sibTransId="{FF1EF78B-AE77-40FC-BAC8-F1901A0AE313}"/>
    <dgm:cxn modelId="{2BA336CA-7AB0-4BB7-BB77-F9324BFB22ED}" srcId="{6A0BE316-86A2-4491-9CB7-6F9AF7505756}" destId="{F81A40B6-85E2-46CE-9FDC-F1317D2ADB90}" srcOrd="2" destOrd="0" parTransId="{4DB1E9BF-75D0-4853-A662-EDF749ED080A}" sibTransId="{0E5AABC9-734C-43E2-97EA-CF9D6AFDAA24}"/>
    <dgm:cxn modelId="{C37B35DB-3F80-41F5-AE09-D87E72624951}" srcId="{6A0BE316-86A2-4491-9CB7-6F9AF7505756}" destId="{3DEC4D3B-FA0F-42F0-B144-162314FA97B8}" srcOrd="0" destOrd="0" parTransId="{9B90720E-A25C-483B-9942-02975E8DEF16}" sibTransId="{67E1B639-DBD8-4D34-AF64-8629D440582C}"/>
    <dgm:cxn modelId="{B2F586D7-B680-47EF-B53A-E72B55AD8828}" type="presParOf" srcId="{DE429CD0-D08B-455A-A6BC-5AF17C7B2FFB}" destId="{DB6B48AB-C88D-475B-AFB6-532EDC22A414}" srcOrd="0" destOrd="0" presId="urn:microsoft.com/office/officeart/2018/2/layout/IconLabelList"/>
    <dgm:cxn modelId="{29C7A947-EFAB-4043-B80E-B5ABADDDB854}" type="presParOf" srcId="{DB6B48AB-C88D-475B-AFB6-532EDC22A414}" destId="{E282A0CE-3B7D-4DBD-9A6C-18E2E4A6C02C}" srcOrd="0" destOrd="0" presId="urn:microsoft.com/office/officeart/2018/2/layout/IconLabelList"/>
    <dgm:cxn modelId="{9A2AD01E-FD41-4FFB-8327-1221A33E4D16}" type="presParOf" srcId="{DB6B48AB-C88D-475B-AFB6-532EDC22A414}" destId="{20765117-393D-4D00-8712-FFB7C4DF1167}" srcOrd="1" destOrd="0" presId="urn:microsoft.com/office/officeart/2018/2/layout/IconLabelList"/>
    <dgm:cxn modelId="{20B26AD4-20D3-421B-B2C7-47465940DE73}" type="presParOf" srcId="{DB6B48AB-C88D-475B-AFB6-532EDC22A414}" destId="{4E288391-1F27-47FA-B57A-4CA53CDE0871}" srcOrd="2" destOrd="0" presId="urn:microsoft.com/office/officeart/2018/2/layout/IconLabelList"/>
    <dgm:cxn modelId="{D242052F-C75C-456D-9533-DED913F2F436}" type="presParOf" srcId="{DE429CD0-D08B-455A-A6BC-5AF17C7B2FFB}" destId="{2ACFAE1B-3693-4AEB-A039-43A792D9ABD4}" srcOrd="1" destOrd="0" presId="urn:microsoft.com/office/officeart/2018/2/layout/IconLabelList"/>
    <dgm:cxn modelId="{66810E8C-52AD-46D1-B04C-455FA5714AE0}" type="presParOf" srcId="{DE429CD0-D08B-455A-A6BC-5AF17C7B2FFB}" destId="{B65BE453-08BA-4CCB-AD23-34AD41420C18}" srcOrd="2" destOrd="0" presId="urn:microsoft.com/office/officeart/2018/2/layout/IconLabelList"/>
    <dgm:cxn modelId="{C896FD43-5635-4F5D-B635-73E78FCAD460}" type="presParOf" srcId="{B65BE453-08BA-4CCB-AD23-34AD41420C18}" destId="{E5977706-97C9-4C0B-998E-44D361CA5EFC}" srcOrd="0" destOrd="0" presId="urn:microsoft.com/office/officeart/2018/2/layout/IconLabelList"/>
    <dgm:cxn modelId="{39C626E0-D5D2-48D6-8592-F5252AC8C344}" type="presParOf" srcId="{B65BE453-08BA-4CCB-AD23-34AD41420C18}" destId="{4DE9A736-19BD-4632-8BD7-3EED8DC4199F}" srcOrd="1" destOrd="0" presId="urn:microsoft.com/office/officeart/2018/2/layout/IconLabelList"/>
    <dgm:cxn modelId="{21B72E50-887A-4808-B11F-695474C86901}" type="presParOf" srcId="{B65BE453-08BA-4CCB-AD23-34AD41420C18}" destId="{A7CAD742-663F-44EA-91F1-D7EC98E389AE}" srcOrd="2" destOrd="0" presId="urn:microsoft.com/office/officeart/2018/2/layout/IconLabelList"/>
    <dgm:cxn modelId="{882E5675-1511-4DF5-9650-83AE0DFC66E7}" type="presParOf" srcId="{DE429CD0-D08B-455A-A6BC-5AF17C7B2FFB}" destId="{72D40538-3AAC-4889-9DF7-1A8C4BF350AD}" srcOrd="3" destOrd="0" presId="urn:microsoft.com/office/officeart/2018/2/layout/IconLabelList"/>
    <dgm:cxn modelId="{604D91EB-28CA-4808-A18E-643EDC6DA205}" type="presParOf" srcId="{DE429CD0-D08B-455A-A6BC-5AF17C7B2FFB}" destId="{FF4F5710-84AF-44B1-9935-4F6050B95EB7}" srcOrd="4" destOrd="0" presId="urn:microsoft.com/office/officeart/2018/2/layout/IconLabelList"/>
    <dgm:cxn modelId="{2582E099-F0EE-4F46-BBFC-D60883B0271D}" type="presParOf" srcId="{FF4F5710-84AF-44B1-9935-4F6050B95EB7}" destId="{8ABE4B78-B5EF-49A5-8368-BCCF516EA1FE}" srcOrd="0" destOrd="0" presId="urn:microsoft.com/office/officeart/2018/2/layout/IconLabelList"/>
    <dgm:cxn modelId="{4EC24921-D5F6-4CEC-AA97-64603C078C68}" type="presParOf" srcId="{FF4F5710-84AF-44B1-9935-4F6050B95EB7}" destId="{C8079F49-7306-429A-A82A-2BE888FC7BFE}" srcOrd="1" destOrd="0" presId="urn:microsoft.com/office/officeart/2018/2/layout/IconLabelList"/>
    <dgm:cxn modelId="{523C4BF4-E8DF-4618-B06A-E25D71431A19}" type="presParOf" srcId="{FF4F5710-84AF-44B1-9935-4F6050B95EB7}" destId="{478E9E0C-4992-4B83-8130-8FED1DF1D63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B27143-B438-4FB1-87F0-D9FF3CB4E016}"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C9F23FAD-1F5D-4710-B11E-B1C80609D351}">
      <dgm:prSet custT="1"/>
      <dgm:spPr/>
      <dgm:t>
        <a:bodyPr/>
        <a:lstStyle/>
        <a:p>
          <a:r>
            <a:rPr lang="en-GB" sz="2000"/>
            <a:t>Money!!</a:t>
          </a:r>
          <a:endParaRPr lang="en-US" sz="2000"/>
        </a:p>
      </dgm:t>
    </dgm:pt>
    <dgm:pt modelId="{23DB7748-1271-436E-9AD0-280034F451F9}" type="parTrans" cxnId="{B0329488-DC85-40AD-A904-7FF71D935577}">
      <dgm:prSet/>
      <dgm:spPr/>
      <dgm:t>
        <a:bodyPr/>
        <a:lstStyle/>
        <a:p>
          <a:endParaRPr lang="en-US"/>
        </a:p>
      </dgm:t>
    </dgm:pt>
    <dgm:pt modelId="{6ACB0BAC-15FA-4E8B-91D3-4D8B8566BBC1}" type="sibTrans" cxnId="{B0329488-DC85-40AD-A904-7FF71D935577}">
      <dgm:prSet/>
      <dgm:spPr/>
      <dgm:t>
        <a:bodyPr/>
        <a:lstStyle/>
        <a:p>
          <a:endParaRPr lang="en-US"/>
        </a:p>
      </dgm:t>
    </dgm:pt>
    <dgm:pt modelId="{DE924403-785B-42E1-BB40-E69E7D9BCC97}">
      <dgm:prSet custT="1"/>
      <dgm:spPr/>
      <dgm:t>
        <a:bodyPr/>
        <a:lstStyle/>
        <a:p>
          <a:r>
            <a:rPr lang="en-GB" sz="2000"/>
            <a:t>Meet new friends</a:t>
          </a:r>
          <a:endParaRPr lang="en-US" sz="2000"/>
        </a:p>
      </dgm:t>
    </dgm:pt>
    <dgm:pt modelId="{A5A068AC-BD97-4719-BDFF-F5A08A0B5AE8}" type="parTrans" cxnId="{18169917-7F14-4CCC-8352-35BA2972505B}">
      <dgm:prSet/>
      <dgm:spPr/>
      <dgm:t>
        <a:bodyPr/>
        <a:lstStyle/>
        <a:p>
          <a:endParaRPr lang="en-US"/>
        </a:p>
      </dgm:t>
    </dgm:pt>
    <dgm:pt modelId="{2A527D31-FCF3-4BC0-943B-7A4E783DADF7}" type="sibTrans" cxnId="{18169917-7F14-4CCC-8352-35BA2972505B}">
      <dgm:prSet/>
      <dgm:spPr/>
      <dgm:t>
        <a:bodyPr/>
        <a:lstStyle/>
        <a:p>
          <a:endParaRPr lang="en-US"/>
        </a:p>
      </dgm:t>
    </dgm:pt>
    <dgm:pt modelId="{253F3F66-D48F-46F6-88CE-CE86983E4068}">
      <dgm:prSet custT="1"/>
      <dgm:spPr/>
      <dgm:t>
        <a:bodyPr/>
        <a:lstStyle/>
        <a:p>
          <a:r>
            <a:rPr lang="en-GB" sz="2000"/>
            <a:t>New experiences</a:t>
          </a:r>
          <a:endParaRPr lang="en-US" sz="2000"/>
        </a:p>
      </dgm:t>
    </dgm:pt>
    <dgm:pt modelId="{22272BD0-3A50-483E-901B-D584BA82816E}" type="parTrans" cxnId="{F5A08621-939E-4D56-A472-87010391AC8D}">
      <dgm:prSet/>
      <dgm:spPr/>
      <dgm:t>
        <a:bodyPr/>
        <a:lstStyle/>
        <a:p>
          <a:endParaRPr lang="en-US"/>
        </a:p>
      </dgm:t>
    </dgm:pt>
    <dgm:pt modelId="{27A74CAD-4C75-4475-BEC5-BFB53F7950A6}" type="sibTrans" cxnId="{F5A08621-939E-4D56-A472-87010391AC8D}">
      <dgm:prSet/>
      <dgm:spPr/>
      <dgm:t>
        <a:bodyPr/>
        <a:lstStyle/>
        <a:p>
          <a:endParaRPr lang="en-US"/>
        </a:p>
      </dgm:t>
    </dgm:pt>
    <dgm:pt modelId="{14153975-2834-4EB9-B3AD-1B3318A3A566}">
      <dgm:prSet custT="1"/>
      <dgm:spPr/>
      <dgm:t>
        <a:bodyPr/>
        <a:lstStyle/>
        <a:p>
          <a:r>
            <a:rPr lang="en-GB" sz="1600"/>
            <a:t>New responsibilities (Importance of reliability/punctuality)</a:t>
          </a:r>
          <a:r>
            <a:rPr lang="en-GB" sz="1200"/>
            <a:t> </a:t>
          </a:r>
          <a:endParaRPr lang="en-US" sz="1200"/>
        </a:p>
      </dgm:t>
    </dgm:pt>
    <dgm:pt modelId="{2F62A99F-1D38-4E72-8760-FF49A2A893A1}" type="parTrans" cxnId="{E4D8D1D0-D785-4984-8C4D-B10556FE1E13}">
      <dgm:prSet/>
      <dgm:spPr/>
      <dgm:t>
        <a:bodyPr/>
        <a:lstStyle/>
        <a:p>
          <a:endParaRPr lang="en-US"/>
        </a:p>
      </dgm:t>
    </dgm:pt>
    <dgm:pt modelId="{167E0E0D-7CA5-45FB-A3FF-1C6E395370B3}" type="sibTrans" cxnId="{E4D8D1D0-D785-4984-8C4D-B10556FE1E13}">
      <dgm:prSet/>
      <dgm:spPr/>
      <dgm:t>
        <a:bodyPr/>
        <a:lstStyle/>
        <a:p>
          <a:endParaRPr lang="en-US"/>
        </a:p>
      </dgm:t>
    </dgm:pt>
    <dgm:pt modelId="{57587D77-BE17-470E-8770-37BD949E643C}">
      <dgm:prSet custT="1"/>
      <dgm:spPr/>
      <dgm:t>
        <a:bodyPr/>
        <a:lstStyle/>
        <a:p>
          <a:r>
            <a:rPr lang="en-GB" sz="2000"/>
            <a:t>Learn new skills (teamwork)</a:t>
          </a:r>
          <a:endParaRPr lang="en-US" sz="2000"/>
        </a:p>
      </dgm:t>
    </dgm:pt>
    <dgm:pt modelId="{02890C8A-CB72-4C12-AA75-91A5F50BE15C}" type="parTrans" cxnId="{07BE0065-8952-4364-9506-FEA2F4701833}">
      <dgm:prSet/>
      <dgm:spPr/>
      <dgm:t>
        <a:bodyPr/>
        <a:lstStyle/>
        <a:p>
          <a:endParaRPr lang="en-US"/>
        </a:p>
      </dgm:t>
    </dgm:pt>
    <dgm:pt modelId="{02FD2F53-24CB-4B7C-8E2B-4E0370D88237}" type="sibTrans" cxnId="{07BE0065-8952-4364-9506-FEA2F4701833}">
      <dgm:prSet/>
      <dgm:spPr/>
      <dgm:t>
        <a:bodyPr/>
        <a:lstStyle/>
        <a:p>
          <a:endParaRPr lang="en-US"/>
        </a:p>
      </dgm:t>
    </dgm:pt>
    <dgm:pt modelId="{0AD61B50-2B22-48A1-B2D1-0365A03A10F9}">
      <dgm:prSet custT="1"/>
      <dgm:spPr/>
      <dgm:t>
        <a:bodyPr/>
        <a:lstStyle/>
        <a:p>
          <a:r>
            <a:rPr lang="en-GB" sz="1800"/>
            <a:t>Broader outlook on life outside school</a:t>
          </a:r>
          <a:endParaRPr lang="en-US" sz="1800"/>
        </a:p>
      </dgm:t>
    </dgm:pt>
    <dgm:pt modelId="{88B96A53-F799-4077-AD7C-7742D75F449E}" type="parTrans" cxnId="{AAD60E61-9E6F-4A84-B883-2A9E6413645B}">
      <dgm:prSet/>
      <dgm:spPr/>
      <dgm:t>
        <a:bodyPr/>
        <a:lstStyle/>
        <a:p>
          <a:endParaRPr lang="en-US"/>
        </a:p>
      </dgm:t>
    </dgm:pt>
    <dgm:pt modelId="{14AAA127-4127-4913-88F3-9409547F2C7E}" type="sibTrans" cxnId="{AAD60E61-9E6F-4A84-B883-2A9E6413645B}">
      <dgm:prSet/>
      <dgm:spPr/>
      <dgm:t>
        <a:bodyPr/>
        <a:lstStyle/>
        <a:p>
          <a:endParaRPr lang="en-US"/>
        </a:p>
      </dgm:t>
    </dgm:pt>
    <dgm:pt modelId="{F2DDC212-2B4D-4121-867D-C634FBC64F67}">
      <dgm:prSet custT="1"/>
      <dgm:spPr/>
      <dgm:t>
        <a:bodyPr/>
        <a:lstStyle/>
        <a:p>
          <a:r>
            <a:rPr lang="en-GB" sz="1400"/>
            <a:t>Insight into business or industry (valuable work experience)</a:t>
          </a:r>
          <a:endParaRPr lang="en-US" sz="1400"/>
        </a:p>
      </dgm:t>
    </dgm:pt>
    <dgm:pt modelId="{9F22D341-E8EE-4FA4-B5D3-E1FF38B984C2}" type="parTrans" cxnId="{3EC7308E-3398-44BE-B2C7-FACF92091EFE}">
      <dgm:prSet/>
      <dgm:spPr/>
      <dgm:t>
        <a:bodyPr/>
        <a:lstStyle/>
        <a:p>
          <a:endParaRPr lang="en-US"/>
        </a:p>
      </dgm:t>
    </dgm:pt>
    <dgm:pt modelId="{065EF43C-7AED-4A94-BF03-E44A54ED894E}" type="sibTrans" cxnId="{3EC7308E-3398-44BE-B2C7-FACF92091EFE}">
      <dgm:prSet/>
      <dgm:spPr/>
      <dgm:t>
        <a:bodyPr/>
        <a:lstStyle/>
        <a:p>
          <a:endParaRPr lang="en-US"/>
        </a:p>
      </dgm:t>
    </dgm:pt>
    <dgm:pt modelId="{D04AE1D9-4796-4266-B9A2-5F69409DD0B8}" type="pres">
      <dgm:prSet presAssocID="{12B27143-B438-4FB1-87F0-D9FF3CB4E016}" presName="root" presStyleCnt="0">
        <dgm:presLayoutVars>
          <dgm:dir/>
          <dgm:resizeHandles val="exact"/>
        </dgm:presLayoutVars>
      </dgm:prSet>
      <dgm:spPr/>
    </dgm:pt>
    <dgm:pt modelId="{2B381406-7FDF-4A76-A8DE-DC6FB556AA7D}" type="pres">
      <dgm:prSet presAssocID="{12B27143-B438-4FB1-87F0-D9FF3CB4E016}" presName="container" presStyleCnt="0">
        <dgm:presLayoutVars>
          <dgm:dir/>
          <dgm:resizeHandles val="exact"/>
        </dgm:presLayoutVars>
      </dgm:prSet>
      <dgm:spPr/>
    </dgm:pt>
    <dgm:pt modelId="{16C1CADE-947D-48A2-AE9C-008A67730963}" type="pres">
      <dgm:prSet presAssocID="{C9F23FAD-1F5D-4710-B11E-B1C80609D351}" presName="compNode" presStyleCnt="0"/>
      <dgm:spPr/>
    </dgm:pt>
    <dgm:pt modelId="{56DCCE04-E19B-4E87-A741-2D7DD436355F}" type="pres">
      <dgm:prSet presAssocID="{C9F23FAD-1F5D-4710-B11E-B1C80609D351}" presName="iconBgRect" presStyleLbl="bgShp" presStyleIdx="0" presStyleCnt="7"/>
      <dgm:spPr/>
    </dgm:pt>
    <dgm:pt modelId="{4FE525FD-16E2-4824-899B-D90F1C24B8F1}" type="pres">
      <dgm:prSet presAssocID="{C9F23FAD-1F5D-4710-B11E-B1C80609D35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754D572-7D89-46C2-99E6-E6E7F308D2EB}" type="pres">
      <dgm:prSet presAssocID="{C9F23FAD-1F5D-4710-B11E-B1C80609D351}" presName="spaceRect" presStyleCnt="0"/>
      <dgm:spPr/>
    </dgm:pt>
    <dgm:pt modelId="{47F017B0-7FAA-4A33-8777-4FCA4B03E639}" type="pres">
      <dgm:prSet presAssocID="{C9F23FAD-1F5D-4710-B11E-B1C80609D351}" presName="textRect" presStyleLbl="revTx" presStyleIdx="0" presStyleCnt="7">
        <dgm:presLayoutVars>
          <dgm:chMax val="1"/>
          <dgm:chPref val="1"/>
        </dgm:presLayoutVars>
      </dgm:prSet>
      <dgm:spPr/>
    </dgm:pt>
    <dgm:pt modelId="{F9F20E99-BC65-40F5-8354-8481F8D3D631}" type="pres">
      <dgm:prSet presAssocID="{6ACB0BAC-15FA-4E8B-91D3-4D8B8566BBC1}" presName="sibTrans" presStyleLbl="sibTrans2D1" presStyleIdx="0" presStyleCnt="0"/>
      <dgm:spPr/>
    </dgm:pt>
    <dgm:pt modelId="{DC3DA5FF-9205-4304-AD25-1951F148224C}" type="pres">
      <dgm:prSet presAssocID="{DE924403-785B-42E1-BB40-E69E7D9BCC97}" presName="compNode" presStyleCnt="0"/>
      <dgm:spPr/>
    </dgm:pt>
    <dgm:pt modelId="{15C6D818-9E58-4D8D-9D84-C6B6FD34E1D2}" type="pres">
      <dgm:prSet presAssocID="{DE924403-785B-42E1-BB40-E69E7D9BCC97}" presName="iconBgRect" presStyleLbl="bgShp" presStyleIdx="1" presStyleCnt="7"/>
      <dgm:spPr/>
    </dgm:pt>
    <dgm:pt modelId="{670EB70D-83DC-44A9-A3A3-749AC7BB107F}" type="pres">
      <dgm:prSet presAssocID="{DE924403-785B-42E1-BB40-E69E7D9BCC9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4A7CF176-A95F-4707-AE00-AF66601CDC01}" type="pres">
      <dgm:prSet presAssocID="{DE924403-785B-42E1-BB40-E69E7D9BCC97}" presName="spaceRect" presStyleCnt="0"/>
      <dgm:spPr/>
    </dgm:pt>
    <dgm:pt modelId="{C9406250-40A7-437E-9FC6-0D9B1426C1EC}" type="pres">
      <dgm:prSet presAssocID="{DE924403-785B-42E1-BB40-E69E7D9BCC97}" presName="textRect" presStyleLbl="revTx" presStyleIdx="1" presStyleCnt="7">
        <dgm:presLayoutVars>
          <dgm:chMax val="1"/>
          <dgm:chPref val="1"/>
        </dgm:presLayoutVars>
      </dgm:prSet>
      <dgm:spPr/>
    </dgm:pt>
    <dgm:pt modelId="{1BAE1DF7-4455-456A-912F-CEF677652093}" type="pres">
      <dgm:prSet presAssocID="{2A527D31-FCF3-4BC0-943B-7A4E783DADF7}" presName="sibTrans" presStyleLbl="sibTrans2D1" presStyleIdx="0" presStyleCnt="0"/>
      <dgm:spPr/>
    </dgm:pt>
    <dgm:pt modelId="{71B34C28-2C51-4D23-AFCF-AFEF4B111607}" type="pres">
      <dgm:prSet presAssocID="{253F3F66-D48F-46F6-88CE-CE86983E4068}" presName="compNode" presStyleCnt="0"/>
      <dgm:spPr/>
    </dgm:pt>
    <dgm:pt modelId="{F08D4CB6-27D9-4385-8CE4-3D6BAE7F0CDD}" type="pres">
      <dgm:prSet presAssocID="{253F3F66-D48F-46F6-88CE-CE86983E4068}" presName="iconBgRect" presStyleLbl="bgShp" presStyleIdx="2" presStyleCnt="7"/>
      <dgm:spPr/>
    </dgm:pt>
    <dgm:pt modelId="{04A3E003-C1B7-4103-96BB-36BEBBCE4916}" type="pres">
      <dgm:prSet presAssocID="{253F3F66-D48F-46F6-88CE-CE86983E406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eroplane"/>
        </a:ext>
      </dgm:extLst>
    </dgm:pt>
    <dgm:pt modelId="{9ABCD1B6-F668-466E-AFFE-31E17419973B}" type="pres">
      <dgm:prSet presAssocID="{253F3F66-D48F-46F6-88CE-CE86983E4068}" presName="spaceRect" presStyleCnt="0"/>
      <dgm:spPr/>
    </dgm:pt>
    <dgm:pt modelId="{6591EFE5-6740-462D-8404-2FF1409D2BE2}" type="pres">
      <dgm:prSet presAssocID="{253F3F66-D48F-46F6-88CE-CE86983E4068}" presName="textRect" presStyleLbl="revTx" presStyleIdx="2" presStyleCnt="7">
        <dgm:presLayoutVars>
          <dgm:chMax val="1"/>
          <dgm:chPref val="1"/>
        </dgm:presLayoutVars>
      </dgm:prSet>
      <dgm:spPr/>
    </dgm:pt>
    <dgm:pt modelId="{1CAF863A-0F79-4A6D-81FD-3A769077D9CC}" type="pres">
      <dgm:prSet presAssocID="{27A74CAD-4C75-4475-BEC5-BFB53F7950A6}" presName="sibTrans" presStyleLbl="sibTrans2D1" presStyleIdx="0" presStyleCnt="0"/>
      <dgm:spPr/>
    </dgm:pt>
    <dgm:pt modelId="{8B2DA534-327D-4B33-8C36-AF0C8FF874AB}" type="pres">
      <dgm:prSet presAssocID="{14153975-2834-4EB9-B3AD-1B3318A3A566}" presName="compNode" presStyleCnt="0"/>
      <dgm:spPr/>
    </dgm:pt>
    <dgm:pt modelId="{F33B69AC-6D43-4B57-B8A7-5C430600FA5F}" type="pres">
      <dgm:prSet presAssocID="{14153975-2834-4EB9-B3AD-1B3318A3A566}" presName="iconBgRect" presStyleLbl="bgShp" presStyleIdx="3" presStyleCnt="7"/>
      <dgm:spPr/>
    </dgm:pt>
    <dgm:pt modelId="{D5AA1201-BB40-4BF5-B9A0-45EF78A7A6FF}" type="pres">
      <dgm:prSet presAssocID="{14153975-2834-4EB9-B3AD-1B3318A3A56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3324327A-7F8E-47E9-9492-C76EC85A0DDB}" type="pres">
      <dgm:prSet presAssocID="{14153975-2834-4EB9-B3AD-1B3318A3A566}" presName="spaceRect" presStyleCnt="0"/>
      <dgm:spPr/>
    </dgm:pt>
    <dgm:pt modelId="{FA1461C2-3D8E-40C0-A69C-2F466E94D7DA}" type="pres">
      <dgm:prSet presAssocID="{14153975-2834-4EB9-B3AD-1B3318A3A566}" presName="textRect" presStyleLbl="revTx" presStyleIdx="3" presStyleCnt="7" custScaleX="108908">
        <dgm:presLayoutVars>
          <dgm:chMax val="1"/>
          <dgm:chPref val="1"/>
        </dgm:presLayoutVars>
      </dgm:prSet>
      <dgm:spPr/>
    </dgm:pt>
    <dgm:pt modelId="{9D8DF945-59AA-4823-996C-3776D8A2BCFB}" type="pres">
      <dgm:prSet presAssocID="{167E0E0D-7CA5-45FB-A3FF-1C6E395370B3}" presName="sibTrans" presStyleLbl="sibTrans2D1" presStyleIdx="0" presStyleCnt="0"/>
      <dgm:spPr/>
    </dgm:pt>
    <dgm:pt modelId="{64755C9D-2C8E-4143-815D-480E96A9014F}" type="pres">
      <dgm:prSet presAssocID="{57587D77-BE17-470E-8770-37BD949E643C}" presName="compNode" presStyleCnt="0"/>
      <dgm:spPr/>
    </dgm:pt>
    <dgm:pt modelId="{45978B03-2FF1-4D00-8799-951A4B57E201}" type="pres">
      <dgm:prSet presAssocID="{57587D77-BE17-470E-8770-37BD949E643C}" presName="iconBgRect" presStyleLbl="bgShp" presStyleIdx="4" presStyleCnt="7"/>
      <dgm:spPr/>
    </dgm:pt>
    <dgm:pt modelId="{73F0E07E-8D83-4FEB-8EF5-36D6E56F15D3}" type="pres">
      <dgm:prSet presAssocID="{57587D77-BE17-470E-8770-37BD949E643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93E5440-9A75-4B6B-A580-C13382B968DF}" type="pres">
      <dgm:prSet presAssocID="{57587D77-BE17-470E-8770-37BD949E643C}" presName="spaceRect" presStyleCnt="0"/>
      <dgm:spPr/>
    </dgm:pt>
    <dgm:pt modelId="{829399B7-0133-41CF-9ED7-F608793DD9BC}" type="pres">
      <dgm:prSet presAssocID="{57587D77-BE17-470E-8770-37BD949E643C}" presName="textRect" presStyleLbl="revTx" presStyleIdx="4" presStyleCnt="7">
        <dgm:presLayoutVars>
          <dgm:chMax val="1"/>
          <dgm:chPref val="1"/>
        </dgm:presLayoutVars>
      </dgm:prSet>
      <dgm:spPr/>
    </dgm:pt>
    <dgm:pt modelId="{6AC6B8A0-211E-469A-AE6B-B88183E338DB}" type="pres">
      <dgm:prSet presAssocID="{02FD2F53-24CB-4B7C-8E2B-4E0370D88237}" presName="sibTrans" presStyleLbl="sibTrans2D1" presStyleIdx="0" presStyleCnt="0"/>
      <dgm:spPr/>
    </dgm:pt>
    <dgm:pt modelId="{8C3ACD37-1254-483C-BC66-699D6A20A6D1}" type="pres">
      <dgm:prSet presAssocID="{0AD61B50-2B22-48A1-B2D1-0365A03A10F9}" presName="compNode" presStyleCnt="0"/>
      <dgm:spPr/>
    </dgm:pt>
    <dgm:pt modelId="{DFB250CE-F0BE-4132-9933-FDAB97C426C8}" type="pres">
      <dgm:prSet presAssocID="{0AD61B50-2B22-48A1-B2D1-0365A03A10F9}" presName="iconBgRect" presStyleLbl="bgShp" presStyleIdx="5" presStyleCnt="7"/>
      <dgm:spPr/>
    </dgm:pt>
    <dgm:pt modelId="{51857158-A2E9-4D05-A11D-82216D828AB1}" type="pres">
      <dgm:prSet presAssocID="{0AD61B50-2B22-48A1-B2D1-0365A03A10F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hoolhouse"/>
        </a:ext>
      </dgm:extLst>
    </dgm:pt>
    <dgm:pt modelId="{88273ED3-4D59-4232-9995-90600817DDBD}" type="pres">
      <dgm:prSet presAssocID="{0AD61B50-2B22-48A1-B2D1-0365A03A10F9}" presName="spaceRect" presStyleCnt="0"/>
      <dgm:spPr/>
    </dgm:pt>
    <dgm:pt modelId="{8FACE449-B45E-4154-8F8C-91870574B5D2}" type="pres">
      <dgm:prSet presAssocID="{0AD61B50-2B22-48A1-B2D1-0365A03A10F9}" presName="textRect" presStyleLbl="revTx" presStyleIdx="5" presStyleCnt="7">
        <dgm:presLayoutVars>
          <dgm:chMax val="1"/>
          <dgm:chPref val="1"/>
        </dgm:presLayoutVars>
      </dgm:prSet>
      <dgm:spPr/>
    </dgm:pt>
    <dgm:pt modelId="{3D04F52B-1B54-4A51-96EE-7CB78725108C}" type="pres">
      <dgm:prSet presAssocID="{14AAA127-4127-4913-88F3-9409547F2C7E}" presName="sibTrans" presStyleLbl="sibTrans2D1" presStyleIdx="0" presStyleCnt="0"/>
      <dgm:spPr/>
    </dgm:pt>
    <dgm:pt modelId="{9933DC66-D746-4F15-B445-3AD7C7FCFD53}" type="pres">
      <dgm:prSet presAssocID="{F2DDC212-2B4D-4121-867D-C634FBC64F67}" presName="compNode" presStyleCnt="0"/>
      <dgm:spPr/>
    </dgm:pt>
    <dgm:pt modelId="{B2A1DEF5-F424-46D7-9393-710ACC49D9CC}" type="pres">
      <dgm:prSet presAssocID="{F2DDC212-2B4D-4121-867D-C634FBC64F67}" presName="iconBgRect" presStyleLbl="bgShp" presStyleIdx="6" presStyleCnt="7"/>
      <dgm:spPr/>
    </dgm:pt>
    <dgm:pt modelId="{F46B8228-30F8-438B-B649-774276F28678}" type="pres">
      <dgm:prSet presAssocID="{F2DDC212-2B4D-4121-867D-C634FBC64F6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iamond"/>
        </a:ext>
      </dgm:extLst>
    </dgm:pt>
    <dgm:pt modelId="{F86FB0DD-2461-46DF-817B-8D78B426C881}" type="pres">
      <dgm:prSet presAssocID="{F2DDC212-2B4D-4121-867D-C634FBC64F67}" presName="spaceRect" presStyleCnt="0"/>
      <dgm:spPr/>
    </dgm:pt>
    <dgm:pt modelId="{72F9B7A4-A12F-4C2E-8B8F-737644D79DF1}" type="pres">
      <dgm:prSet presAssocID="{F2DDC212-2B4D-4121-867D-C634FBC64F67}" presName="textRect" presStyleLbl="revTx" presStyleIdx="6" presStyleCnt="7">
        <dgm:presLayoutVars>
          <dgm:chMax val="1"/>
          <dgm:chPref val="1"/>
        </dgm:presLayoutVars>
      </dgm:prSet>
      <dgm:spPr/>
    </dgm:pt>
  </dgm:ptLst>
  <dgm:cxnLst>
    <dgm:cxn modelId="{22E38303-A0DF-4419-9503-515E7F36F495}" type="presOf" srcId="{6ACB0BAC-15FA-4E8B-91D3-4D8B8566BBC1}" destId="{F9F20E99-BC65-40F5-8354-8481F8D3D631}" srcOrd="0" destOrd="0" presId="urn:microsoft.com/office/officeart/2018/2/layout/IconCircleList"/>
    <dgm:cxn modelId="{18169917-7F14-4CCC-8352-35BA2972505B}" srcId="{12B27143-B438-4FB1-87F0-D9FF3CB4E016}" destId="{DE924403-785B-42E1-BB40-E69E7D9BCC97}" srcOrd="1" destOrd="0" parTransId="{A5A068AC-BD97-4719-BDFF-F5A08A0B5AE8}" sibTransId="{2A527D31-FCF3-4BC0-943B-7A4E783DADF7}"/>
    <dgm:cxn modelId="{F5A08621-939E-4D56-A472-87010391AC8D}" srcId="{12B27143-B438-4FB1-87F0-D9FF3CB4E016}" destId="{253F3F66-D48F-46F6-88CE-CE86983E4068}" srcOrd="2" destOrd="0" parTransId="{22272BD0-3A50-483E-901B-D584BA82816E}" sibTransId="{27A74CAD-4C75-4475-BEC5-BFB53F7950A6}"/>
    <dgm:cxn modelId="{52573F32-5BC9-4197-8BB6-73D95E10FCE2}" type="presOf" srcId="{F2DDC212-2B4D-4121-867D-C634FBC64F67}" destId="{72F9B7A4-A12F-4C2E-8B8F-737644D79DF1}" srcOrd="0" destOrd="0" presId="urn:microsoft.com/office/officeart/2018/2/layout/IconCircleList"/>
    <dgm:cxn modelId="{0DB4913F-B7FF-4590-AB29-3F2783913037}" type="presOf" srcId="{27A74CAD-4C75-4475-BEC5-BFB53F7950A6}" destId="{1CAF863A-0F79-4A6D-81FD-3A769077D9CC}" srcOrd="0" destOrd="0" presId="urn:microsoft.com/office/officeart/2018/2/layout/IconCircleList"/>
    <dgm:cxn modelId="{5F72AD3F-5E69-467C-8E61-79D5F349498A}" type="presOf" srcId="{253F3F66-D48F-46F6-88CE-CE86983E4068}" destId="{6591EFE5-6740-462D-8404-2FF1409D2BE2}" srcOrd="0" destOrd="0" presId="urn:microsoft.com/office/officeart/2018/2/layout/IconCircleList"/>
    <dgm:cxn modelId="{AAD60E61-9E6F-4A84-B883-2A9E6413645B}" srcId="{12B27143-B438-4FB1-87F0-D9FF3CB4E016}" destId="{0AD61B50-2B22-48A1-B2D1-0365A03A10F9}" srcOrd="5" destOrd="0" parTransId="{88B96A53-F799-4077-AD7C-7742D75F449E}" sibTransId="{14AAA127-4127-4913-88F3-9409547F2C7E}"/>
    <dgm:cxn modelId="{CB34B541-5F90-4B31-981E-EDCC8D0096E0}" type="presOf" srcId="{14AAA127-4127-4913-88F3-9409547F2C7E}" destId="{3D04F52B-1B54-4A51-96EE-7CB78725108C}" srcOrd="0" destOrd="0" presId="urn:microsoft.com/office/officeart/2018/2/layout/IconCircleList"/>
    <dgm:cxn modelId="{07BE0065-8952-4364-9506-FEA2F4701833}" srcId="{12B27143-B438-4FB1-87F0-D9FF3CB4E016}" destId="{57587D77-BE17-470E-8770-37BD949E643C}" srcOrd="4" destOrd="0" parTransId="{02890C8A-CB72-4C12-AA75-91A5F50BE15C}" sibTransId="{02FD2F53-24CB-4B7C-8E2B-4E0370D88237}"/>
    <dgm:cxn modelId="{06071F77-68C3-4609-AD88-69098AC22F8B}" type="presOf" srcId="{02FD2F53-24CB-4B7C-8E2B-4E0370D88237}" destId="{6AC6B8A0-211E-469A-AE6B-B88183E338DB}" srcOrd="0" destOrd="0" presId="urn:microsoft.com/office/officeart/2018/2/layout/IconCircleList"/>
    <dgm:cxn modelId="{B0329488-DC85-40AD-A904-7FF71D935577}" srcId="{12B27143-B438-4FB1-87F0-D9FF3CB4E016}" destId="{C9F23FAD-1F5D-4710-B11E-B1C80609D351}" srcOrd="0" destOrd="0" parTransId="{23DB7748-1271-436E-9AD0-280034F451F9}" sibTransId="{6ACB0BAC-15FA-4E8B-91D3-4D8B8566BBC1}"/>
    <dgm:cxn modelId="{3EC7308E-3398-44BE-B2C7-FACF92091EFE}" srcId="{12B27143-B438-4FB1-87F0-D9FF3CB4E016}" destId="{F2DDC212-2B4D-4121-867D-C634FBC64F67}" srcOrd="6" destOrd="0" parTransId="{9F22D341-E8EE-4FA4-B5D3-E1FF38B984C2}" sibTransId="{065EF43C-7AED-4A94-BF03-E44A54ED894E}"/>
    <dgm:cxn modelId="{1990CBB4-13A6-4CC9-9B49-5DB7DD1AD03D}" type="presOf" srcId="{57587D77-BE17-470E-8770-37BD949E643C}" destId="{829399B7-0133-41CF-9ED7-F608793DD9BC}" srcOrd="0" destOrd="0" presId="urn:microsoft.com/office/officeart/2018/2/layout/IconCircleList"/>
    <dgm:cxn modelId="{93AE69BC-A8C7-41F1-AF86-200ED3D2258D}" type="presOf" srcId="{12B27143-B438-4FB1-87F0-D9FF3CB4E016}" destId="{D04AE1D9-4796-4266-B9A2-5F69409DD0B8}" srcOrd="0" destOrd="0" presId="urn:microsoft.com/office/officeart/2018/2/layout/IconCircleList"/>
    <dgm:cxn modelId="{DDD82AC8-5A51-4162-A99A-C9E6A581AA84}" type="presOf" srcId="{2A527D31-FCF3-4BC0-943B-7A4E783DADF7}" destId="{1BAE1DF7-4455-456A-912F-CEF677652093}" srcOrd="0" destOrd="0" presId="urn:microsoft.com/office/officeart/2018/2/layout/IconCircleList"/>
    <dgm:cxn modelId="{E4D8D1D0-D785-4984-8C4D-B10556FE1E13}" srcId="{12B27143-B438-4FB1-87F0-D9FF3CB4E016}" destId="{14153975-2834-4EB9-B3AD-1B3318A3A566}" srcOrd="3" destOrd="0" parTransId="{2F62A99F-1D38-4E72-8760-FF49A2A893A1}" sibTransId="{167E0E0D-7CA5-45FB-A3FF-1C6E395370B3}"/>
    <dgm:cxn modelId="{0BD4EED1-2214-455B-9D48-B490332D5677}" type="presOf" srcId="{DE924403-785B-42E1-BB40-E69E7D9BCC97}" destId="{C9406250-40A7-437E-9FC6-0D9B1426C1EC}" srcOrd="0" destOrd="0" presId="urn:microsoft.com/office/officeart/2018/2/layout/IconCircleList"/>
    <dgm:cxn modelId="{5B8B48DD-8415-439F-AD05-0C8897330F06}" type="presOf" srcId="{0AD61B50-2B22-48A1-B2D1-0365A03A10F9}" destId="{8FACE449-B45E-4154-8F8C-91870574B5D2}" srcOrd="0" destOrd="0" presId="urn:microsoft.com/office/officeart/2018/2/layout/IconCircleList"/>
    <dgm:cxn modelId="{1A27FCEB-A6AE-4435-8AE4-55573F871916}" type="presOf" srcId="{167E0E0D-7CA5-45FB-A3FF-1C6E395370B3}" destId="{9D8DF945-59AA-4823-996C-3776D8A2BCFB}" srcOrd="0" destOrd="0" presId="urn:microsoft.com/office/officeart/2018/2/layout/IconCircleList"/>
    <dgm:cxn modelId="{11F28CF6-1E91-4EBF-A7F7-B7D746CC1938}" type="presOf" srcId="{14153975-2834-4EB9-B3AD-1B3318A3A566}" destId="{FA1461C2-3D8E-40C0-A69C-2F466E94D7DA}" srcOrd="0" destOrd="0" presId="urn:microsoft.com/office/officeart/2018/2/layout/IconCircleList"/>
    <dgm:cxn modelId="{4BAA52FD-0402-4837-931A-3364E09367BB}" type="presOf" srcId="{C9F23FAD-1F5D-4710-B11E-B1C80609D351}" destId="{47F017B0-7FAA-4A33-8777-4FCA4B03E639}" srcOrd="0" destOrd="0" presId="urn:microsoft.com/office/officeart/2018/2/layout/IconCircleList"/>
    <dgm:cxn modelId="{54F13B30-A250-4601-B967-0BD1BA24D0A5}" type="presParOf" srcId="{D04AE1D9-4796-4266-B9A2-5F69409DD0B8}" destId="{2B381406-7FDF-4A76-A8DE-DC6FB556AA7D}" srcOrd="0" destOrd="0" presId="urn:microsoft.com/office/officeart/2018/2/layout/IconCircleList"/>
    <dgm:cxn modelId="{6FF00CCE-215E-496A-AF13-78213207E007}" type="presParOf" srcId="{2B381406-7FDF-4A76-A8DE-DC6FB556AA7D}" destId="{16C1CADE-947D-48A2-AE9C-008A67730963}" srcOrd="0" destOrd="0" presId="urn:microsoft.com/office/officeart/2018/2/layout/IconCircleList"/>
    <dgm:cxn modelId="{2DFDCEB7-F191-4F4C-B803-4FDAD39EF60A}" type="presParOf" srcId="{16C1CADE-947D-48A2-AE9C-008A67730963}" destId="{56DCCE04-E19B-4E87-A741-2D7DD436355F}" srcOrd="0" destOrd="0" presId="urn:microsoft.com/office/officeart/2018/2/layout/IconCircleList"/>
    <dgm:cxn modelId="{623ED361-DBA0-455A-A0FC-86B40900367E}" type="presParOf" srcId="{16C1CADE-947D-48A2-AE9C-008A67730963}" destId="{4FE525FD-16E2-4824-899B-D90F1C24B8F1}" srcOrd="1" destOrd="0" presId="urn:microsoft.com/office/officeart/2018/2/layout/IconCircleList"/>
    <dgm:cxn modelId="{6AE82EFE-0159-4CE5-8555-AC1D71BA81FF}" type="presParOf" srcId="{16C1CADE-947D-48A2-AE9C-008A67730963}" destId="{6754D572-7D89-46C2-99E6-E6E7F308D2EB}" srcOrd="2" destOrd="0" presId="urn:microsoft.com/office/officeart/2018/2/layout/IconCircleList"/>
    <dgm:cxn modelId="{42E3C084-8200-43F2-AE65-B3957581A9BC}" type="presParOf" srcId="{16C1CADE-947D-48A2-AE9C-008A67730963}" destId="{47F017B0-7FAA-4A33-8777-4FCA4B03E639}" srcOrd="3" destOrd="0" presId="urn:microsoft.com/office/officeart/2018/2/layout/IconCircleList"/>
    <dgm:cxn modelId="{381B57CE-2BE1-417C-8C3A-EE82AC65816F}" type="presParOf" srcId="{2B381406-7FDF-4A76-A8DE-DC6FB556AA7D}" destId="{F9F20E99-BC65-40F5-8354-8481F8D3D631}" srcOrd="1" destOrd="0" presId="urn:microsoft.com/office/officeart/2018/2/layout/IconCircleList"/>
    <dgm:cxn modelId="{40C11508-8EB5-49FD-8E27-E6138A736B60}" type="presParOf" srcId="{2B381406-7FDF-4A76-A8DE-DC6FB556AA7D}" destId="{DC3DA5FF-9205-4304-AD25-1951F148224C}" srcOrd="2" destOrd="0" presId="urn:microsoft.com/office/officeart/2018/2/layout/IconCircleList"/>
    <dgm:cxn modelId="{831FF1E3-1F66-4150-B083-3217EEDEA27C}" type="presParOf" srcId="{DC3DA5FF-9205-4304-AD25-1951F148224C}" destId="{15C6D818-9E58-4D8D-9D84-C6B6FD34E1D2}" srcOrd="0" destOrd="0" presId="urn:microsoft.com/office/officeart/2018/2/layout/IconCircleList"/>
    <dgm:cxn modelId="{6AE78199-B589-4BDD-B72C-A019A919FA69}" type="presParOf" srcId="{DC3DA5FF-9205-4304-AD25-1951F148224C}" destId="{670EB70D-83DC-44A9-A3A3-749AC7BB107F}" srcOrd="1" destOrd="0" presId="urn:microsoft.com/office/officeart/2018/2/layout/IconCircleList"/>
    <dgm:cxn modelId="{71E304F3-A787-452C-823A-005A271216D8}" type="presParOf" srcId="{DC3DA5FF-9205-4304-AD25-1951F148224C}" destId="{4A7CF176-A95F-4707-AE00-AF66601CDC01}" srcOrd="2" destOrd="0" presId="urn:microsoft.com/office/officeart/2018/2/layout/IconCircleList"/>
    <dgm:cxn modelId="{2E3FCAD8-BB90-41F7-82F0-F0EAA57CFE07}" type="presParOf" srcId="{DC3DA5FF-9205-4304-AD25-1951F148224C}" destId="{C9406250-40A7-437E-9FC6-0D9B1426C1EC}" srcOrd="3" destOrd="0" presId="urn:microsoft.com/office/officeart/2018/2/layout/IconCircleList"/>
    <dgm:cxn modelId="{3F40C076-BD98-4393-A2FD-8945E68C5A37}" type="presParOf" srcId="{2B381406-7FDF-4A76-A8DE-DC6FB556AA7D}" destId="{1BAE1DF7-4455-456A-912F-CEF677652093}" srcOrd="3" destOrd="0" presId="urn:microsoft.com/office/officeart/2018/2/layout/IconCircleList"/>
    <dgm:cxn modelId="{8ABA3C3E-C97F-4B33-B296-D04010AA0301}" type="presParOf" srcId="{2B381406-7FDF-4A76-A8DE-DC6FB556AA7D}" destId="{71B34C28-2C51-4D23-AFCF-AFEF4B111607}" srcOrd="4" destOrd="0" presId="urn:microsoft.com/office/officeart/2018/2/layout/IconCircleList"/>
    <dgm:cxn modelId="{D7737F0B-2306-4984-B9E3-494119B165DC}" type="presParOf" srcId="{71B34C28-2C51-4D23-AFCF-AFEF4B111607}" destId="{F08D4CB6-27D9-4385-8CE4-3D6BAE7F0CDD}" srcOrd="0" destOrd="0" presId="urn:microsoft.com/office/officeart/2018/2/layout/IconCircleList"/>
    <dgm:cxn modelId="{B670F636-BD6F-4F6A-A155-B663C9410A2D}" type="presParOf" srcId="{71B34C28-2C51-4D23-AFCF-AFEF4B111607}" destId="{04A3E003-C1B7-4103-96BB-36BEBBCE4916}" srcOrd="1" destOrd="0" presId="urn:microsoft.com/office/officeart/2018/2/layout/IconCircleList"/>
    <dgm:cxn modelId="{DF3591E6-B5C6-4D2E-9439-D780114C5D70}" type="presParOf" srcId="{71B34C28-2C51-4D23-AFCF-AFEF4B111607}" destId="{9ABCD1B6-F668-466E-AFFE-31E17419973B}" srcOrd="2" destOrd="0" presId="urn:microsoft.com/office/officeart/2018/2/layout/IconCircleList"/>
    <dgm:cxn modelId="{41E3C04D-3436-4FCF-9C42-60AEED2989CB}" type="presParOf" srcId="{71B34C28-2C51-4D23-AFCF-AFEF4B111607}" destId="{6591EFE5-6740-462D-8404-2FF1409D2BE2}" srcOrd="3" destOrd="0" presId="urn:microsoft.com/office/officeart/2018/2/layout/IconCircleList"/>
    <dgm:cxn modelId="{42F6B229-4A7E-4323-9E90-A7FF19411075}" type="presParOf" srcId="{2B381406-7FDF-4A76-A8DE-DC6FB556AA7D}" destId="{1CAF863A-0F79-4A6D-81FD-3A769077D9CC}" srcOrd="5" destOrd="0" presId="urn:microsoft.com/office/officeart/2018/2/layout/IconCircleList"/>
    <dgm:cxn modelId="{BF2A2B43-539C-4B95-A6E8-036C877BE718}" type="presParOf" srcId="{2B381406-7FDF-4A76-A8DE-DC6FB556AA7D}" destId="{8B2DA534-327D-4B33-8C36-AF0C8FF874AB}" srcOrd="6" destOrd="0" presId="urn:microsoft.com/office/officeart/2018/2/layout/IconCircleList"/>
    <dgm:cxn modelId="{FD60FA69-C150-49D5-89DD-DC722633E731}" type="presParOf" srcId="{8B2DA534-327D-4B33-8C36-AF0C8FF874AB}" destId="{F33B69AC-6D43-4B57-B8A7-5C430600FA5F}" srcOrd="0" destOrd="0" presId="urn:microsoft.com/office/officeart/2018/2/layout/IconCircleList"/>
    <dgm:cxn modelId="{2C917516-4DD4-4A10-9B16-5FF5A1548E9E}" type="presParOf" srcId="{8B2DA534-327D-4B33-8C36-AF0C8FF874AB}" destId="{D5AA1201-BB40-4BF5-B9A0-45EF78A7A6FF}" srcOrd="1" destOrd="0" presId="urn:microsoft.com/office/officeart/2018/2/layout/IconCircleList"/>
    <dgm:cxn modelId="{B4E5572F-0C61-4B70-AFB2-D0564597673D}" type="presParOf" srcId="{8B2DA534-327D-4B33-8C36-AF0C8FF874AB}" destId="{3324327A-7F8E-47E9-9492-C76EC85A0DDB}" srcOrd="2" destOrd="0" presId="urn:microsoft.com/office/officeart/2018/2/layout/IconCircleList"/>
    <dgm:cxn modelId="{0CE0CC3D-A84E-4E73-B666-D1D57F8CE943}" type="presParOf" srcId="{8B2DA534-327D-4B33-8C36-AF0C8FF874AB}" destId="{FA1461C2-3D8E-40C0-A69C-2F466E94D7DA}" srcOrd="3" destOrd="0" presId="urn:microsoft.com/office/officeart/2018/2/layout/IconCircleList"/>
    <dgm:cxn modelId="{A35CC321-86A7-4897-B2FF-663014C50273}" type="presParOf" srcId="{2B381406-7FDF-4A76-A8DE-DC6FB556AA7D}" destId="{9D8DF945-59AA-4823-996C-3776D8A2BCFB}" srcOrd="7" destOrd="0" presId="urn:microsoft.com/office/officeart/2018/2/layout/IconCircleList"/>
    <dgm:cxn modelId="{66D9BF45-AE71-48C3-B768-9E3DD911908C}" type="presParOf" srcId="{2B381406-7FDF-4A76-A8DE-DC6FB556AA7D}" destId="{64755C9D-2C8E-4143-815D-480E96A9014F}" srcOrd="8" destOrd="0" presId="urn:microsoft.com/office/officeart/2018/2/layout/IconCircleList"/>
    <dgm:cxn modelId="{5FBE6CBF-D94D-444C-84D9-00D912D255D9}" type="presParOf" srcId="{64755C9D-2C8E-4143-815D-480E96A9014F}" destId="{45978B03-2FF1-4D00-8799-951A4B57E201}" srcOrd="0" destOrd="0" presId="urn:microsoft.com/office/officeart/2018/2/layout/IconCircleList"/>
    <dgm:cxn modelId="{69CFE481-7F1C-4FDD-8657-A9692F67B4B1}" type="presParOf" srcId="{64755C9D-2C8E-4143-815D-480E96A9014F}" destId="{73F0E07E-8D83-4FEB-8EF5-36D6E56F15D3}" srcOrd="1" destOrd="0" presId="urn:microsoft.com/office/officeart/2018/2/layout/IconCircleList"/>
    <dgm:cxn modelId="{E059C88F-DA1F-41ED-A614-24A7E6DD2854}" type="presParOf" srcId="{64755C9D-2C8E-4143-815D-480E96A9014F}" destId="{993E5440-9A75-4B6B-A580-C13382B968DF}" srcOrd="2" destOrd="0" presId="urn:microsoft.com/office/officeart/2018/2/layout/IconCircleList"/>
    <dgm:cxn modelId="{BF05E838-E27A-4D0B-81C1-74CC80AB3971}" type="presParOf" srcId="{64755C9D-2C8E-4143-815D-480E96A9014F}" destId="{829399B7-0133-41CF-9ED7-F608793DD9BC}" srcOrd="3" destOrd="0" presId="urn:microsoft.com/office/officeart/2018/2/layout/IconCircleList"/>
    <dgm:cxn modelId="{41FC3BA6-CF83-42B6-88D8-88B3F1AD1C17}" type="presParOf" srcId="{2B381406-7FDF-4A76-A8DE-DC6FB556AA7D}" destId="{6AC6B8A0-211E-469A-AE6B-B88183E338DB}" srcOrd="9" destOrd="0" presId="urn:microsoft.com/office/officeart/2018/2/layout/IconCircleList"/>
    <dgm:cxn modelId="{5F128451-47B1-4578-B2BE-E30738501135}" type="presParOf" srcId="{2B381406-7FDF-4A76-A8DE-DC6FB556AA7D}" destId="{8C3ACD37-1254-483C-BC66-699D6A20A6D1}" srcOrd="10" destOrd="0" presId="urn:microsoft.com/office/officeart/2018/2/layout/IconCircleList"/>
    <dgm:cxn modelId="{FE570A00-824A-4056-AD85-9D895D7A3BEF}" type="presParOf" srcId="{8C3ACD37-1254-483C-BC66-699D6A20A6D1}" destId="{DFB250CE-F0BE-4132-9933-FDAB97C426C8}" srcOrd="0" destOrd="0" presId="urn:microsoft.com/office/officeart/2018/2/layout/IconCircleList"/>
    <dgm:cxn modelId="{B243097B-6050-408E-B369-754F673323C3}" type="presParOf" srcId="{8C3ACD37-1254-483C-BC66-699D6A20A6D1}" destId="{51857158-A2E9-4D05-A11D-82216D828AB1}" srcOrd="1" destOrd="0" presId="urn:microsoft.com/office/officeart/2018/2/layout/IconCircleList"/>
    <dgm:cxn modelId="{A9C878BB-CE82-43D0-A94E-3C50FB15343C}" type="presParOf" srcId="{8C3ACD37-1254-483C-BC66-699D6A20A6D1}" destId="{88273ED3-4D59-4232-9995-90600817DDBD}" srcOrd="2" destOrd="0" presId="urn:microsoft.com/office/officeart/2018/2/layout/IconCircleList"/>
    <dgm:cxn modelId="{89FEC616-B35B-438E-98D4-716E499C5818}" type="presParOf" srcId="{8C3ACD37-1254-483C-BC66-699D6A20A6D1}" destId="{8FACE449-B45E-4154-8F8C-91870574B5D2}" srcOrd="3" destOrd="0" presId="urn:microsoft.com/office/officeart/2018/2/layout/IconCircleList"/>
    <dgm:cxn modelId="{0D4CE174-4A53-460D-A48C-F0BC07442AAB}" type="presParOf" srcId="{2B381406-7FDF-4A76-A8DE-DC6FB556AA7D}" destId="{3D04F52B-1B54-4A51-96EE-7CB78725108C}" srcOrd="11" destOrd="0" presId="urn:microsoft.com/office/officeart/2018/2/layout/IconCircleList"/>
    <dgm:cxn modelId="{87662C61-FDFE-45E1-9C33-9D616C4C5DBE}" type="presParOf" srcId="{2B381406-7FDF-4A76-A8DE-DC6FB556AA7D}" destId="{9933DC66-D746-4F15-B445-3AD7C7FCFD53}" srcOrd="12" destOrd="0" presId="urn:microsoft.com/office/officeart/2018/2/layout/IconCircleList"/>
    <dgm:cxn modelId="{88D497D3-8435-4895-9573-0AFF611942BB}" type="presParOf" srcId="{9933DC66-D746-4F15-B445-3AD7C7FCFD53}" destId="{B2A1DEF5-F424-46D7-9393-710ACC49D9CC}" srcOrd="0" destOrd="0" presId="urn:microsoft.com/office/officeart/2018/2/layout/IconCircleList"/>
    <dgm:cxn modelId="{2AF7B3BC-2172-4980-85E2-8A90629BD3CB}" type="presParOf" srcId="{9933DC66-D746-4F15-B445-3AD7C7FCFD53}" destId="{F46B8228-30F8-438B-B649-774276F28678}" srcOrd="1" destOrd="0" presId="urn:microsoft.com/office/officeart/2018/2/layout/IconCircleList"/>
    <dgm:cxn modelId="{0CA550E1-D251-4A1E-9292-EACC38C220E4}" type="presParOf" srcId="{9933DC66-D746-4F15-B445-3AD7C7FCFD53}" destId="{F86FB0DD-2461-46DF-817B-8D78B426C881}" srcOrd="2" destOrd="0" presId="urn:microsoft.com/office/officeart/2018/2/layout/IconCircleList"/>
    <dgm:cxn modelId="{D0779E7B-F53A-4D28-8EF7-368B33EC25B9}" type="presParOf" srcId="{9933DC66-D746-4F15-B445-3AD7C7FCFD53}" destId="{72F9B7A4-A12F-4C2E-8B8F-737644D79DF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6BF64E-DBEA-4001-9AE0-B335122A90A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204581-4003-4743-A5BD-AE91C5EED747}">
      <dgm:prSet custT="1"/>
      <dgm:spPr/>
      <dgm:t>
        <a:bodyPr/>
        <a:lstStyle/>
        <a:p>
          <a:pPr>
            <a:lnSpc>
              <a:spcPct val="100000"/>
            </a:lnSpc>
          </a:pPr>
          <a:r>
            <a:rPr lang="en-GB" sz="1600"/>
            <a:t>Time taken from school work making it difficult to meet deadlines.</a:t>
          </a:r>
          <a:endParaRPr lang="en-US" sz="1600"/>
        </a:p>
      </dgm:t>
    </dgm:pt>
    <dgm:pt modelId="{FC7CD6A8-F0F0-43CB-9012-63040D43C0F4}" type="parTrans" cxnId="{FDFD28F3-F1A7-4B7B-B82E-202A9121F2C7}">
      <dgm:prSet/>
      <dgm:spPr/>
      <dgm:t>
        <a:bodyPr/>
        <a:lstStyle/>
        <a:p>
          <a:endParaRPr lang="en-US"/>
        </a:p>
      </dgm:t>
    </dgm:pt>
    <dgm:pt modelId="{D1E4DFC0-14B7-478E-9541-30DB4FFCDCEF}" type="sibTrans" cxnId="{FDFD28F3-F1A7-4B7B-B82E-202A9121F2C7}">
      <dgm:prSet/>
      <dgm:spPr/>
      <dgm:t>
        <a:bodyPr/>
        <a:lstStyle/>
        <a:p>
          <a:endParaRPr lang="en-US"/>
        </a:p>
      </dgm:t>
    </dgm:pt>
    <dgm:pt modelId="{A7BBC229-D58B-4CD1-A416-5927C72DC0F9}">
      <dgm:prSet/>
      <dgm:spPr/>
      <dgm:t>
        <a:bodyPr/>
        <a:lstStyle/>
        <a:p>
          <a:pPr>
            <a:lnSpc>
              <a:spcPct val="100000"/>
            </a:lnSpc>
          </a:pPr>
          <a:r>
            <a:rPr lang="en-GB"/>
            <a:t>Lose focus on what is your REAL work</a:t>
          </a:r>
          <a:endParaRPr lang="en-US"/>
        </a:p>
      </dgm:t>
    </dgm:pt>
    <dgm:pt modelId="{6B07F9B9-C62A-4FB9-B7EB-F286496930C5}" type="parTrans" cxnId="{AA8B3B9C-4DEA-4D82-AE34-33DB53321C1A}">
      <dgm:prSet/>
      <dgm:spPr/>
      <dgm:t>
        <a:bodyPr/>
        <a:lstStyle/>
        <a:p>
          <a:endParaRPr lang="en-US"/>
        </a:p>
      </dgm:t>
    </dgm:pt>
    <dgm:pt modelId="{D26ED26C-F1B0-41AC-A4C6-683C58E8155A}" type="sibTrans" cxnId="{AA8B3B9C-4DEA-4D82-AE34-33DB53321C1A}">
      <dgm:prSet/>
      <dgm:spPr/>
      <dgm:t>
        <a:bodyPr/>
        <a:lstStyle/>
        <a:p>
          <a:endParaRPr lang="en-US"/>
        </a:p>
      </dgm:t>
    </dgm:pt>
    <dgm:pt modelId="{BE6DE766-0BC6-49C0-A744-66D0E646916A}">
      <dgm:prSet/>
      <dgm:spPr/>
      <dgm:t>
        <a:bodyPr/>
        <a:lstStyle/>
        <a:p>
          <a:pPr>
            <a:lnSpc>
              <a:spcPct val="100000"/>
            </a:lnSpc>
          </a:pPr>
          <a:r>
            <a:rPr lang="en-GB"/>
            <a:t>Get overtired and lose concentration in school</a:t>
          </a:r>
          <a:endParaRPr lang="en-US"/>
        </a:p>
      </dgm:t>
    </dgm:pt>
    <dgm:pt modelId="{CCF6B56D-0327-491A-92A5-AA006F4655DD}" type="parTrans" cxnId="{A6E7FD8D-FCDB-4463-95EA-3CCB209C0DE9}">
      <dgm:prSet/>
      <dgm:spPr/>
      <dgm:t>
        <a:bodyPr/>
        <a:lstStyle/>
        <a:p>
          <a:endParaRPr lang="en-US"/>
        </a:p>
      </dgm:t>
    </dgm:pt>
    <dgm:pt modelId="{33F850C2-9D3C-4BDD-8DA6-059CFA61296B}" type="sibTrans" cxnId="{A6E7FD8D-FCDB-4463-95EA-3CCB209C0DE9}">
      <dgm:prSet/>
      <dgm:spPr/>
      <dgm:t>
        <a:bodyPr/>
        <a:lstStyle/>
        <a:p>
          <a:endParaRPr lang="en-US"/>
        </a:p>
      </dgm:t>
    </dgm:pt>
    <dgm:pt modelId="{859B0AAC-6EAD-4476-A6F6-1F8E289F5AB0}">
      <dgm:prSet/>
      <dgm:spPr/>
      <dgm:t>
        <a:bodyPr/>
        <a:lstStyle/>
        <a:p>
          <a:pPr>
            <a:lnSpc>
              <a:spcPct val="100000"/>
            </a:lnSpc>
          </a:pPr>
          <a:r>
            <a:rPr lang="en-GB"/>
            <a:t>Not enough leisure time</a:t>
          </a:r>
          <a:endParaRPr lang="en-US"/>
        </a:p>
      </dgm:t>
    </dgm:pt>
    <dgm:pt modelId="{427C08EB-4DD7-4F26-A878-C2A6BA5DA7FF}" type="parTrans" cxnId="{441C52D6-4A59-46BA-8B6C-FBD7C76E5355}">
      <dgm:prSet/>
      <dgm:spPr/>
      <dgm:t>
        <a:bodyPr/>
        <a:lstStyle/>
        <a:p>
          <a:endParaRPr lang="en-US"/>
        </a:p>
      </dgm:t>
    </dgm:pt>
    <dgm:pt modelId="{7C0FC192-13B4-48BA-89C1-DB0B4B04B0AE}" type="sibTrans" cxnId="{441C52D6-4A59-46BA-8B6C-FBD7C76E5355}">
      <dgm:prSet/>
      <dgm:spPr/>
      <dgm:t>
        <a:bodyPr/>
        <a:lstStyle/>
        <a:p>
          <a:endParaRPr lang="en-US"/>
        </a:p>
      </dgm:t>
    </dgm:pt>
    <dgm:pt modelId="{5EE842CD-036A-4DD7-860A-4863F0678206}" type="pres">
      <dgm:prSet presAssocID="{3D6BF64E-DBEA-4001-9AE0-B335122A90AA}" presName="root" presStyleCnt="0">
        <dgm:presLayoutVars>
          <dgm:dir/>
          <dgm:resizeHandles val="exact"/>
        </dgm:presLayoutVars>
      </dgm:prSet>
      <dgm:spPr/>
    </dgm:pt>
    <dgm:pt modelId="{A37CF66F-1E70-4616-9B78-E2D2A30A1394}" type="pres">
      <dgm:prSet presAssocID="{FE204581-4003-4743-A5BD-AE91C5EED747}" presName="compNode" presStyleCnt="0"/>
      <dgm:spPr/>
    </dgm:pt>
    <dgm:pt modelId="{0A3BACEA-9CF7-44C3-A2A8-94746E8AD3BA}" type="pres">
      <dgm:prSet presAssocID="{FE204581-4003-4743-A5BD-AE91C5EED747}" presName="bgRect" presStyleLbl="bgShp" presStyleIdx="0" presStyleCnt="4"/>
      <dgm:spPr/>
    </dgm:pt>
    <dgm:pt modelId="{01D55ED6-182F-4A17-B6B0-81100067C9F0}" type="pres">
      <dgm:prSet presAssocID="{FE204581-4003-4743-A5BD-AE91C5EED7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19E322A2-A9EC-4A55-9925-67C8601FFAA2}" type="pres">
      <dgm:prSet presAssocID="{FE204581-4003-4743-A5BD-AE91C5EED747}" presName="spaceRect" presStyleCnt="0"/>
      <dgm:spPr/>
    </dgm:pt>
    <dgm:pt modelId="{ACCE0CE1-5FCA-4436-8BCE-2568187C88E2}" type="pres">
      <dgm:prSet presAssocID="{FE204581-4003-4743-A5BD-AE91C5EED747}" presName="parTx" presStyleLbl="revTx" presStyleIdx="0" presStyleCnt="4" custLinFactNeighborX="0" custLinFactNeighborY="-197">
        <dgm:presLayoutVars>
          <dgm:chMax val="0"/>
          <dgm:chPref val="0"/>
        </dgm:presLayoutVars>
      </dgm:prSet>
      <dgm:spPr/>
    </dgm:pt>
    <dgm:pt modelId="{89BEC65B-AC3B-4A54-B65D-8127C06B83B1}" type="pres">
      <dgm:prSet presAssocID="{D1E4DFC0-14B7-478E-9541-30DB4FFCDCEF}" presName="sibTrans" presStyleCnt="0"/>
      <dgm:spPr/>
    </dgm:pt>
    <dgm:pt modelId="{A146CAF7-0F9E-490C-B49C-D38022FEB4AF}" type="pres">
      <dgm:prSet presAssocID="{A7BBC229-D58B-4CD1-A416-5927C72DC0F9}" presName="compNode" presStyleCnt="0"/>
      <dgm:spPr/>
    </dgm:pt>
    <dgm:pt modelId="{613417C0-2401-46B7-B775-5D2AA47ADF73}" type="pres">
      <dgm:prSet presAssocID="{A7BBC229-D58B-4CD1-A416-5927C72DC0F9}" presName="bgRect" presStyleLbl="bgShp" presStyleIdx="1" presStyleCnt="4"/>
      <dgm:spPr/>
    </dgm:pt>
    <dgm:pt modelId="{F4E8EC69-FD1A-4CED-9571-83338FDC23F8}" type="pres">
      <dgm:prSet presAssocID="{A7BBC229-D58B-4CD1-A416-5927C72DC0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18D620A9-9723-4ABC-90A8-CC6A49C8D9A7}" type="pres">
      <dgm:prSet presAssocID="{A7BBC229-D58B-4CD1-A416-5927C72DC0F9}" presName="spaceRect" presStyleCnt="0"/>
      <dgm:spPr/>
    </dgm:pt>
    <dgm:pt modelId="{FCF65E59-6808-4B69-BA15-95AB69F0C350}" type="pres">
      <dgm:prSet presAssocID="{A7BBC229-D58B-4CD1-A416-5927C72DC0F9}" presName="parTx" presStyleLbl="revTx" presStyleIdx="1" presStyleCnt="4">
        <dgm:presLayoutVars>
          <dgm:chMax val="0"/>
          <dgm:chPref val="0"/>
        </dgm:presLayoutVars>
      </dgm:prSet>
      <dgm:spPr/>
    </dgm:pt>
    <dgm:pt modelId="{F3A552D8-C02F-449C-A59D-A927DFECF3A6}" type="pres">
      <dgm:prSet presAssocID="{D26ED26C-F1B0-41AC-A4C6-683C58E8155A}" presName="sibTrans" presStyleCnt="0"/>
      <dgm:spPr/>
    </dgm:pt>
    <dgm:pt modelId="{EEA433C1-C4E5-40B8-81BD-97DBDA444A1A}" type="pres">
      <dgm:prSet presAssocID="{BE6DE766-0BC6-49C0-A744-66D0E646916A}" presName="compNode" presStyleCnt="0"/>
      <dgm:spPr/>
    </dgm:pt>
    <dgm:pt modelId="{F19F4280-DC32-476D-B4AA-868E51138CC6}" type="pres">
      <dgm:prSet presAssocID="{BE6DE766-0BC6-49C0-A744-66D0E646916A}" presName="bgRect" presStyleLbl="bgShp" presStyleIdx="2" presStyleCnt="4"/>
      <dgm:spPr/>
    </dgm:pt>
    <dgm:pt modelId="{0A1CBF76-9C75-4335-B38D-415A79FCE41F}" type="pres">
      <dgm:prSet presAssocID="{BE6DE766-0BC6-49C0-A744-66D0E64691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D645B8C-6099-4982-9C03-1F5FE25D70E7}" type="pres">
      <dgm:prSet presAssocID="{BE6DE766-0BC6-49C0-A744-66D0E646916A}" presName="spaceRect" presStyleCnt="0"/>
      <dgm:spPr/>
    </dgm:pt>
    <dgm:pt modelId="{C67D43C5-E5A2-4427-9047-3AB3746B0A88}" type="pres">
      <dgm:prSet presAssocID="{BE6DE766-0BC6-49C0-A744-66D0E646916A}" presName="parTx" presStyleLbl="revTx" presStyleIdx="2" presStyleCnt="4">
        <dgm:presLayoutVars>
          <dgm:chMax val="0"/>
          <dgm:chPref val="0"/>
        </dgm:presLayoutVars>
      </dgm:prSet>
      <dgm:spPr/>
    </dgm:pt>
    <dgm:pt modelId="{6B9C44B4-4AD9-47C5-9CAE-9E91BD79163A}" type="pres">
      <dgm:prSet presAssocID="{33F850C2-9D3C-4BDD-8DA6-059CFA61296B}" presName="sibTrans" presStyleCnt="0"/>
      <dgm:spPr/>
    </dgm:pt>
    <dgm:pt modelId="{128595E2-825D-4B28-8E12-840191B44E87}" type="pres">
      <dgm:prSet presAssocID="{859B0AAC-6EAD-4476-A6F6-1F8E289F5AB0}" presName="compNode" presStyleCnt="0"/>
      <dgm:spPr/>
    </dgm:pt>
    <dgm:pt modelId="{F85142E7-4A51-4CC9-AA9E-DD89D1D5D7AB}" type="pres">
      <dgm:prSet presAssocID="{859B0AAC-6EAD-4476-A6F6-1F8E289F5AB0}" presName="bgRect" presStyleLbl="bgShp" presStyleIdx="3" presStyleCnt="4"/>
      <dgm:spPr/>
    </dgm:pt>
    <dgm:pt modelId="{7B341023-EBC0-4B9B-A2D8-40DBA50C9B7A}" type="pres">
      <dgm:prSet presAssocID="{859B0AAC-6EAD-4476-A6F6-1F8E289F5AB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2321B52-C785-4CA8-BDA2-D14CDAF32974}" type="pres">
      <dgm:prSet presAssocID="{859B0AAC-6EAD-4476-A6F6-1F8E289F5AB0}" presName="spaceRect" presStyleCnt="0"/>
      <dgm:spPr/>
    </dgm:pt>
    <dgm:pt modelId="{4C1F325A-88E1-42CB-B032-0601F4AF3CEE}" type="pres">
      <dgm:prSet presAssocID="{859B0AAC-6EAD-4476-A6F6-1F8E289F5AB0}" presName="parTx" presStyleLbl="revTx" presStyleIdx="3" presStyleCnt="4">
        <dgm:presLayoutVars>
          <dgm:chMax val="0"/>
          <dgm:chPref val="0"/>
        </dgm:presLayoutVars>
      </dgm:prSet>
      <dgm:spPr/>
    </dgm:pt>
  </dgm:ptLst>
  <dgm:cxnLst>
    <dgm:cxn modelId="{BCE8C914-9D0A-4C1C-B2D7-0A900876D27A}" type="presOf" srcId="{FE204581-4003-4743-A5BD-AE91C5EED747}" destId="{ACCE0CE1-5FCA-4436-8BCE-2568187C88E2}" srcOrd="0" destOrd="0" presId="urn:microsoft.com/office/officeart/2018/2/layout/IconVerticalSolidList"/>
    <dgm:cxn modelId="{53F4146E-B6F5-4D2D-84B1-20EDFE382E7F}" type="presOf" srcId="{859B0AAC-6EAD-4476-A6F6-1F8E289F5AB0}" destId="{4C1F325A-88E1-42CB-B032-0601F4AF3CEE}" srcOrd="0" destOrd="0" presId="urn:microsoft.com/office/officeart/2018/2/layout/IconVerticalSolidList"/>
    <dgm:cxn modelId="{A6E7FD8D-FCDB-4463-95EA-3CCB209C0DE9}" srcId="{3D6BF64E-DBEA-4001-9AE0-B335122A90AA}" destId="{BE6DE766-0BC6-49C0-A744-66D0E646916A}" srcOrd="2" destOrd="0" parTransId="{CCF6B56D-0327-491A-92A5-AA006F4655DD}" sibTransId="{33F850C2-9D3C-4BDD-8DA6-059CFA61296B}"/>
    <dgm:cxn modelId="{75338B93-2807-43DB-ACB4-43CC1FDECA5B}" type="presOf" srcId="{3D6BF64E-DBEA-4001-9AE0-B335122A90AA}" destId="{5EE842CD-036A-4DD7-860A-4863F0678206}" srcOrd="0" destOrd="0" presId="urn:microsoft.com/office/officeart/2018/2/layout/IconVerticalSolidList"/>
    <dgm:cxn modelId="{52068A96-A14C-4ABE-BF16-343E58ED1DF4}" type="presOf" srcId="{BE6DE766-0BC6-49C0-A744-66D0E646916A}" destId="{C67D43C5-E5A2-4427-9047-3AB3746B0A88}" srcOrd="0" destOrd="0" presId="urn:microsoft.com/office/officeart/2018/2/layout/IconVerticalSolidList"/>
    <dgm:cxn modelId="{AA8B3B9C-4DEA-4D82-AE34-33DB53321C1A}" srcId="{3D6BF64E-DBEA-4001-9AE0-B335122A90AA}" destId="{A7BBC229-D58B-4CD1-A416-5927C72DC0F9}" srcOrd="1" destOrd="0" parTransId="{6B07F9B9-C62A-4FB9-B7EB-F286496930C5}" sibTransId="{D26ED26C-F1B0-41AC-A4C6-683C58E8155A}"/>
    <dgm:cxn modelId="{D66D12AB-3902-42E9-9999-46FDB9491A35}" type="presOf" srcId="{A7BBC229-D58B-4CD1-A416-5927C72DC0F9}" destId="{FCF65E59-6808-4B69-BA15-95AB69F0C350}" srcOrd="0" destOrd="0" presId="urn:microsoft.com/office/officeart/2018/2/layout/IconVerticalSolidList"/>
    <dgm:cxn modelId="{441C52D6-4A59-46BA-8B6C-FBD7C76E5355}" srcId="{3D6BF64E-DBEA-4001-9AE0-B335122A90AA}" destId="{859B0AAC-6EAD-4476-A6F6-1F8E289F5AB0}" srcOrd="3" destOrd="0" parTransId="{427C08EB-4DD7-4F26-A878-C2A6BA5DA7FF}" sibTransId="{7C0FC192-13B4-48BA-89C1-DB0B4B04B0AE}"/>
    <dgm:cxn modelId="{FDFD28F3-F1A7-4B7B-B82E-202A9121F2C7}" srcId="{3D6BF64E-DBEA-4001-9AE0-B335122A90AA}" destId="{FE204581-4003-4743-A5BD-AE91C5EED747}" srcOrd="0" destOrd="0" parTransId="{FC7CD6A8-F0F0-43CB-9012-63040D43C0F4}" sibTransId="{D1E4DFC0-14B7-478E-9541-30DB4FFCDCEF}"/>
    <dgm:cxn modelId="{F7955A67-D141-47BB-9727-5F83BDD56661}" type="presParOf" srcId="{5EE842CD-036A-4DD7-860A-4863F0678206}" destId="{A37CF66F-1E70-4616-9B78-E2D2A30A1394}" srcOrd="0" destOrd="0" presId="urn:microsoft.com/office/officeart/2018/2/layout/IconVerticalSolidList"/>
    <dgm:cxn modelId="{61C33642-3506-4341-8484-FD7C58BC5B89}" type="presParOf" srcId="{A37CF66F-1E70-4616-9B78-E2D2A30A1394}" destId="{0A3BACEA-9CF7-44C3-A2A8-94746E8AD3BA}" srcOrd="0" destOrd="0" presId="urn:microsoft.com/office/officeart/2018/2/layout/IconVerticalSolidList"/>
    <dgm:cxn modelId="{A9CAFAA9-F6A3-41E0-B3A1-7ED0C378FACC}" type="presParOf" srcId="{A37CF66F-1E70-4616-9B78-E2D2A30A1394}" destId="{01D55ED6-182F-4A17-B6B0-81100067C9F0}" srcOrd="1" destOrd="0" presId="urn:microsoft.com/office/officeart/2018/2/layout/IconVerticalSolidList"/>
    <dgm:cxn modelId="{5A4A6E3C-D389-41FF-89A2-AD458E96CB48}" type="presParOf" srcId="{A37CF66F-1E70-4616-9B78-E2D2A30A1394}" destId="{19E322A2-A9EC-4A55-9925-67C8601FFAA2}" srcOrd="2" destOrd="0" presId="urn:microsoft.com/office/officeart/2018/2/layout/IconVerticalSolidList"/>
    <dgm:cxn modelId="{CC6F56B9-7992-4B52-A8CB-E0265B23C632}" type="presParOf" srcId="{A37CF66F-1E70-4616-9B78-E2D2A30A1394}" destId="{ACCE0CE1-5FCA-4436-8BCE-2568187C88E2}" srcOrd="3" destOrd="0" presId="urn:microsoft.com/office/officeart/2018/2/layout/IconVerticalSolidList"/>
    <dgm:cxn modelId="{F03DE375-4C31-43AE-BD57-7DCA51AC448A}" type="presParOf" srcId="{5EE842CD-036A-4DD7-860A-4863F0678206}" destId="{89BEC65B-AC3B-4A54-B65D-8127C06B83B1}" srcOrd="1" destOrd="0" presId="urn:microsoft.com/office/officeart/2018/2/layout/IconVerticalSolidList"/>
    <dgm:cxn modelId="{913DD1DE-C14C-4A33-98CE-B80164CC070E}" type="presParOf" srcId="{5EE842CD-036A-4DD7-860A-4863F0678206}" destId="{A146CAF7-0F9E-490C-B49C-D38022FEB4AF}" srcOrd="2" destOrd="0" presId="urn:microsoft.com/office/officeart/2018/2/layout/IconVerticalSolidList"/>
    <dgm:cxn modelId="{6D6453E5-37BE-4A16-AA64-C640C1EE9B2D}" type="presParOf" srcId="{A146CAF7-0F9E-490C-B49C-D38022FEB4AF}" destId="{613417C0-2401-46B7-B775-5D2AA47ADF73}" srcOrd="0" destOrd="0" presId="urn:microsoft.com/office/officeart/2018/2/layout/IconVerticalSolidList"/>
    <dgm:cxn modelId="{F93902BF-0619-492F-A4BD-F7782C7892AC}" type="presParOf" srcId="{A146CAF7-0F9E-490C-B49C-D38022FEB4AF}" destId="{F4E8EC69-FD1A-4CED-9571-83338FDC23F8}" srcOrd="1" destOrd="0" presId="urn:microsoft.com/office/officeart/2018/2/layout/IconVerticalSolidList"/>
    <dgm:cxn modelId="{38B0BBCF-08A9-434C-9C4F-5AF76714AFC8}" type="presParOf" srcId="{A146CAF7-0F9E-490C-B49C-D38022FEB4AF}" destId="{18D620A9-9723-4ABC-90A8-CC6A49C8D9A7}" srcOrd="2" destOrd="0" presId="urn:microsoft.com/office/officeart/2018/2/layout/IconVerticalSolidList"/>
    <dgm:cxn modelId="{FC868F9B-9F56-4D7D-94EF-5CE0D1C46F97}" type="presParOf" srcId="{A146CAF7-0F9E-490C-B49C-D38022FEB4AF}" destId="{FCF65E59-6808-4B69-BA15-95AB69F0C350}" srcOrd="3" destOrd="0" presId="urn:microsoft.com/office/officeart/2018/2/layout/IconVerticalSolidList"/>
    <dgm:cxn modelId="{0EA10587-FFB4-4307-91F0-BCB1B080B1DC}" type="presParOf" srcId="{5EE842CD-036A-4DD7-860A-4863F0678206}" destId="{F3A552D8-C02F-449C-A59D-A927DFECF3A6}" srcOrd="3" destOrd="0" presId="urn:microsoft.com/office/officeart/2018/2/layout/IconVerticalSolidList"/>
    <dgm:cxn modelId="{C3545820-CB93-4A98-8A1C-6FE309450DCA}" type="presParOf" srcId="{5EE842CD-036A-4DD7-860A-4863F0678206}" destId="{EEA433C1-C4E5-40B8-81BD-97DBDA444A1A}" srcOrd="4" destOrd="0" presId="urn:microsoft.com/office/officeart/2018/2/layout/IconVerticalSolidList"/>
    <dgm:cxn modelId="{CD5A6986-1CFE-4729-8D8E-570A55AFF2E2}" type="presParOf" srcId="{EEA433C1-C4E5-40B8-81BD-97DBDA444A1A}" destId="{F19F4280-DC32-476D-B4AA-868E51138CC6}" srcOrd="0" destOrd="0" presId="urn:microsoft.com/office/officeart/2018/2/layout/IconVerticalSolidList"/>
    <dgm:cxn modelId="{E88E8A56-4D33-4A46-B8A3-4A4FCEC3DBF0}" type="presParOf" srcId="{EEA433C1-C4E5-40B8-81BD-97DBDA444A1A}" destId="{0A1CBF76-9C75-4335-B38D-415A79FCE41F}" srcOrd="1" destOrd="0" presId="urn:microsoft.com/office/officeart/2018/2/layout/IconVerticalSolidList"/>
    <dgm:cxn modelId="{4AF5D48F-12E6-4ECF-9981-2B65B98EB6EF}" type="presParOf" srcId="{EEA433C1-C4E5-40B8-81BD-97DBDA444A1A}" destId="{FD645B8C-6099-4982-9C03-1F5FE25D70E7}" srcOrd="2" destOrd="0" presId="urn:microsoft.com/office/officeart/2018/2/layout/IconVerticalSolidList"/>
    <dgm:cxn modelId="{E331B26E-090D-4C87-BBB0-CA70AFF83C13}" type="presParOf" srcId="{EEA433C1-C4E5-40B8-81BD-97DBDA444A1A}" destId="{C67D43C5-E5A2-4427-9047-3AB3746B0A88}" srcOrd="3" destOrd="0" presId="urn:microsoft.com/office/officeart/2018/2/layout/IconVerticalSolidList"/>
    <dgm:cxn modelId="{4506AF26-B97E-448C-96D9-DB5E05EF933D}" type="presParOf" srcId="{5EE842CD-036A-4DD7-860A-4863F0678206}" destId="{6B9C44B4-4AD9-47C5-9CAE-9E91BD79163A}" srcOrd="5" destOrd="0" presId="urn:microsoft.com/office/officeart/2018/2/layout/IconVerticalSolidList"/>
    <dgm:cxn modelId="{5C7E7159-C2DF-445A-8EC1-0442F7C37543}" type="presParOf" srcId="{5EE842CD-036A-4DD7-860A-4863F0678206}" destId="{128595E2-825D-4B28-8E12-840191B44E87}" srcOrd="6" destOrd="0" presId="urn:microsoft.com/office/officeart/2018/2/layout/IconVerticalSolidList"/>
    <dgm:cxn modelId="{E32C78B7-D496-4AF1-BF31-669D72EFACFF}" type="presParOf" srcId="{128595E2-825D-4B28-8E12-840191B44E87}" destId="{F85142E7-4A51-4CC9-AA9E-DD89D1D5D7AB}" srcOrd="0" destOrd="0" presId="urn:microsoft.com/office/officeart/2018/2/layout/IconVerticalSolidList"/>
    <dgm:cxn modelId="{BEA14CDA-0B5C-400F-B6AC-E56FD7290661}" type="presParOf" srcId="{128595E2-825D-4B28-8E12-840191B44E87}" destId="{7B341023-EBC0-4B9B-A2D8-40DBA50C9B7A}" srcOrd="1" destOrd="0" presId="urn:microsoft.com/office/officeart/2018/2/layout/IconVerticalSolidList"/>
    <dgm:cxn modelId="{3A1BFDAB-16EB-4D76-941E-0235484D79FA}" type="presParOf" srcId="{128595E2-825D-4B28-8E12-840191B44E87}" destId="{72321B52-C785-4CA8-BDA2-D14CDAF32974}" srcOrd="2" destOrd="0" presId="urn:microsoft.com/office/officeart/2018/2/layout/IconVerticalSolidList"/>
    <dgm:cxn modelId="{F37D4E74-4AB1-4A9A-AAD2-7EA2AC0F0EC2}" type="presParOf" srcId="{128595E2-825D-4B28-8E12-840191B44E87}" destId="{4C1F325A-88E1-42CB-B032-0601F4AF3C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5691E3-9995-4C8B-A1C9-B8C920C56264}"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F9CCEB8-3A00-4885-8453-BD1E66E9A76E}">
      <dgm:prSet custT="1"/>
      <dgm:spPr/>
      <dgm:t>
        <a:bodyPr/>
        <a:lstStyle/>
        <a:p>
          <a:r>
            <a:rPr lang="en-GB" sz="1800"/>
            <a:t>Organise your life in a balanced way with time for academic work, time to relax and a sensible amount of part-time work to boost your income</a:t>
          </a:r>
          <a:endParaRPr lang="en-US" sz="1800"/>
        </a:p>
      </dgm:t>
    </dgm:pt>
    <dgm:pt modelId="{73A86D8E-D7B9-4395-BFA8-6D3C1516A822}" type="parTrans" cxnId="{2D02EF08-5566-4A5B-B2F3-320266784267}">
      <dgm:prSet/>
      <dgm:spPr/>
      <dgm:t>
        <a:bodyPr/>
        <a:lstStyle/>
        <a:p>
          <a:endParaRPr lang="en-US"/>
        </a:p>
      </dgm:t>
    </dgm:pt>
    <dgm:pt modelId="{0F83B355-B14C-49D2-AF61-BE269AA95295}" type="sibTrans" cxnId="{2D02EF08-5566-4A5B-B2F3-320266784267}">
      <dgm:prSet/>
      <dgm:spPr/>
      <dgm:t>
        <a:bodyPr/>
        <a:lstStyle/>
        <a:p>
          <a:endParaRPr lang="en-US"/>
        </a:p>
      </dgm:t>
    </dgm:pt>
    <dgm:pt modelId="{7FD11A4C-ED52-4D66-B9B9-C39E00E9CFAC}">
      <dgm:prSet/>
      <dgm:spPr/>
      <dgm:t>
        <a:bodyPr/>
        <a:lstStyle/>
        <a:p>
          <a:r>
            <a:rPr lang="en-GB"/>
            <a:t>Draw back from part-time work, work fewer hours, at academic pressure points especially around the Summer exams</a:t>
          </a:r>
          <a:endParaRPr lang="en-US"/>
        </a:p>
      </dgm:t>
    </dgm:pt>
    <dgm:pt modelId="{CD29A2C5-7F79-4FC0-A170-A4839CFA2FD4}" type="parTrans" cxnId="{62F175E2-66E4-4203-BD9A-0E4D74C8ACFA}">
      <dgm:prSet/>
      <dgm:spPr/>
      <dgm:t>
        <a:bodyPr/>
        <a:lstStyle/>
        <a:p>
          <a:endParaRPr lang="en-US"/>
        </a:p>
      </dgm:t>
    </dgm:pt>
    <dgm:pt modelId="{6855CBA5-C547-4543-BC50-0F1BA3D9B8ED}" type="sibTrans" cxnId="{62F175E2-66E4-4203-BD9A-0E4D74C8ACFA}">
      <dgm:prSet/>
      <dgm:spPr/>
      <dgm:t>
        <a:bodyPr/>
        <a:lstStyle/>
        <a:p>
          <a:endParaRPr lang="en-US"/>
        </a:p>
      </dgm:t>
    </dgm:pt>
    <dgm:pt modelId="{A3D56F9A-8FD8-4CAE-ABFE-4AB115239A99}">
      <dgm:prSet/>
      <dgm:spPr/>
      <dgm:t>
        <a:bodyPr/>
        <a:lstStyle/>
        <a:p>
          <a:r>
            <a:rPr lang="en-GB"/>
            <a:t>Above all, be clear what your own priorities are in order to achieve your personal goals. You cannot do it all</a:t>
          </a:r>
          <a:endParaRPr lang="en-US"/>
        </a:p>
      </dgm:t>
    </dgm:pt>
    <dgm:pt modelId="{4F81A5F3-4F08-4DFE-B4BE-86BB488F07C7}" type="parTrans" cxnId="{ACE3B2FB-95ED-4969-8843-A5D4300B5A8A}">
      <dgm:prSet/>
      <dgm:spPr/>
      <dgm:t>
        <a:bodyPr/>
        <a:lstStyle/>
        <a:p>
          <a:endParaRPr lang="en-US"/>
        </a:p>
      </dgm:t>
    </dgm:pt>
    <dgm:pt modelId="{496AA6D4-894C-4DE5-8F9D-2206CB5B3E73}" type="sibTrans" cxnId="{ACE3B2FB-95ED-4969-8843-A5D4300B5A8A}">
      <dgm:prSet/>
      <dgm:spPr/>
      <dgm:t>
        <a:bodyPr/>
        <a:lstStyle/>
        <a:p>
          <a:endParaRPr lang="en-US"/>
        </a:p>
      </dgm:t>
    </dgm:pt>
    <dgm:pt modelId="{83131393-13B1-493D-87DF-26D62D7360CF}" type="pres">
      <dgm:prSet presAssocID="{765691E3-9995-4C8B-A1C9-B8C920C56264}" presName="root" presStyleCnt="0">
        <dgm:presLayoutVars>
          <dgm:dir/>
          <dgm:resizeHandles val="exact"/>
        </dgm:presLayoutVars>
      </dgm:prSet>
      <dgm:spPr/>
    </dgm:pt>
    <dgm:pt modelId="{8C94E0A0-B84A-42BB-81E7-F54B89273286}" type="pres">
      <dgm:prSet presAssocID="{2F9CCEB8-3A00-4885-8453-BD1E66E9A76E}" presName="compNode" presStyleCnt="0"/>
      <dgm:spPr/>
    </dgm:pt>
    <dgm:pt modelId="{73756B74-8CC0-4C02-AF0E-0A730134AEFD}" type="pres">
      <dgm:prSet presAssocID="{2F9CCEB8-3A00-4885-8453-BD1E66E9A7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5F3D40A9-3E88-4838-A219-2290FA33888F}" type="pres">
      <dgm:prSet presAssocID="{2F9CCEB8-3A00-4885-8453-BD1E66E9A76E}" presName="spaceRect" presStyleCnt="0"/>
      <dgm:spPr/>
    </dgm:pt>
    <dgm:pt modelId="{B490F628-FBBE-4ACA-AB74-D7D703049E86}" type="pres">
      <dgm:prSet presAssocID="{2F9CCEB8-3A00-4885-8453-BD1E66E9A76E}" presName="textRect" presStyleLbl="revTx" presStyleIdx="0" presStyleCnt="3">
        <dgm:presLayoutVars>
          <dgm:chMax val="1"/>
          <dgm:chPref val="1"/>
        </dgm:presLayoutVars>
      </dgm:prSet>
      <dgm:spPr/>
    </dgm:pt>
    <dgm:pt modelId="{43D72781-CBB0-458E-8071-78313B4F421B}" type="pres">
      <dgm:prSet presAssocID="{0F83B355-B14C-49D2-AF61-BE269AA95295}" presName="sibTrans" presStyleCnt="0"/>
      <dgm:spPr/>
    </dgm:pt>
    <dgm:pt modelId="{C9F09C2E-335A-41EB-8727-AEFB077345A1}" type="pres">
      <dgm:prSet presAssocID="{7FD11A4C-ED52-4D66-B9B9-C39E00E9CFAC}" presName="compNode" presStyleCnt="0"/>
      <dgm:spPr/>
    </dgm:pt>
    <dgm:pt modelId="{D3432FCE-E099-4D5E-ABC0-33C8FFC1B7FD}" type="pres">
      <dgm:prSet presAssocID="{7FD11A4C-ED52-4D66-B9B9-C39E00E9CF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0CAD35CD-2DA1-47FE-8014-0AF6CCE6B2CB}" type="pres">
      <dgm:prSet presAssocID="{7FD11A4C-ED52-4D66-B9B9-C39E00E9CFAC}" presName="spaceRect" presStyleCnt="0"/>
      <dgm:spPr/>
    </dgm:pt>
    <dgm:pt modelId="{511E9102-F935-4A41-A5CC-9C8A2140D0C0}" type="pres">
      <dgm:prSet presAssocID="{7FD11A4C-ED52-4D66-B9B9-C39E00E9CFAC}" presName="textRect" presStyleLbl="revTx" presStyleIdx="1" presStyleCnt="3">
        <dgm:presLayoutVars>
          <dgm:chMax val="1"/>
          <dgm:chPref val="1"/>
        </dgm:presLayoutVars>
      </dgm:prSet>
      <dgm:spPr/>
    </dgm:pt>
    <dgm:pt modelId="{46F05C23-A7FE-4444-B459-95823B4D9DD8}" type="pres">
      <dgm:prSet presAssocID="{6855CBA5-C547-4543-BC50-0F1BA3D9B8ED}" presName="sibTrans" presStyleCnt="0"/>
      <dgm:spPr/>
    </dgm:pt>
    <dgm:pt modelId="{2D2D3D6E-7941-4394-9283-E7CFB3572906}" type="pres">
      <dgm:prSet presAssocID="{A3D56F9A-8FD8-4CAE-ABFE-4AB115239A99}" presName="compNode" presStyleCnt="0"/>
      <dgm:spPr/>
    </dgm:pt>
    <dgm:pt modelId="{9452DB67-E9EB-4686-912D-3F14CAE2CA72}" type="pres">
      <dgm:prSet presAssocID="{A3D56F9A-8FD8-4CAE-ABFE-4AB115239A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CECDBE9E-8352-4DDF-9216-6A73388C0CEE}" type="pres">
      <dgm:prSet presAssocID="{A3D56F9A-8FD8-4CAE-ABFE-4AB115239A99}" presName="spaceRect" presStyleCnt="0"/>
      <dgm:spPr/>
    </dgm:pt>
    <dgm:pt modelId="{CE405718-1F37-4BE0-8AC4-08866F3F670A}" type="pres">
      <dgm:prSet presAssocID="{A3D56F9A-8FD8-4CAE-ABFE-4AB115239A99}" presName="textRect" presStyleLbl="revTx" presStyleIdx="2" presStyleCnt="3">
        <dgm:presLayoutVars>
          <dgm:chMax val="1"/>
          <dgm:chPref val="1"/>
        </dgm:presLayoutVars>
      </dgm:prSet>
      <dgm:spPr/>
    </dgm:pt>
  </dgm:ptLst>
  <dgm:cxnLst>
    <dgm:cxn modelId="{2D02EF08-5566-4A5B-B2F3-320266784267}" srcId="{765691E3-9995-4C8B-A1C9-B8C920C56264}" destId="{2F9CCEB8-3A00-4885-8453-BD1E66E9A76E}" srcOrd="0" destOrd="0" parTransId="{73A86D8E-D7B9-4395-BFA8-6D3C1516A822}" sibTransId="{0F83B355-B14C-49D2-AF61-BE269AA95295}"/>
    <dgm:cxn modelId="{0E1C5B74-21FB-40E9-A66E-B9D24B9B77C7}" type="presOf" srcId="{7FD11A4C-ED52-4D66-B9B9-C39E00E9CFAC}" destId="{511E9102-F935-4A41-A5CC-9C8A2140D0C0}" srcOrd="0" destOrd="0" presId="urn:microsoft.com/office/officeart/2018/2/layout/IconLabelList"/>
    <dgm:cxn modelId="{D7F39956-65D7-4C05-B7E1-F09FFE55BD3C}" type="presOf" srcId="{A3D56F9A-8FD8-4CAE-ABFE-4AB115239A99}" destId="{CE405718-1F37-4BE0-8AC4-08866F3F670A}" srcOrd="0" destOrd="0" presId="urn:microsoft.com/office/officeart/2018/2/layout/IconLabelList"/>
    <dgm:cxn modelId="{1F1E288B-4CB7-4DF8-8405-238A7577A23C}" type="presOf" srcId="{2F9CCEB8-3A00-4885-8453-BD1E66E9A76E}" destId="{B490F628-FBBE-4ACA-AB74-D7D703049E86}" srcOrd="0" destOrd="0" presId="urn:microsoft.com/office/officeart/2018/2/layout/IconLabelList"/>
    <dgm:cxn modelId="{730B42C7-8BD6-4273-8F46-123B5A317D3A}" type="presOf" srcId="{765691E3-9995-4C8B-A1C9-B8C920C56264}" destId="{83131393-13B1-493D-87DF-26D62D7360CF}" srcOrd="0" destOrd="0" presId="urn:microsoft.com/office/officeart/2018/2/layout/IconLabelList"/>
    <dgm:cxn modelId="{62F175E2-66E4-4203-BD9A-0E4D74C8ACFA}" srcId="{765691E3-9995-4C8B-A1C9-B8C920C56264}" destId="{7FD11A4C-ED52-4D66-B9B9-C39E00E9CFAC}" srcOrd="1" destOrd="0" parTransId="{CD29A2C5-7F79-4FC0-A170-A4839CFA2FD4}" sibTransId="{6855CBA5-C547-4543-BC50-0F1BA3D9B8ED}"/>
    <dgm:cxn modelId="{ACE3B2FB-95ED-4969-8843-A5D4300B5A8A}" srcId="{765691E3-9995-4C8B-A1C9-B8C920C56264}" destId="{A3D56F9A-8FD8-4CAE-ABFE-4AB115239A99}" srcOrd="2" destOrd="0" parTransId="{4F81A5F3-4F08-4DFE-B4BE-86BB488F07C7}" sibTransId="{496AA6D4-894C-4DE5-8F9D-2206CB5B3E73}"/>
    <dgm:cxn modelId="{589BFEA0-4207-40D8-8E52-B228CC1BF564}" type="presParOf" srcId="{83131393-13B1-493D-87DF-26D62D7360CF}" destId="{8C94E0A0-B84A-42BB-81E7-F54B89273286}" srcOrd="0" destOrd="0" presId="urn:microsoft.com/office/officeart/2018/2/layout/IconLabelList"/>
    <dgm:cxn modelId="{D7872969-7275-460F-BE81-A61187FD89EE}" type="presParOf" srcId="{8C94E0A0-B84A-42BB-81E7-F54B89273286}" destId="{73756B74-8CC0-4C02-AF0E-0A730134AEFD}" srcOrd="0" destOrd="0" presId="urn:microsoft.com/office/officeart/2018/2/layout/IconLabelList"/>
    <dgm:cxn modelId="{E12F4E22-287A-4C10-87AF-74DB72847AA6}" type="presParOf" srcId="{8C94E0A0-B84A-42BB-81E7-F54B89273286}" destId="{5F3D40A9-3E88-4838-A219-2290FA33888F}" srcOrd="1" destOrd="0" presId="urn:microsoft.com/office/officeart/2018/2/layout/IconLabelList"/>
    <dgm:cxn modelId="{037255D1-734B-408D-8E7B-5382A67B96AA}" type="presParOf" srcId="{8C94E0A0-B84A-42BB-81E7-F54B89273286}" destId="{B490F628-FBBE-4ACA-AB74-D7D703049E86}" srcOrd="2" destOrd="0" presId="urn:microsoft.com/office/officeart/2018/2/layout/IconLabelList"/>
    <dgm:cxn modelId="{AA74D0AC-5A39-42B1-81AF-DE24D00FA1FA}" type="presParOf" srcId="{83131393-13B1-493D-87DF-26D62D7360CF}" destId="{43D72781-CBB0-458E-8071-78313B4F421B}" srcOrd="1" destOrd="0" presId="urn:microsoft.com/office/officeart/2018/2/layout/IconLabelList"/>
    <dgm:cxn modelId="{5FB39088-4C28-4F80-A7C6-DF1F6F777B74}" type="presParOf" srcId="{83131393-13B1-493D-87DF-26D62D7360CF}" destId="{C9F09C2E-335A-41EB-8727-AEFB077345A1}" srcOrd="2" destOrd="0" presId="urn:microsoft.com/office/officeart/2018/2/layout/IconLabelList"/>
    <dgm:cxn modelId="{131E04BB-C87B-4736-B5C7-41D63A632105}" type="presParOf" srcId="{C9F09C2E-335A-41EB-8727-AEFB077345A1}" destId="{D3432FCE-E099-4D5E-ABC0-33C8FFC1B7FD}" srcOrd="0" destOrd="0" presId="urn:microsoft.com/office/officeart/2018/2/layout/IconLabelList"/>
    <dgm:cxn modelId="{0B09CB2E-CFE3-49DE-8510-B01B10E1556C}" type="presParOf" srcId="{C9F09C2E-335A-41EB-8727-AEFB077345A1}" destId="{0CAD35CD-2DA1-47FE-8014-0AF6CCE6B2CB}" srcOrd="1" destOrd="0" presId="urn:microsoft.com/office/officeart/2018/2/layout/IconLabelList"/>
    <dgm:cxn modelId="{171633FD-10DC-4477-AB30-E77BDE6C6A11}" type="presParOf" srcId="{C9F09C2E-335A-41EB-8727-AEFB077345A1}" destId="{511E9102-F935-4A41-A5CC-9C8A2140D0C0}" srcOrd="2" destOrd="0" presId="urn:microsoft.com/office/officeart/2018/2/layout/IconLabelList"/>
    <dgm:cxn modelId="{549EEA75-ADB9-4A13-BEC0-D48144FEBEF5}" type="presParOf" srcId="{83131393-13B1-493D-87DF-26D62D7360CF}" destId="{46F05C23-A7FE-4444-B459-95823B4D9DD8}" srcOrd="3" destOrd="0" presId="urn:microsoft.com/office/officeart/2018/2/layout/IconLabelList"/>
    <dgm:cxn modelId="{C513F667-857A-4017-991F-A4E7079BBE73}" type="presParOf" srcId="{83131393-13B1-493D-87DF-26D62D7360CF}" destId="{2D2D3D6E-7941-4394-9283-E7CFB3572906}" srcOrd="4" destOrd="0" presId="urn:microsoft.com/office/officeart/2018/2/layout/IconLabelList"/>
    <dgm:cxn modelId="{70E4CF64-F980-4E7E-BDDD-7FB9FFDB5DBA}" type="presParOf" srcId="{2D2D3D6E-7941-4394-9283-E7CFB3572906}" destId="{9452DB67-E9EB-4686-912D-3F14CAE2CA72}" srcOrd="0" destOrd="0" presId="urn:microsoft.com/office/officeart/2018/2/layout/IconLabelList"/>
    <dgm:cxn modelId="{18AF7A8A-D98A-4D5F-BF1B-3F7B2C67AAF9}" type="presParOf" srcId="{2D2D3D6E-7941-4394-9283-E7CFB3572906}" destId="{CECDBE9E-8352-4DDF-9216-6A73388C0CEE}" srcOrd="1" destOrd="0" presId="urn:microsoft.com/office/officeart/2018/2/layout/IconLabelList"/>
    <dgm:cxn modelId="{D7FC1FD2-821F-40E7-938B-EB86E16439F8}" type="presParOf" srcId="{2D2D3D6E-7941-4394-9283-E7CFB3572906}" destId="{CE405718-1F37-4BE0-8AC4-08866F3F670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A0CE-3B7D-4DBD-9A6C-18E2E4A6C02C}">
      <dsp:nvSpPr>
        <dsp:cNvPr id="0" name=""/>
        <dsp:cNvSpPr/>
      </dsp:nvSpPr>
      <dsp:spPr>
        <a:xfrm>
          <a:off x="1440034" y="164593"/>
          <a:ext cx="1173232" cy="1206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288391-1F27-47FA-B57A-4CA53CDE0871}">
      <dsp:nvSpPr>
        <dsp:cNvPr id="0" name=""/>
        <dsp:cNvSpPr/>
      </dsp:nvSpPr>
      <dsp:spPr>
        <a:xfrm>
          <a:off x="1138076" y="1653819"/>
          <a:ext cx="1777148" cy="195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t>Very important to get this right</a:t>
          </a:r>
          <a:endParaRPr lang="en-US" sz="2400" kern="1200"/>
        </a:p>
      </dsp:txBody>
      <dsp:txXfrm>
        <a:off x="1138076" y="1653819"/>
        <a:ext cx="1777148" cy="1954602"/>
      </dsp:txXfrm>
    </dsp:sp>
    <dsp:sp modelId="{E5977706-97C9-4C0B-998E-44D361CA5EFC}">
      <dsp:nvSpPr>
        <dsp:cNvPr id="0" name=""/>
        <dsp:cNvSpPr/>
      </dsp:nvSpPr>
      <dsp:spPr>
        <a:xfrm>
          <a:off x="3612217" y="142875"/>
          <a:ext cx="1005164" cy="12934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AD742-663F-44EA-91F1-D7EC98E389AE}">
      <dsp:nvSpPr>
        <dsp:cNvPr id="0" name=""/>
        <dsp:cNvSpPr/>
      </dsp:nvSpPr>
      <dsp:spPr>
        <a:xfrm>
          <a:off x="3226225" y="1675537"/>
          <a:ext cx="1777148" cy="195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a:t>You will enjoy leisure more if you have faced up to your academic commitments</a:t>
          </a:r>
          <a:endParaRPr lang="en-US" sz="2000" kern="1200"/>
        </a:p>
      </dsp:txBody>
      <dsp:txXfrm>
        <a:off x="3226225" y="1675537"/>
        <a:ext cx="1777148" cy="1954602"/>
      </dsp:txXfrm>
    </dsp:sp>
    <dsp:sp modelId="{8ABE4B78-B5EF-49A5-8368-BCCF516EA1FE}">
      <dsp:nvSpPr>
        <dsp:cNvPr id="0" name=""/>
        <dsp:cNvSpPr/>
      </dsp:nvSpPr>
      <dsp:spPr>
        <a:xfrm>
          <a:off x="5585851" y="180104"/>
          <a:ext cx="1234194" cy="11445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8E9E0C-4992-4B83-8130-8FED1DF1D63D}">
      <dsp:nvSpPr>
        <dsp:cNvPr id="0" name=""/>
        <dsp:cNvSpPr/>
      </dsp:nvSpPr>
      <dsp:spPr>
        <a:xfrm>
          <a:off x="5314375" y="1638308"/>
          <a:ext cx="1777148" cy="195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Too much part-time work affects academic performance:  More than 9-10 hours a week is probably too much</a:t>
          </a:r>
          <a:endParaRPr lang="en-US" sz="1800" kern="1200"/>
        </a:p>
      </dsp:txBody>
      <dsp:txXfrm>
        <a:off x="5314375" y="1638308"/>
        <a:ext cx="1777148" cy="1954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CCE04-E19B-4E87-A741-2D7DD436355F}">
      <dsp:nvSpPr>
        <dsp:cNvPr id="0" name=""/>
        <dsp:cNvSpPr/>
      </dsp:nvSpPr>
      <dsp:spPr>
        <a:xfrm>
          <a:off x="42179" y="616"/>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525FD-16E2-4824-899B-D90F1C24B8F1}">
      <dsp:nvSpPr>
        <dsp:cNvPr id="0" name=""/>
        <dsp:cNvSpPr/>
      </dsp:nvSpPr>
      <dsp:spPr>
        <a:xfrm>
          <a:off x="160009" y="118445"/>
          <a:ext cx="325434" cy="325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F017B0-7FAA-4A33-8777-4FCA4B03E639}">
      <dsp:nvSpPr>
        <dsp:cNvPr id="0" name=""/>
        <dsp:cNvSpPr/>
      </dsp:nvSpPr>
      <dsp:spPr>
        <a:xfrm>
          <a:off x="723507" y="616"/>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Money!!</a:t>
          </a:r>
          <a:endParaRPr lang="en-US" sz="2000" kern="1200"/>
        </a:p>
      </dsp:txBody>
      <dsp:txXfrm>
        <a:off x="723507" y="616"/>
        <a:ext cx="1322578" cy="561093"/>
      </dsp:txXfrm>
    </dsp:sp>
    <dsp:sp modelId="{15C6D818-9E58-4D8D-9D84-C6B6FD34E1D2}">
      <dsp:nvSpPr>
        <dsp:cNvPr id="0" name=""/>
        <dsp:cNvSpPr/>
      </dsp:nvSpPr>
      <dsp:spPr>
        <a:xfrm>
          <a:off x="2276535" y="616"/>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EB70D-83DC-44A9-A3A3-749AC7BB107F}">
      <dsp:nvSpPr>
        <dsp:cNvPr id="0" name=""/>
        <dsp:cNvSpPr/>
      </dsp:nvSpPr>
      <dsp:spPr>
        <a:xfrm>
          <a:off x="2394364" y="118445"/>
          <a:ext cx="325434" cy="325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406250-40A7-437E-9FC6-0D9B1426C1EC}">
      <dsp:nvSpPr>
        <dsp:cNvPr id="0" name=""/>
        <dsp:cNvSpPr/>
      </dsp:nvSpPr>
      <dsp:spPr>
        <a:xfrm>
          <a:off x="2957863" y="616"/>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Meet new friends</a:t>
          </a:r>
          <a:endParaRPr lang="en-US" sz="2000" kern="1200"/>
        </a:p>
      </dsp:txBody>
      <dsp:txXfrm>
        <a:off x="2957863" y="616"/>
        <a:ext cx="1322578" cy="561093"/>
      </dsp:txXfrm>
    </dsp:sp>
    <dsp:sp modelId="{F08D4CB6-27D9-4385-8CE4-3D6BAE7F0CDD}">
      <dsp:nvSpPr>
        <dsp:cNvPr id="0" name=""/>
        <dsp:cNvSpPr/>
      </dsp:nvSpPr>
      <dsp:spPr>
        <a:xfrm>
          <a:off x="42179" y="1233935"/>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A3E003-C1B7-4103-96BB-36BEBBCE4916}">
      <dsp:nvSpPr>
        <dsp:cNvPr id="0" name=""/>
        <dsp:cNvSpPr/>
      </dsp:nvSpPr>
      <dsp:spPr>
        <a:xfrm>
          <a:off x="160009" y="1351764"/>
          <a:ext cx="325434" cy="325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1EFE5-6740-462D-8404-2FF1409D2BE2}">
      <dsp:nvSpPr>
        <dsp:cNvPr id="0" name=""/>
        <dsp:cNvSpPr/>
      </dsp:nvSpPr>
      <dsp:spPr>
        <a:xfrm>
          <a:off x="723507" y="1233935"/>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New experiences</a:t>
          </a:r>
          <a:endParaRPr lang="en-US" sz="2000" kern="1200"/>
        </a:p>
      </dsp:txBody>
      <dsp:txXfrm>
        <a:off x="723507" y="1233935"/>
        <a:ext cx="1322578" cy="561093"/>
      </dsp:txXfrm>
    </dsp:sp>
    <dsp:sp modelId="{F33B69AC-6D43-4B57-B8A7-5C430600FA5F}">
      <dsp:nvSpPr>
        <dsp:cNvPr id="0" name=""/>
        <dsp:cNvSpPr/>
      </dsp:nvSpPr>
      <dsp:spPr>
        <a:xfrm>
          <a:off x="2276535" y="1233935"/>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A1201-BB40-4BF5-B9A0-45EF78A7A6FF}">
      <dsp:nvSpPr>
        <dsp:cNvPr id="0" name=""/>
        <dsp:cNvSpPr/>
      </dsp:nvSpPr>
      <dsp:spPr>
        <a:xfrm>
          <a:off x="2394364" y="1351764"/>
          <a:ext cx="325434" cy="325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1461C2-3D8E-40C0-A69C-2F466E94D7DA}">
      <dsp:nvSpPr>
        <dsp:cNvPr id="0" name=""/>
        <dsp:cNvSpPr/>
      </dsp:nvSpPr>
      <dsp:spPr>
        <a:xfrm>
          <a:off x="2898955" y="1233935"/>
          <a:ext cx="1440393"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a:t>New responsibilities (Importance of reliability/punctuality)</a:t>
          </a:r>
          <a:r>
            <a:rPr lang="en-GB" sz="1200" kern="1200"/>
            <a:t> </a:t>
          </a:r>
          <a:endParaRPr lang="en-US" sz="1200" kern="1200"/>
        </a:p>
      </dsp:txBody>
      <dsp:txXfrm>
        <a:off x="2898955" y="1233935"/>
        <a:ext cx="1440393" cy="561093"/>
      </dsp:txXfrm>
    </dsp:sp>
    <dsp:sp modelId="{45978B03-2FF1-4D00-8799-951A4B57E201}">
      <dsp:nvSpPr>
        <dsp:cNvPr id="0" name=""/>
        <dsp:cNvSpPr/>
      </dsp:nvSpPr>
      <dsp:spPr>
        <a:xfrm>
          <a:off x="42179" y="2467254"/>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0E07E-8D83-4FEB-8EF5-36D6E56F15D3}">
      <dsp:nvSpPr>
        <dsp:cNvPr id="0" name=""/>
        <dsp:cNvSpPr/>
      </dsp:nvSpPr>
      <dsp:spPr>
        <a:xfrm>
          <a:off x="160009" y="2585083"/>
          <a:ext cx="325434" cy="3254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9399B7-0133-41CF-9ED7-F608793DD9BC}">
      <dsp:nvSpPr>
        <dsp:cNvPr id="0" name=""/>
        <dsp:cNvSpPr/>
      </dsp:nvSpPr>
      <dsp:spPr>
        <a:xfrm>
          <a:off x="723507" y="2467254"/>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Learn new skills (teamwork)</a:t>
          </a:r>
          <a:endParaRPr lang="en-US" sz="2000" kern="1200"/>
        </a:p>
      </dsp:txBody>
      <dsp:txXfrm>
        <a:off x="723507" y="2467254"/>
        <a:ext cx="1322578" cy="561093"/>
      </dsp:txXfrm>
    </dsp:sp>
    <dsp:sp modelId="{DFB250CE-F0BE-4132-9933-FDAB97C426C8}">
      <dsp:nvSpPr>
        <dsp:cNvPr id="0" name=""/>
        <dsp:cNvSpPr/>
      </dsp:nvSpPr>
      <dsp:spPr>
        <a:xfrm>
          <a:off x="2276535" y="2467254"/>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57158-A2E9-4D05-A11D-82216D828AB1}">
      <dsp:nvSpPr>
        <dsp:cNvPr id="0" name=""/>
        <dsp:cNvSpPr/>
      </dsp:nvSpPr>
      <dsp:spPr>
        <a:xfrm>
          <a:off x="2394364" y="2585083"/>
          <a:ext cx="325434" cy="3254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CE449-B45E-4154-8F8C-91870574B5D2}">
      <dsp:nvSpPr>
        <dsp:cNvPr id="0" name=""/>
        <dsp:cNvSpPr/>
      </dsp:nvSpPr>
      <dsp:spPr>
        <a:xfrm>
          <a:off x="2957863" y="2467254"/>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a:t>Broader outlook on life outside school</a:t>
          </a:r>
          <a:endParaRPr lang="en-US" sz="1800" kern="1200"/>
        </a:p>
      </dsp:txBody>
      <dsp:txXfrm>
        <a:off x="2957863" y="2467254"/>
        <a:ext cx="1322578" cy="561093"/>
      </dsp:txXfrm>
    </dsp:sp>
    <dsp:sp modelId="{B2A1DEF5-F424-46D7-9393-710ACC49D9CC}">
      <dsp:nvSpPr>
        <dsp:cNvPr id="0" name=""/>
        <dsp:cNvSpPr/>
      </dsp:nvSpPr>
      <dsp:spPr>
        <a:xfrm>
          <a:off x="42179" y="3700573"/>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B8228-30F8-438B-B649-774276F28678}">
      <dsp:nvSpPr>
        <dsp:cNvPr id="0" name=""/>
        <dsp:cNvSpPr/>
      </dsp:nvSpPr>
      <dsp:spPr>
        <a:xfrm>
          <a:off x="160009" y="3818402"/>
          <a:ext cx="325434" cy="32543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F9B7A4-A12F-4C2E-8B8F-737644D79DF1}">
      <dsp:nvSpPr>
        <dsp:cNvPr id="0" name=""/>
        <dsp:cNvSpPr/>
      </dsp:nvSpPr>
      <dsp:spPr>
        <a:xfrm>
          <a:off x="723507" y="3700573"/>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GB" sz="1400" kern="1200"/>
            <a:t>Insight into business or industry (valuable work experience)</a:t>
          </a:r>
          <a:endParaRPr lang="en-US" sz="1400" kern="1200"/>
        </a:p>
      </dsp:txBody>
      <dsp:txXfrm>
        <a:off x="723507" y="3700573"/>
        <a:ext cx="1322578" cy="561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BACEA-9CF7-44C3-A2A8-94746E8AD3BA}">
      <dsp:nvSpPr>
        <dsp:cNvPr id="0" name=""/>
        <dsp:cNvSpPr/>
      </dsp:nvSpPr>
      <dsp:spPr>
        <a:xfrm>
          <a:off x="0" y="1565"/>
          <a:ext cx="4038600" cy="651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D55ED6-182F-4A17-B6B0-81100067C9F0}">
      <dsp:nvSpPr>
        <dsp:cNvPr id="0" name=""/>
        <dsp:cNvSpPr/>
      </dsp:nvSpPr>
      <dsp:spPr>
        <a:xfrm>
          <a:off x="196990" y="148087"/>
          <a:ext cx="358164" cy="358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CE0CE1-5FCA-4436-8BCE-2568187C88E2}">
      <dsp:nvSpPr>
        <dsp:cNvPr id="0" name=""/>
        <dsp:cNvSpPr/>
      </dsp:nvSpPr>
      <dsp:spPr>
        <a:xfrm>
          <a:off x="752145" y="2"/>
          <a:ext cx="3208106" cy="79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6" tIns="83996" rIns="83996" bIns="83996" numCol="1" spcCol="1270" anchor="ctr" anchorCtr="0">
          <a:noAutofit/>
        </a:bodyPr>
        <a:lstStyle/>
        <a:p>
          <a:pPr marL="0" lvl="0" indent="0" algn="l" defTabSz="711200">
            <a:lnSpc>
              <a:spcPct val="100000"/>
            </a:lnSpc>
            <a:spcBef>
              <a:spcPct val="0"/>
            </a:spcBef>
            <a:spcAft>
              <a:spcPct val="35000"/>
            </a:spcAft>
            <a:buNone/>
          </a:pPr>
          <a:r>
            <a:rPr lang="en-GB" sz="1600" kern="1200"/>
            <a:t>Time taken from school work making it difficult to meet deadlines.</a:t>
          </a:r>
          <a:endParaRPr lang="en-US" sz="1600" kern="1200"/>
        </a:p>
      </dsp:txBody>
      <dsp:txXfrm>
        <a:off x="752145" y="2"/>
        <a:ext cx="3208106" cy="793659"/>
      </dsp:txXfrm>
    </dsp:sp>
    <dsp:sp modelId="{613417C0-2401-46B7-B775-5D2AA47ADF73}">
      <dsp:nvSpPr>
        <dsp:cNvPr id="0" name=""/>
        <dsp:cNvSpPr/>
      </dsp:nvSpPr>
      <dsp:spPr>
        <a:xfrm>
          <a:off x="0" y="993640"/>
          <a:ext cx="4038600" cy="651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8EC69-FD1A-4CED-9571-83338FDC23F8}">
      <dsp:nvSpPr>
        <dsp:cNvPr id="0" name=""/>
        <dsp:cNvSpPr/>
      </dsp:nvSpPr>
      <dsp:spPr>
        <a:xfrm>
          <a:off x="196990" y="1140162"/>
          <a:ext cx="358164" cy="358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65E59-6808-4B69-BA15-95AB69F0C350}">
      <dsp:nvSpPr>
        <dsp:cNvPr id="0" name=""/>
        <dsp:cNvSpPr/>
      </dsp:nvSpPr>
      <dsp:spPr>
        <a:xfrm>
          <a:off x="752145" y="993640"/>
          <a:ext cx="3208106" cy="79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6" tIns="83996" rIns="83996" bIns="83996" numCol="1" spcCol="1270" anchor="ctr" anchorCtr="0">
          <a:noAutofit/>
        </a:bodyPr>
        <a:lstStyle/>
        <a:p>
          <a:pPr marL="0" lvl="0" indent="0" algn="l" defTabSz="889000">
            <a:lnSpc>
              <a:spcPct val="100000"/>
            </a:lnSpc>
            <a:spcBef>
              <a:spcPct val="0"/>
            </a:spcBef>
            <a:spcAft>
              <a:spcPct val="35000"/>
            </a:spcAft>
            <a:buNone/>
          </a:pPr>
          <a:r>
            <a:rPr lang="en-GB" sz="2000" kern="1200"/>
            <a:t>Lose focus on what is your REAL work</a:t>
          </a:r>
          <a:endParaRPr lang="en-US" sz="2000" kern="1200"/>
        </a:p>
      </dsp:txBody>
      <dsp:txXfrm>
        <a:off x="752145" y="993640"/>
        <a:ext cx="3208106" cy="793659"/>
      </dsp:txXfrm>
    </dsp:sp>
    <dsp:sp modelId="{F19F4280-DC32-476D-B4AA-868E51138CC6}">
      <dsp:nvSpPr>
        <dsp:cNvPr id="0" name=""/>
        <dsp:cNvSpPr/>
      </dsp:nvSpPr>
      <dsp:spPr>
        <a:xfrm>
          <a:off x="0" y="1985715"/>
          <a:ext cx="4038600" cy="651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CBF76-9C75-4335-B38D-415A79FCE41F}">
      <dsp:nvSpPr>
        <dsp:cNvPr id="0" name=""/>
        <dsp:cNvSpPr/>
      </dsp:nvSpPr>
      <dsp:spPr>
        <a:xfrm>
          <a:off x="196990" y="2132237"/>
          <a:ext cx="358164" cy="358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7D43C5-E5A2-4427-9047-3AB3746B0A88}">
      <dsp:nvSpPr>
        <dsp:cNvPr id="0" name=""/>
        <dsp:cNvSpPr/>
      </dsp:nvSpPr>
      <dsp:spPr>
        <a:xfrm>
          <a:off x="752145" y="1985715"/>
          <a:ext cx="3208106" cy="79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6" tIns="83996" rIns="83996" bIns="83996" numCol="1" spcCol="1270" anchor="ctr" anchorCtr="0">
          <a:noAutofit/>
        </a:bodyPr>
        <a:lstStyle/>
        <a:p>
          <a:pPr marL="0" lvl="0" indent="0" algn="l" defTabSz="889000">
            <a:lnSpc>
              <a:spcPct val="100000"/>
            </a:lnSpc>
            <a:spcBef>
              <a:spcPct val="0"/>
            </a:spcBef>
            <a:spcAft>
              <a:spcPct val="35000"/>
            </a:spcAft>
            <a:buNone/>
          </a:pPr>
          <a:r>
            <a:rPr lang="en-GB" sz="2000" kern="1200"/>
            <a:t>Get overtired and lose concentration in school</a:t>
          </a:r>
          <a:endParaRPr lang="en-US" sz="2000" kern="1200"/>
        </a:p>
      </dsp:txBody>
      <dsp:txXfrm>
        <a:off x="752145" y="1985715"/>
        <a:ext cx="3208106" cy="793659"/>
      </dsp:txXfrm>
    </dsp:sp>
    <dsp:sp modelId="{F85142E7-4A51-4CC9-AA9E-DD89D1D5D7AB}">
      <dsp:nvSpPr>
        <dsp:cNvPr id="0" name=""/>
        <dsp:cNvSpPr/>
      </dsp:nvSpPr>
      <dsp:spPr>
        <a:xfrm>
          <a:off x="0" y="2977790"/>
          <a:ext cx="4038600" cy="6512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341023-EBC0-4B9B-A2D8-40DBA50C9B7A}">
      <dsp:nvSpPr>
        <dsp:cNvPr id="0" name=""/>
        <dsp:cNvSpPr/>
      </dsp:nvSpPr>
      <dsp:spPr>
        <a:xfrm>
          <a:off x="196990" y="3124312"/>
          <a:ext cx="358164" cy="3581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1F325A-88E1-42CB-B032-0601F4AF3CEE}">
      <dsp:nvSpPr>
        <dsp:cNvPr id="0" name=""/>
        <dsp:cNvSpPr/>
      </dsp:nvSpPr>
      <dsp:spPr>
        <a:xfrm>
          <a:off x="752145" y="2977790"/>
          <a:ext cx="3208106" cy="79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6" tIns="83996" rIns="83996" bIns="83996" numCol="1" spcCol="1270" anchor="ctr" anchorCtr="0">
          <a:noAutofit/>
        </a:bodyPr>
        <a:lstStyle/>
        <a:p>
          <a:pPr marL="0" lvl="0" indent="0" algn="l" defTabSz="889000">
            <a:lnSpc>
              <a:spcPct val="100000"/>
            </a:lnSpc>
            <a:spcBef>
              <a:spcPct val="0"/>
            </a:spcBef>
            <a:spcAft>
              <a:spcPct val="35000"/>
            </a:spcAft>
            <a:buNone/>
          </a:pPr>
          <a:r>
            <a:rPr lang="en-GB" sz="2000" kern="1200"/>
            <a:t>Not enough leisure time</a:t>
          </a:r>
          <a:endParaRPr lang="en-US" sz="2000" kern="1200"/>
        </a:p>
      </dsp:txBody>
      <dsp:txXfrm>
        <a:off x="752145" y="2977790"/>
        <a:ext cx="3208106" cy="793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56B74-8CC0-4C02-AF0E-0A730134AEFD}">
      <dsp:nvSpPr>
        <dsp:cNvPr id="0" name=""/>
        <dsp:cNvSpPr/>
      </dsp:nvSpPr>
      <dsp:spPr>
        <a:xfrm>
          <a:off x="750914" y="191647"/>
          <a:ext cx="1081248" cy="108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90F628-FBBE-4ACA-AB74-D7D703049E86}">
      <dsp:nvSpPr>
        <dsp:cNvPr id="0" name=""/>
        <dsp:cNvSpPr/>
      </dsp:nvSpPr>
      <dsp:spPr>
        <a:xfrm>
          <a:off x="90151" y="1781368"/>
          <a:ext cx="2402775"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Organise your life in a balanced way with time for academic work, time to relax and a sensible amount of part-time work to boost your income</a:t>
          </a:r>
          <a:endParaRPr lang="en-US" sz="1800" kern="1200"/>
        </a:p>
      </dsp:txBody>
      <dsp:txXfrm>
        <a:off x="90151" y="1781368"/>
        <a:ext cx="2402775" cy="1800000"/>
      </dsp:txXfrm>
    </dsp:sp>
    <dsp:sp modelId="{D3432FCE-E099-4D5E-ABC0-33C8FFC1B7FD}">
      <dsp:nvSpPr>
        <dsp:cNvPr id="0" name=""/>
        <dsp:cNvSpPr/>
      </dsp:nvSpPr>
      <dsp:spPr>
        <a:xfrm>
          <a:off x="3574175" y="191647"/>
          <a:ext cx="1081248" cy="1081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1E9102-F935-4A41-A5CC-9C8A2140D0C0}">
      <dsp:nvSpPr>
        <dsp:cNvPr id="0" name=""/>
        <dsp:cNvSpPr/>
      </dsp:nvSpPr>
      <dsp:spPr>
        <a:xfrm>
          <a:off x="2913412" y="1781368"/>
          <a:ext cx="2402775"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a:t>Draw back from part-time work, work fewer hours, at academic pressure points especially around the Summer exams</a:t>
          </a:r>
          <a:endParaRPr lang="en-US" sz="2000" kern="1200"/>
        </a:p>
      </dsp:txBody>
      <dsp:txXfrm>
        <a:off x="2913412" y="1781368"/>
        <a:ext cx="2402775" cy="1800000"/>
      </dsp:txXfrm>
    </dsp:sp>
    <dsp:sp modelId="{9452DB67-E9EB-4686-912D-3F14CAE2CA72}">
      <dsp:nvSpPr>
        <dsp:cNvPr id="0" name=""/>
        <dsp:cNvSpPr/>
      </dsp:nvSpPr>
      <dsp:spPr>
        <a:xfrm>
          <a:off x="6397436" y="191647"/>
          <a:ext cx="1081248" cy="1081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405718-1F37-4BE0-8AC4-08866F3F670A}">
      <dsp:nvSpPr>
        <dsp:cNvPr id="0" name=""/>
        <dsp:cNvSpPr/>
      </dsp:nvSpPr>
      <dsp:spPr>
        <a:xfrm>
          <a:off x="5736673" y="1781368"/>
          <a:ext cx="2402775"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a:t>Above all, be clear what your own priorities are in order to achieve your personal goals. You cannot do it all</a:t>
          </a:r>
          <a:endParaRPr lang="en-US" sz="2000" kern="1200"/>
        </a:p>
      </dsp:txBody>
      <dsp:txXfrm>
        <a:off x="5736673" y="1781368"/>
        <a:ext cx="2402775" cy="180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14:13:16.848"/>
    </inkml:context>
    <inkml:brush xml:id="br0">
      <inkml:brushProperty name="width" value="0.05" units="cm"/>
      <inkml:brushProperty name="height" value="0.05" units="cm"/>
      <inkml:brushProperty name="color" value="#E71224"/>
    </inkml:brush>
  </inkml:definitions>
  <inkml:trace contextRef="#ctx0" brushRef="#br0">1 0 24575,'0'5'0,"4"1"0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14:14:21.796"/>
    </inkml:context>
    <inkml:brush xml:id="br0">
      <inkml:brushProperty name="width" value="0.05" units="cm"/>
      <inkml:brushProperty name="height" value="0.05" units="cm"/>
      <inkml:brushProperty name="color" value="#E71224"/>
    </inkml:brush>
  </inkml:definitions>
  <inkml:trace contextRef="#ctx0" brushRef="#br0">0 1 24575</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99BF8F-3259-C1AA-797B-AAF5C42BAF9E}"/>
              </a:ext>
            </a:extLst>
          </p:cNvPr>
          <p:cNvSpPr/>
          <p:nvPr userDrawn="1"/>
        </p:nvSpPr>
        <p:spPr>
          <a:xfrm>
            <a:off x="1" y="0"/>
            <a:ext cx="9161435" cy="5916882"/>
          </a:xfrm>
          <a:prstGeom prst="rect">
            <a:avLst/>
          </a:prstGeom>
          <a:solidFill>
            <a:srgbClr val="1F29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descr="A logo with birds on it&#10;&#10;Description automatically generated">
            <a:extLst>
              <a:ext uri="{FF2B5EF4-FFF2-40B4-BE49-F238E27FC236}">
                <a16:creationId xmlns:a16="http://schemas.microsoft.com/office/drawing/2014/main" id="{770251C1-AE35-626B-13FF-47B2EEB16F41}"/>
              </a:ext>
            </a:extLst>
          </p:cNvPr>
          <p:cNvPicPr>
            <a:picLocks noChangeAspect="1"/>
          </p:cNvPicPr>
          <p:nvPr userDrawn="1"/>
        </p:nvPicPr>
        <p:blipFill rotWithShape="1">
          <a:blip r:embed="rId2"/>
          <a:srcRect r="38299"/>
          <a:stretch/>
        </p:blipFill>
        <p:spPr>
          <a:xfrm>
            <a:off x="7480813" y="2195796"/>
            <a:ext cx="1663187" cy="3594100"/>
          </a:xfrm>
          <a:prstGeom prst="rect">
            <a:avLst/>
          </a:prstGeom>
        </p:spPr>
      </p:pic>
      <p:pic>
        <p:nvPicPr>
          <p:cNvPr id="13" name="Picture 12" descr="A blue and white logo with white text&#10;&#10;Description automatically generated">
            <a:extLst>
              <a:ext uri="{FF2B5EF4-FFF2-40B4-BE49-F238E27FC236}">
                <a16:creationId xmlns:a16="http://schemas.microsoft.com/office/drawing/2014/main" id="{33471ABC-5913-9A86-9509-DFE49B2371DB}"/>
              </a:ext>
            </a:extLst>
          </p:cNvPr>
          <p:cNvPicPr>
            <a:picLocks noChangeAspect="1"/>
          </p:cNvPicPr>
          <p:nvPr userDrawn="1"/>
        </p:nvPicPr>
        <p:blipFill>
          <a:blip r:embed="rId3"/>
          <a:stretch>
            <a:fillRect/>
          </a:stretch>
        </p:blipFill>
        <p:spPr>
          <a:xfrm>
            <a:off x="7793456" y="183753"/>
            <a:ext cx="1197769" cy="1597025"/>
          </a:xfrm>
          <a:prstGeom prst="rect">
            <a:avLst/>
          </a:prstGeom>
        </p:spPr>
      </p:pic>
      <p:sp>
        <p:nvSpPr>
          <p:cNvPr id="3" name="Subtitle 2">
            <a:extLst>
              <a:ext uri="{FF2B5EF4-FFF2-40B4-BE49-F238E27FC236}">
                <a16:creationId xmlns:a16="http://schemas.microsoft.com/office/drawing/2014/main" id="{DBCFEFFC-BDEC-05C3-931D-5961E1CF4043}"/>
              </a:ext>
            </a:extLst>
          </p:cNvPr>
          <p:cNvSpPr>
            <a:spLocks noGrp="1"/>
          </p:cNvSpPr>
          <p:nvPr>
            <p:ph type="subTitle" idx="1"/>
          </p:nvPr>
        </p:nvSpPr>
        <p:spPr>
          <a:xfrm>
            <a:off x="4331368" y="4443338"/>
            <a:ext cx="4590047" cy="1317699"/>
          </a:xfrm>
        </p:spPr>
        <p:txBody>
          <a:bodyPr/>
          <a:lstStyle>
            <a:lvl1pPr marL="0" indent="0" algn="ctr">
              <a:buNone/>
              <a:defRPr sz="1800">
                <a:solidFill>
                  <a:srgbClr val="B4A581"/>
                </a:solidFill>
                <a:latin typeface="Museo 500" panose="02000000000000000000"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2" name="Title 1">
            <a:extLst>
              <a:ext uri="{FF2B5EF4-FFF2-40B4-BE49-F238E27FC236}">
                <a16:creationId xmlns:a16="http://schemas.microsoft.com/office/drawing/2014/main" id="{83418474-1919-6DC8-B54B-6059EA94AA8A}"/>
              </a:ext>
            </a:extLst>
          </p:cNvPr>
          <p:cNvSpPr>
            <a:spLocks noGrp="1"/>
          </p:cNvSpPr>
          <p:nvPr>
            <p:ph type="ctrTitle"/>
          </p:nvPr>
        </p:nvSpPr>
        <p:spPr>
          <a:xfrm>
            <a:off x="4316329" y="1896679"/>
            <a:ext cx="4620125" cy="2378434"/>
          </a:xfrm>
        </p:spPr>
        <p:txBody>
          <a:bodyPr anchor="b">
            <a:normAutofit/>
          </a:bodyPr>
          <a:lstStyle>
            <a:lvl1pPr algn="ctr">
              <a:defRPr sz="4050">
                <a:solidFill>
                  <a:schemeClr val="bg1"/>
                </a:solidFill>
                <a:latin typeface="Museo 500" panose="02000000000000000000" pitchFamily="2" charset="77"/>
              </a:defRPr>
            </a:lvl1pPr>
          </a:lstStyle>
          <a:p>
            <a:r>
              <a:rPr lang="en-GB"/>
              <a:t>Click to edit Master title style</a:t>
            </a:r>
            <a:endParaRPr lang="en-US"/>
          </a:p>
        </p:txBody>
      </p:sp>
      <p:sp>
        <p:nvSpPr>
          <p:cNvPr id="19" name="TextBox 18">
            <a:extLst>
              <a:ext uri="{FF2B5EF4-FFF2-40B4-BE49-F238E27FC236}">
                <a16:creationId xmlns:a16="http://schemas.microsoft.com/office/drawing/2014/main" id="{2F806A97-6208-EA83-5A50-C5ACA2E851E3}"/>
              </a:ext>
            </a:extLst>
          </p:cNvPr>
          <p:cNvSpPr txBox="1"/>
          <p:nvPr userDrawn="1"/>
        </p:nvSpPr>
        <p:spPr>
          <a:xfrm>
            <a:off x="2824567" y="6187602"/>
            <a:ext cx="4766417" cy="415498"/>
          </a:xfrm>
          <a:prstGeom prst="rect">
            <a:avLst/>
          </a:prstGeom>
          <a:noFill/>
        </p:spPr>
        <p:txBody>
          <a:bodyPr wrap="square" rtlCol="0">
            <a:spAutoFit/>
          </a:bodyPr>
          <a:lstStyle/>
          <a:p>
            <a:r>
              <a:rPr lang="en-GB" sz="2100">
                <a:solidFill>
                  <a:srgbClr val="B4A581"/>
                </a:solidFill>
                <a:latin typeface="Museo 500" panose="02000000000000000000" pitchFamily="2" charset="77"/>
              </a:rPr>
              <a:t>INSPIRE ● EMPOWER ● EXCEL</a:t>
            </a:r>
          </a:p>
        </p:txBody>
      </p:sp>
      <p:sp>
        <p:nvSpPr>
          <p:cNvPr id="20" name="Rectangle 19">
            <a:extLst>
              <a:ext uri="{FF2B5EF4-FFF2-40B4-BE49-F238E27FC236}">
                <a16:creationId xmlns:a16="http://schemas.microsoft.com/office/drawing/2014/main" id="{912D7E0F-7882-8A1A-BBAD-2EFF19A97693}"/>
              </a:ext>
            </a:extLst>
          </p:cNvPr>
          <p:cNvSpPr/>
          <p:nvPr userDrawn="1"/>
        </p:nvSpPr>
        <p:spPr>
          <a:xfrm>
            <a:off x="162732" y="6187602"/>
            <a:ext cx="2661834" cy="523220"/>
          </a:xfrm>
          <a:prstGeom prst="rect">
            <a:avLst/>
          </a:prstGeom>
          <a:solidFill>
            <a:srgbClr val="1F29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pair of young boys in suits looking at an electronic device&#10;&#10;Description automatically generated">
            <a:extLst>
              <a:ext uri="{FF2B5EF4-FFF2-40B4-BE49-F238E27FC236}">
                <a16:creationId xmlns:a16="http://schemas.microsoft.com/office/drawing/2014/main" id="{45D76B51-1285-2035-6A4C-FABA755A9A87}"/>
              </a:ext>
            </a:extLst>
          </p:cNvPr>
          <p:cNvPicPr>
            <a:picLocks noChangeAspect="1"/>
          </p:cNvPicPr>
          <p:nvPr userDrawn="1"/>
        </p:nvPicPr>
        <p:blipFill rotWithShape="1">
          <a:blip r:embed="rId4"/>
          <a:srcRect l="10947" r="27116"/>
          <a:stretch/>
        </p:blipFill>
        <p:spPr>
          <a:xfrm>
            <a:off x="0" y="-42868"/>
            <a:ext cx="4196029" cy="5959750"/>
          </a:xfrm>
          <a:prstGeom prst="rect">
            <a:avLst/>
          </a:prstGeom>
        </p:spPr>
      </p:pic>
    </p:spTree>
    <p:extLst>
      <p:ext uri="{BB962C8B-B14F-4D97-AF65-F5344CB8AC3E}">
        <p14:creationId xmlns:p14="http://schemas.microsoft.com/office/powerpoint/2010/main" val="359738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2DC0-5E72-471F-CD20-FE0EB8AA6E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BD671E-2739-8FCE-0C59-C9D33C070C1D}"/>
              </a:ext>
            </a:extLst>
          </p:cNvPr>
          <p:cNvSpPr>
            <a:spLocks noGrp="1"/>
          </p:cNvSpPr>
          <p:nvPr>
            <p:ph type="body" orient="vert" idx="1"/>
          </p:nvPr>
        </p:nvSpPr>
        <p:spPr>
          <a:xfrm>
            <a:off x="628650" y="1825625"/>
            <a:ext cx="7886700" cy="3889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671932B-608E-D3CA-A864-67C6D2C61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36F40-CAB1-24AF-2ECE-CC4A6A8ECE2C}"/>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370391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91E2C-A3A3-45CC-B769-2909097E76BB}"/>
              </a:ext>
            </a:extLst>
          </p:cNvPr>
          <p:cNvSpPr>
            <a:spLocks noGrp="1"/>
          </p:cNvSpPr>
          <p:nvPr>
            <p:ph type="title" orient="vert"/>
          </p:nvPr>
        </p:nvSpPr>
        <p:spPr>
          <a:xfrm>
            <a:off x="6543675" y="365126"/>
            <a:ext cx="1971675" cy="536190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F18611-CFBD-FA44-6B3D-0C1682C03EF3}"/>
              </a:ext>
            </a:extLst>
          </p:cNvPr>
          <p:cNvSpPr>
            <a:spLocks noGrp="1"/>
          </p:cNvSpPr>
          <p:nvPr>
            <p:ph type="body" orient="vert" idx="1"/>
          </p:nvPr>
        </p:nvSpPr>
        <p:spPr>
          <a:xfrm>
            <a:off x="628650" y="365126"/>
            <a:ext cx="5800725" cy="53619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8D280E-E2F2-B53D-F732-350BCA0C8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1C55B-296E-2554-8528-38110E4B819A}"/>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416259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6" name="Image"/>
          <p:cNvSpPr>
            <a:spLocks noGrp="1"/>
          </p:cNvSpPr>
          <p:nvPr>
            <p:ph type="pic" idx="21"/>
          </p:nvPr>
        </p:nvSpPr>
        <p:spPr>
          <a:xfrm>
            <a:off x="4519612" y="-508000"/>
            <a:ext cx="4795838" cy="9518650"/>
          </a:xfrm>
          <a:prstGeom prst="rect">
            <a:avLst/>
          </a:prstGeom>
        </p:spPr>
        <p:txBody>
          <a:bodyPr lIns="91439" tIns="45719" rIns="91439" bIns="45719">
            <a:noAutofit/>
          </a:bodyPr>
          <a:lstStyle/>
          <a:p>
            <a:r>
              <a:rPr lang="en-GB"/>
              <a:t>Click icon to add picture</a:t>
            </a:r>
            <a:endParaRPr/>
          </a:p>
        </p:txBody>
      </p:sp>
      <p:sp>
        <p:nvSpPr>
          <p:cNvPr id="77" name="Line"/>
          <p:cNvSpPr/>
          <p:nvPr/>
        </p:nvSpPr>
        <p:spPr>
          <a:xfrm>
            <a:off x="400050" y="1384301"/>
            <a:ext cx="3567230" cy="93"/>
          </a:xfrm>
          <a:prstGeom prst="line">
            <a:avLst/>
          </a:prstGeom>
          <a:ln w="12700">
            <a:solidFill>
              <a:srgbClr val="9A9A9A"/>
            </a:solidFill>
            <a:miter lim="400000"/>
          </a:ln>
        </p:spPr>
        <p:txBody>
          <a:bodyPr lIns="19050" tIns="19050" rIns="19050" bIns="19050" anchor="ctr"/>
          <a:lstStyle/>
          <a:p>
            <a:pPr algn="l" defTabSz="171450">
              <a:defRPr sz="1200">
                <a:latin typeface="Helvetica"/>
                <a:ea typeface="Helvetica"/>
                <a:cs typeface="Helvetica"/>
                <a:sym typeface="Helvetica"/>
              </a:defRPr>
            </a:pPr>
            <a:endParaRPr sz="450"/>
          </a:p>
        </p:txBody>
      </p:sp>
      <p:sp>
        <p:nvSpPr>
          <p:cNvPr id="78" name="Title Text"/>
          <p:cNvSpPr txBox="1">
            <a:spLocks noGrp="1"/>
          </p:cNvSpPr>
          <p:nvPr>
            <p:ph type="title"/>
          </p:nvPr>
        </p:nvSpPr>
        <p:spPr>
          <a:xfrm>
            <a:off x="400050" y="234950"/>
            <a:ext cx="3571875" cy="984250"/>
          </a:xfrm>
          <a:prstGeom prst="rect">
            <a:avLst/>
          </a:prstGeom>
        </p:spPr>
        <p:txBody>
          <a:bodyPr/>
          <a:lstStyle/>
          <a:p>
            <a:r>
              <a:rPr lang="en-GB"/>
              <a:t>Click to edit Master title style</a:t>
            </a:r>
            <a:endParaRPr/>
          </a:p>
        </p:txBody>
      </p:sp>
      <p:sp>
        <p:nvSpPr>
          <p:cNvPr id="79" name="Body Level One…"/>
          <p:cNvSpPr txBox="1">
            <a:spLocks noGrp="1"/>
          </p:cNvSpPr>
          <p:nvPr>
            <p:ph type="body" sz="half" idx="1"/>
          </p:nvPr>
        </p:nvSpPr>
        <p:spPr>
          <a:xfrm>
            <a:off x="400050" y="1562100"/>
            <a:ext cx="3571875" cy="4686300"/>
          </a:xfrm>
          <a:prstGeom prst="rect">
            <a:avLst/>
          </a:prstGeom>
        </p:spPr>
        <p:txBody>
          <a:bodyPr/>
          <a:lstStyle>
            <a:lvl1pPr marL="171450" indent="-171450">
              <a:spcBef>
                <a:spcPts val="1575"/>
              </a:spcBef>
              <a:defRPr sz="1350">
                <a:latin typeface="Helvetica Neue"/>
                <a:ea typeface="Helvetica Neue"/>
                <a:cs typeface="Helvetica Neue"/>
                <a:sym typeface="Helvetica Neue"/>
              </a:defRPr>
            </a:lvl1pPr>
            <a:lvl2pPr marL="342900" indent="-171450">
              <a:spcBef>
                <a:spcPts val="1575"/>
              </a:spcBef>
              <a:defRPr sz="1350">
                <a:latin typeface="Helvetica Neue"/>
                <a:ea typeface="Helvetica Neue"/>
                <a:cs typeface="Helvetica Neue"/>
                <a:sym typeface="Helvetica Neue"/>
              </a:defRPr>
            </a:lvl2pPr>
            <a:lvl3pPr marL="514350" indent="-171450">
              <a:spcBef>
                <a:spcPts val="1575"/>
              </a:spcBef>
              <a:defRPr sz="1350">
                <a:latin typeface="Helvetica Neue"/>
                <a:ea typeface="Helvetica Neue"/>
                <a:cs typeface="Helvetica Neue"/>
                <a:sym typeface="Helvetica Neue"/>
              </a:defRPr>
            </a:lvl3pPr>
            <a:lvl4pPr marL="685800" indent="-171450">
              <a:spcBef>
                <a:spcPts val="1575"/>
              </a:spcBef>
              <a:defRPr sz="1350">
                <a:latin typeface="Helvetica Neue"/>
                <a:ea typeface="Helvetica Neue"/>
                <a:cs typeface="Helvetica Neue"/>
                <a:sym typeface="Helvetica Neue"/>
              </a:defRPr>
            </a:lvl4pPr>
            <a:lvl5pPr marL="857250" indent="-171450">
              <a:spcBef>
                <a:spcPts val="1575"/>
              </a:spcBef>
              <a:defRPr sz="1350">
                <a:latin typeface="Helvetica Neue"/>
                <a:ea typeface="Helvetica Neue"/>
                <a:cs typeface="Helvetica Neue"/>
                <a:sym typeface="Helvetica Neu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80" name="Slide Number"/>
          <p:cNvSpPr txBox="1">
            <a:spLocks noGrp="1"/>
          </p:cNvSpPr>
          <p:nvPr>
            <p:ph type="sldNum" sz="quarter" idx="2"/>
          </p:nvPr>
        </p:nvSpPr>
        <p:spPr>
          <a:xfrm>
            <a:off x="359117" y="6492900"/>
            <a:ext cx="138189" cy="187300"/>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22384271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5" name="Line"/>
          <p:cNvSpPr/>
          <p:nvPr/>
        </p:nvSpPr>
        <p:spPr>
          <a:xfrm>
            <a:off x="400050" y="1384301"/>
            <a:ext cx="8344762" cy="91"/>
          </a:xfrm>
          <a:prstGeom prst="line">
            <a:avLst/>
          </a:prstGeom>
          <a:ln w="12700">
            <a:solidFill>
              <a:srgbClr val="9A9A9A"/>
            </a:solidFill>
            <a:miter lim="400000"/>
          </a:ln>
        </p:spPr>
        <p:txBody>
          <a:bodyPr lIns="19050" tIns="19050" rIns="19050" bIns="19050" anchor="ctr"/>
          <a:lstStyle/>
          <a:p>
            <a:pPr algn="l" defTabSz="171450">
              <a:defRPr sz="1200">
                <a:latin typeface="Helvetica"/>
                <a:ea typeface="Helvetica"/>
                <a:cs typeface="Helvetica"/>
                <a:sym typeface="Helvetica"/>
              </a:defRPr>
            </a:pPr>
            <a:endParaRPr sz="450"/>
          </a:p>
        </p:txBody>
      </p:sp>
      <p:sp>
        <p:nvSpPr>
          <p:cNvPr id="66" name="Title Text"/>
          <p:cNvSpPr txBox="1">
            <a:spLocks noGrp="1"/>
          </p:cNvSpPr>
          <p:nvPr>
            <p:ph type="title"/>
          </p:nvPr>
        </p:nvSpPr>
        <p:spPr>
          <a:prstGeom prst="rect">
            <a:avLst/>
          </a:prstGeom>
        </p:spPr>
        <p:txBody>
          <a:bodyPr/>
          <a:lstStyle/>
          <a:p>
            <a:r>
              <a:rPr lang="en-GB"/>
              <a:t>Click to edit Master title style</a:t>
            </a:r>
            <a:endParaRPr/>
          </a:p>
        </p:txBody>
      </p:sp>
      <p:sp>
        <p:nvSpPr>
          <p:cNvPr id="67" name="Body Level One…"/>
          <p:cNvSpPr txBox="1">
            <a:spLocks noGrp="1"/>
          </p:cNvSpPr>
          <p:nvPr>
            <p:ph type="body" idx="1"/>
          </p:nvPr>
        </p:nvSpPr>
        <p:spPr>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pic>
        <p:nvPicPr>
          <p:cNvPr id="68" name="CCS_2023_Logo2.png" descr="CCS_2023_Logo2.png"/>
          <p:cNvPicPr>
            <a:picLocks noChangeAspect="1"/>
          </p:cNvPicPr>
          <p:nvPr/>
        </p:nvPicPr>
        <p:blipFill>
          <a:blip r:embed="rId2"/>
          <a:srcRect l="313" r="313"/>
          <a:stretch>
            <a:fillRect/>
          </a:stretch>
        </p:blipFill>
        <p:spPr>
          <a:xfrm>
            <a:off x="8156849" y="197214"/>
            <a:ext cx="847800" cy="1130400"/>
          </a:xfrm>
          <a:prstGeom prst="rect">
            <a:avLst/>
          </a:prstGeom>
          <a:ln w="12700">
            <a:miter lim="400000"/>
          </a:ln>
        </p:spPr>
      </p:pic>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674739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7584-F3AC-97E5-3FFA-3C124A10C1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80E673-6D3E-73E7-5978-A704DD9A769D}"/>
              </a:ext>
            </a:extLst>
          </p:cNvPr>
          <p:cNvSpPr>
            <a:spLocks noGrp="1"/>
          </p:cNvSpPr>
          <p:nvPr>
            <p:ph idx="1"/>
          </p:nvPr>
        </p:nvSpPr>
        <p:spPr>
          <a:xfrm>
            <a:off x="628650" y="1825625"/>
            <a:ext cx="7886700" cy="3889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D3DA3BF-DBE9-41B2-8E9E-BB0431EC9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F17DC-8458-6061-FD0C-391AB193AEA9}"/>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30611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D993-A905-153E-E22F-998CF5975CD8}"/>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EE4B9AD-4C5C-AC6E-5324-E117036C1ADE}"/>
              </a:ext>
            </a:extLst>
          </p:cNvPr>
          <p:cNvSpPr>
            <a:spLocks noGrp="1"/>
          </p:cNvSpPr>
          <p:nvPr>
            <p:ph type="body" idx="1"/>
          </p:nvPr>
        </p:nvSpPr>
        <p:spPr>
          <a:xfrm>
            <a:off x="623888" y="4589464"/>
            <a:ext cx="7886700" cy="1125537"/>
          </a:xfrm>
        </p:spPr>
        <p:txBody>
          <a:bodyPr/>
          <a:lstStyle>
            <a:lvl1pPr marL="0" indent="0">
              <a:buNone/>
              <a:defRPr sz="1800">
                <a:solidFill>
                  <a:srgbClr val="B4A581"/>
                </a:solidFill>
                <a:latin typeface="Museo 500" panose="02000000000000000000"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24C61218-9A3A-C32E-DC9E-11ECF8DEA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CE58E-8C6D-574C-FD09-814AD9B9A34E}"/>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48019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B367-39DA-233C-A8E8-4192173D21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17E067-AA83-8187-D79F-FE09AE78CD4D}"/>
              </a:ext>
            </a:extLst>
          </p:cNvPr>
          <p:cNvSpPr>
            <a:spLocks noGrp="1"/>
          </p:cNvSpPr>
          <p:nvPr>
            <p:ph sz="half" idx="1"/>
          </p:nvPr>
        </p:nvSpPr>
        <p:spPr>
          <a:xfrm>
            <a:off x="628650" y="1825626"/>
            <a:ext cx="3886200" cy="3877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9330F34-347D-27EC-C2D1-FCEAFD8DB299}"/>
              </a:ext>
            </a:extLst>
          </p:cNvPr>
          <p:cNvSpPr>
            <a:spLocks noGrp="1"/>
          </p:cNvSpPr>
          <p:nvPr>
            <p:ph sz="half" idx="2"/>
          </p:nvPr>
        </p:nvSpPr>
        <p:spPr>
          <a:xfrm>
            <a:off x="4629150" y="1825626"/>
            <a:ext cx="3886200" cy="3877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F70018D7-CEE6-96E1-A1DC-C57A60D36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DA1A3-116C-D1FF-0688-AE02EEE56166}"/>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7193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D83C-1EB2-4A55-DB66-F55384CCEC2F}"/>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AEF5BE-9BF7-E84B-A98D-28CFE6570B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A103E50-3092-EF9E-1EC1-ABED09741F42}"/>
              </a:ext>
            </a:extLst>
          </p:cNvPr>
          <p:cNvSpPr>
            <a:spLocks noGrp="1"/>
          </p:cNvSpPr>
          <p:nvPr>
            <p:ph sz="half" idx="2"/>
          </p:nvPr>
        </p:nvSpPr>
        <p:spPr>
          <a:xfrm>
            <a:off x="629842" y="2505076"/>
            <a:ext cx="3868340" cy="31617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E8BB150-B25A-E82B-679D-9F8F8485A75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0612BA27-2D08-F5D5-2729-A9EE2D30F9CF}"/>
              </a:ext>
            </a:extLst>
          </p:cNvPr>
          <p:cNvSpPr>
            <a:spLocks noGrp="1"/>
          </p:cNvSpPr>
          <p:nvPr>
            <p:ph sz="quarter" idx="4"/>
          </p:nvPr>
        </p:nvSpPr>
        <p:spPr>
          <a:xfrm>
            <a:off x="4629150" y="2505076"/>
            <a:ext cx="3887391" cy="31617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1B6A2010-C60D-3CD3-1292-77811505EE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CA72E7-DA6F-74ED-13BF-92E2267A1B8D}"/>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282905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4FAE-E30F-2BB7-F300-7800E246988B}"/>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151AC152-8355-9B62-71A7-73FF6A0CC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DD1C7D-E1B7-F3D6-FD10-1A017090DB34}"/>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263947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57690D-5C46-F6EB-FFCB-F0028F551D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81F23B-758A-BE0B-E4C8-60AD281474B5}"/>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122928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1C36-1484-9A79-BE4B-7F694BEEBC2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D94D44B-2BEB-7B51-6E41-787EC3845D9C}"/>
              </a:ext>
            </a:extLst>
          </p:cNvPr>
          <p:cNvSpPr>
            <a:spLocks noGrp="1"/>
          </p:cNvSpPr>
          <p:nvPr>
            <p:ph idx="1"/>
          </p:nvPr>
        </p:nvSpPr>
        <p:spPr>
          <a:xfrm>
            <a:off x="3887391" y="987426"/>
            <a:ext cx="4629150" cy="46914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F624C96-7A2C-6A50-9A20-C8971D9B3080}"/>
              </a:ext>
            </a:extLst>
          </p:cNvPr>
          <p:cNvSpPr>
            <a:spLocks noGrp="1"/>
          </p:cNvSpPr>
          <p:nvPr>
            <p:ph type="body" sz="half" idx="2"/>
          </p:nvPr>
        </p:nvSpPr>
        <p:spPr>
          <a:xfrm>
            <a:off x="629841" y="2057401"/>
            <a:ext cx="2949178" cy="36215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6" name="Footer Placeholder 5">
            <a:extLst>
              <a:ext uri="{FF2B5EF4-FFF2-40B4-BE49-F238E27FC236}">
                <a16:creationId xmlns:a16="http://schemas.microsoft.com/office/drawing/2014/main" id="{921E749E-8BE5-5D64-25A6-4489DB16E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61AE48-9DC2-57A6-2FA5-C28BD2EC1401}"/>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389533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BB63-6C79-73A2-062B-74FC654FB90C}"/>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CEFDD91-FB8B-3EE6-61A7-1FFDDB621AA8}"/>
              </a:ext>
            </a:extLst>
          </p:cNvPr>
          <p:cNvSpPr>
            <a:spLocks noGrp="1"/>
          </p:cNvSpPr>
          <p:nvPr>
            <p:ph type="pic" idx="1"/>
          </p:nvPr>
        </p:nvSpPr>
        <p:spPr>
          <a:xfrm>
            <a:off x="3887391" y="987426"/>
            <a:ext cx="4629150" cy="471554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a:extLst>
              <a:ext uri="{FF2B5EF4-FFF2-40B4-BE49-F238E27FC236}">
                <a16:creationId xmlns:a16="http://schemas.microsoft.com/office/drawing/2014/main" id="{0C85B522-C7C0-A6F0-8F91-9A4779770B4B}"/>
              </a:ext>
            </a:extLst>
          </p:cNvPr>
          <p:cNvSpPr>
            <a:spLocks noGrp="1"/>
          </p:cNvSpPr>
          <p:nvPr>
            <p:ph type="body" sz="half" idx="2"/>
          </p:nvPr>
        </p:nvSpPr>
        <p:spPr>
          <a:xfrm>
            <a:off x="629841" y="2057400"/>
            <a:ext cx="2949178" cy="36455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6" name="Footer Placeholder 5">
            <a:extLst>
              <a:ext uri="{FF2B5EF4-FFF2-40B4-BE49-F238E27FC236}">
                <a16:creationId xmlns:a16="http://schemas.microsoft.com/office/drawing/2014/main" id="{171F4F90-8F97-7C82-D30D-57B566546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08958-4057-A24B-A07E-C9C1B83D99C5}"/>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127044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8D3C7D4-6E40-FE8C-F8CA-38D9346680AF}"/>
              </a:ext>
            </a:extLst>
          </p:cNvPr>
          <p:cNvSpPr/>
          <p:nvPr userDrawn="1"/>
        </p:nvSpPr>
        <p:spPr>
          <a:xfrm>
            <a:off x="0" y="6022004"/>
            <a:ext cx="9144000" cy="835996"/>
          </a:xfrm>
          <a:prstGeom prst="rect">
            <a:avLst/>
          </a:prstGeom>
          <a:solidFill>
            <a:srgbClr val="1F29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2" name="Title Placeholder 1">
            <a:extLst>
              <a:ext uri="{FF2B5EF4-FFF2-40B4-BE49-F238E27FC236}">
                <a16:creationId xmlns:a16="http://schemas.microsoft.com/office/drawing/2014/main" id="{2A5EEE74-CBF9-DCD8-16B1-6D5FE039C0D7}"/>
              </a:ext>
            </a:extLst>
          </p:cNvPr>
          <p:cNvSpPr>
            <a:spLocks noGrp="1"/>
          </p:cNvSpPr>
          <p:nvPr>
            <p:ph type="title"/>
          </p:nvPr>
        </p:nvSpPr>
        <p:spPr>
          <a:xfrm>
            <a:off x="628650" y="365126"/>
            <a:ext cx="698734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105E6C-BB7E-9194-2586-D4A8172772B5}"/>
              </a:ext>
            </a:extLst>
          </p:cNvPr>
          <p:cNvSpPr>
            <a:spLocks noGrp="1"/>
          </p:cNvSpPr>
          <p:nvPr>
            <p:ph type="body" idx="1"/>
          </p:nvPr>
        </p:nvSpPr>
        <p:spPr>
          <a:xfrm>
            <a:off x="628650" y="1825626"/>
            <a:ext cx="7886700" cy="386828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1782BA1-23FF-9B30-28C2-956450744539}"/>
              </a:ext>
            </a:extLst>
          </p:cNvPr>
          <p:cNvSpPr>
            <a:spLocks noGrp="1"/>
          </p:cNvSpPr>
          <p:nvPr>
            <p:ph type="ftr" sz="quarter" idx="3"/>
          </p:nvPr>
        </p:nvSpPr>
        <p:spPr>
          <a:xfrm>
            <a:off x="3028950" y="6274683"/>
            <a:ext cx="3086100" cy="365125"/>
          </a:xfrm>
          <a:prstGeom prst="rect">
            <a:avLst/>
          </a:prstGeom>
        </p:spPr>
        <p:txBody>
          <a:bodyPr vert="horz" lIns="91440" tIns="45720" rIns="91440" bIns="45720" rtlCol="0" anchor="ctr"/>
          <a:lstStyle>
            <a:lvl1pPr algn="ctr">
              <a:defRPr sz="900">
                <a:solidFill>
                  <a:schemeClr val="bg1"/>
                </a:solidFill>
                <a:latin typeface="Museo 500"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75D36B64-3094-778A-2B8D-F5067836A398}"/>
              </a:ext>
            </a:extLst>
          </p:cNvPr>
          <p:cNvSpPr>
            <a:spLocks noGrp="1"/>
          </p:cNvSpPr>
          <p:nvPr>
            <p:ph type="sldNum" sz="quarter" idx="4"/>
          </p:nvPr>
        </p:nvSpPr>
        <p:spPr>
          <a:xfrm>
            <a:off x="6457950" y="6274683"/>
            <a:ext cx="2057400" cy="365125"/>
          </a:xfrm>
          <a:prstGeom prst="rect">
            <a:avLst/>
          </a:prstGeom>
        </p:spPr>
        <p:txBody>
          <a:bodyPr vert="horz" lIns="91440" tIns="45720" rIns="91440" bIns="45720" rtlCol="0" anchor="ctr"/>
          <a:lstStyle>
            <a:lvl1pPr algn="r">
              <a:defRPr sz="900">
                <a:solidFill>
                  <a:schemeClr val="bg1"/>
                </a:solidFill>
                <a:latin typeface="Museo 500" panose="02000000000000000000" pitchFamily="2" charset="77"/>
              </a:defRPr>
            </a:lvl1pPr>
          </a:lstStyle>
          <a:p>
            <a:fld id="{6146173E-A73D-AE4F-9F48-137F16A51DCB}" type="slidenum">
              <a:rPr lang="en-US" smtClean="0"/>
              <a:pPr/>
              <a:t>‹#›</a:t>
            </a:fld>
            <a:endParaRPr lang="en-US"/>
          </a:p>
        </p:txBody>
      </p:sp>
      <p:pic>
        <p:nvPicPr>
          <p:cNvPr id="11" name="Picture 10" descr="A blue and white logo with white text&#10;&#10;Description automatically generated">
            <a:extLst>
              <a:ext uri="{FF2B5EF4-FFF2-40B4-BE49-F238E27FC236}">
                <a16:creationId xmlns:a16="http://schemas.microsoft.com/office/drawing/2014/main" id="{4CE31DBF-564D-8906-1AAC-1022EBAB197D}"/>
              </a:ext>
            </a:extLst>
          </p:cNvPr>
          <p:cNvPicPr>
            <a:picLocks noChangeAspect="1"/>
          </p:cNvPicPr>
          <p:nvPr userDrawn="1"/>
        </p:nvPicPr>
        <p:blipFill>
          <a:blip r:embed="rId15"/>
          <a:stretch>
            <a:fillRect/>
          </a:stretch>
        </p:blipFill>
        <p:spPr>
          <a:xfrm>
            <a:off x="7793456" y="183753"/>
            <a:ext cx="1197769" cy="1597025"/>
          </a:xfrm>
          <a:prstGeom prst="rect">
            <a:avLst/>
          </a:prstGeom>
        </p:spPr>
      </p:pic>
      <p:sp>
        <p:nvSpPr>
          <p:cNvPr id="16" name="Rectangle 15">
            <a:extLst>
              <a:ext uri="{FF2B5EF4-FFF2-40B4-BE49-F238E27FC236}">
                <a16:creationId xmlns:a16="http://schemas.microsoft.com/office/drawing/2014/main" id="{3D7777A6-B3CA-6C53-E1CC-C17B159A8BF1}"/>
              </a:ext>
            </a:extLst>
          </p:cNvPr>
          <p:cNvSpPr/>
          <p:nvPr userDrawn="1"/>
        </p:nvSpPr>
        <p:spPr>
          <a:xfrm>
            <a:off x="0" y="5916310"/>
            <a:ext cx="9144000" cy="135972"/>
          </a:xfrm>
          <a:prstGeom prst="rect">
            <a:avLst/>
          </a:prstGeom>
          <a:solidFill>
            <a:srgbClr val="B4A5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Box 16">
            <a:extLst>
              <a:ext uri="{FF2B5EF4-FFF2-40B4-BE49-F238E27FC236}">
                <a16:creationId xmlns:a16="http://schemas.microsoft.com/office/drawing/2014/main" id="{CC0A0E44-C02F-E762-434D-F340E16AC126}"/>
              </a:ext>
            </a:extLst>
          </p:cNvPr>
          <p:cNvSpPr txBox="1"/>
          <p:nvPr userDrawn="1"/>
        </p:nvSpPr>
        <p:spPr>
          <a:xfrm>
            <a:off x="201529" y="6270475"/>
            <a:ext cx="2625893" cy="300082"/>
          </a:xfrm>
          <a:prstGeom prst="rect">
            <a:avLst/>
          </a:prstGeom>
          <a:noFill/>
        </p:spPr>
        <p:txBody>
          <a:bodyPr wrap="square" rtlCol="0">
            <a:spAutoFit/>
          </a:bodyPr>
          <a:lstStyle/>
          <a:p>
            <a:r>
              <a:rPr lang="en-GB" sz="1350">
                <a:solidFill>
                  <a:srgbClr val="B4A581"/>
                </a:solidFill>
                <a:latin typeface="Museo 500" panose="02000000000000000000" pitchFamily="2" charset="77"/>
              </a:rPr>
              <a:t>INSPIRE ● EMPOWER ● EXCEL</a:t>
            </a:r>
          </a:p>
        </p:txBody>
      </p:sp>
    </p:spTree>
    <p:extLst>
      <p:ext uri="{BB962C8B-B14F-4D97-AF65-F5344CB8AC3E}">
        <p14:creationId xmlns:p14="http://schemas.microsoft.com/office/powerpoint/2010/main" val="4230593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b="0" i="0" kern="1200">
          <a:solidFill>
            <a:srgbClr val="1F2945"/>
          </a:solidFill>
          <a:latin typeface="Museo 500" panose="02000000000000000000"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F294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F294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F2945"/>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F2945"/>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F294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jpeg"/><Relationship Id="rId3" Type="http://schemas.openxmlformats.org/officeDocument/2006/relationships/hyperlink" Target="https://pixabay.com/en/boyfriend-girlfriend-marriage-1294141/" TargetMode="External"/><Relationship Id="rId7" Type="http://schemas.openxmlformats.org/officeDocument/2006/relationships/hyperlink" Target="http://www.prepaidphonenews.com/2017/01/prepaid-phones-on-sale-this-week-jan-1.html" TargetMode="External"/><Relationship Id="rId12" Type="http://schemas.openxmlformats.org/officeDocument/2006/relationships/hyperlink" Target="https://en.wikipedia.org/wiki/Video_game" TargetMode="External"/><Relationship Id="rId2" Type="http://schemas.openxmlformats.org/officeDocument/2006/relationships/image" Target="../media/image7.png"/><Relationship Id="rId16" Type="http://schemas.openxmlformats.org/officeDocument/2006/relationships/hyperlink" Target="http://themeatandpotatoesoflife.com/easy-street-detour/" TargetMode="Externa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2.jpeg"/><Relationship Id="rId5" Type="http://schemas.openxmlformats.org/officeDocument/2006/relationships/hyperlink" Target="http://cutand-dry.blogspot.com/2013/09/add-social-media-buttons-to-your-blog.html" TargetMode="External"/><Relationship Id="rId15" Type="http://schemas.openxmlformats.org/officeDocument/2006/relationships/image" Target="../media/image14.jpeg"/><Relationship Id="rId10" Type="http://schemas.openxmlformats.org/officeDocument/2006/relationships/hyperlink" Target="https://foto.wuestenigel.com/alarm-clock-with-handwritten-text-work-part-time-on-yellow-background/" TargetMode="External"/><Relationship Id="rId4" Type="http://schemas.openxmlformats.org/officeDocument/2006/relationships/image" Target="../media/image8.jpeg"/><Relationship Id="rId9" Type="http://schemas.openxmlformats.org/officeDocument/2006/relationships/image" Target="../media/image11.jpeg"/><Relationship Id="rId14" Type="http://schemas.openxmlformats.org/officeDocument/2006/relationships/hyperlink" Target="https://www.stockpicturesforeveryone.com/2010/11/alcohol.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LDodgsonHatto@campden.schoo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BBEC76-6D71-7D4D-FBA0-864CCCE5993D}"/>
              </a:ext>
            </a:extLst>
          </p:cNvPr>
          <p:cNvSpPr>
            <a:spLocks noGrp="1"/>
          </p:cNvSpPr>
          <p:nvPr>
            <p:ph type="subTitle" idx="1"/>
          </p:nvPr>
        </p:nvSpPr>
        <p:spPr>
          <a:xfrm>
            <a:off x="4382771" y="5540301"/>
            <a:ext cx="4590047" cy="1317699"/>
          </a:xfrm>
        </p:spPr>
        <p:txBody>
          <a:bodyPr/>
          <a:lstStyle/>
          <a:p>
            <a:r>
              <a:rPr lang="en-GB" dirty="0"/>
              <a:t>22</a:t>
            </a:r>
            <a:r>
              <a:rPr lang="en-GB" baseline="30000" dirty="0"/>
              <a:t>nd</a:t>
            </a:r>
            <a:r>
              <a:rPr lang="en-GB" dirty="0"/>
              <a:t> September 2025</a:t>
            </a:r>
          </a:p>
        </p:txBody>
      </p:sp>
      <p:sp>
        <p:nvSpPr>
          <p:cNvPr id="3" name="Title 2">
            <a:extLst>
              <a:ext uri="{FF2B5EF4-FFF2-40B4-BE49-F238E27FC236}">
                <a16:creationId xmlns:a16="http://schemas.microsoft.com/office/drawing/2014/main" id="{A783B4CA-0164-2CB6-D4D6-6FFB1F94C572}"/>
              </a:ext>
            </a:extLst>
          </p:cNvPr>
          <p:cNvSpPr>
            <a:spLocks noGrp="1"/>
          </p:cNvSpPr>
          <p:nvPr>
            <p:ph type="ctrTitle"/>
          </p:nvPr>
        </p:nvSpPr>
        <p:spPr>
          <a:xfrm>
            <a:off x="4192766" y="3429000"/>
            <a:ext cx="4620125" cy="2378434"/>
          </a:xfrm>
        </p:spPr>
        <p:txBody>
          <a:bodyPr>
            <a:normAutofit fontScale="9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t>Year 13 Parents’ Information Evening</a:t>
            </a:r>
            <a:br>
              <a:rPr lang="en-GB" dirty="0"/>
            </a:br>
            <a:br>
              <a:rPr lang="en-GB" dirty="0"/>
            </a:br>
            <a:r>
              <a:rPr kumimoji="0" lang="en-GB" sz="2700" b="0" i="0" u="none" strike="noStrike" kern="1200" cap="none" spc="0" normalizeH="0" baseline="0" noProof="0" dirty="0" err="1">
                <a:ln>
                  <a:noFill/>
                </a:ln>
                <a:solidFill>
                  <a:prstClr val="black">
                    <a:tint val="75000"/>
                  </a:prstClr>
                </a:solidFill>
                <a:effectLst/>
                <a:uLnTx/>
                <a:uFillTx/>
                <a:latin typeface="Calibri"/>
                <a:ea typeface="+mn-ea"/>
                <a:cs typeface="+mn-cs"/>
              </a:rPr>
              <a:t>R.Elmes</a:t>
            </a:r>
            <a:br>
              <a:rPr kumimoji="0" lang="en-GB" sz="27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n-GB" sz="2700" b="0" i="0" u="none" strike="noStrike" kern="1200" cap="none" spc="0" normalizeH="0" baseline="0" noProof="0" dirty="0">
                <a:ln>
                  <a:noFill/>
                </a:ln>
                <a:solidFill>
                  <a:prstClr val="black">
                    <a:tint val="75000"/>
                  </a:prstClr>
                </a:solidFill>
                <a:effectLst/>
                <a:uLnTx/>
                <a:uFillTx/>
                <a:latin typeface="Calibri"/>
                <a:ea typeface="+mn-ea"/>
                <a:cs typeface="+mn-cs"/>
              </a:rPr>
              <a:t>Vice Principal/Head of Sixth Form</a:t>
            </a:r>
            <a:br>
              <a:rPr kumimoji="0" lang="en-GB" sz="2700" b="0" i="0" u="none" strike="noStrike" kern="1200" cap="none" spc="0" normalizeH="0" baseline="0" noProof="0" dirty="0">
                <a:ln>
                  <a:noFill/>
                </a:ln>
                <a:solidFill>
                  <a:prstClr val="black">
                    <a:tint val="75000"/>
                  </a:prstClr>
                </a:solidFill>
                <a:effectLst/>
                <a:uLnTx/>
                <a:uFillTx/>
                <a:latin typeface="Calibri"/>
                <a:ea typeface="+mn-ea"/>
                <a:cs typeface="+mn-cs"/>
              </a:rPr>
            </a:br>
            <a:br>
              <a:rPr kumimoji="0" lang="en-GB" sz="27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n-GB" sz="2700" b="0" i="0" u="none" strike="noStrike" kern="1200" cap="none" spc="0" normalizeH="0" baseline="0" noProof="0" dirty="0" err="1">
                <a:ln>
                  <a:noFill/>
                </a:ln>
                <a:solidFill>
                  <a:prstClr val="black">
                    <a:tint val="75000"/>
                  </a:prstClr>
                </a:solidFill>
                <a:effectLst/>
                <a:uLnTx/>
                <a:uFillTx/>
                <a:latin typeface="Calibri"/>
                <a:ea typeface="+mn-ea"/>
                <a:cs typeface="+mn-cs"/>
              </a:rPr>
              <a:t>O.Banwell</a:t>
            </a:r>
            <a:br>
              <a:rPr kumimoji="0" lang="en-GB" sz="27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n-GB" sz="2700" b="0" i="0" u="none" strike="noStrike" kern="1200" cap="none" spc="0" normalizeH="0" baseline="0" noProof="0" dirty="0">
                <a:ln>
                  <a:noFill/>
                </a:ln>
                <a:solidFill>
                  <a:prstClr val="black">
                    <a:tint val="75000"/>
                  </a:prstClr>
                </a:solidFill>
                <a:effectLst/>
                <a:uLnTx/>
                <a:uFillTx/>
                <a:latin typeface="Calibri"/>
                <a:ea typeface="+mn-ea"/>
                <a:cs typeface="+mn-cs"/>
              </a:rPr>
              <a:t>Deputy Head of Sixth Form</a:t>
            </a:r>
            <a:br>
              <a:rPr kumimoji="0" lang="en-GB" sz="3200" b="0" i="0" u="none" strike="noStrike" kern="1200" cap="none" spc="0" normalizeH="0" baseline="0" noProof="0" dirty="0">
                <a:ln>
                  <a:noFill/>
                </a:ln>
                <a:solidFill>
                  <a:prstClr val="black">
                    <a:tint val="75000"/>
                  </a:prstClr>
                </a:solidFill>
                <a:effectLst/>
                <a:uLnTx/>
                <a:uFillTx/>
                <a:latin typeface="Calibri"/>
                <a:ea typeface="+mn-ea"/>
                <a:cs typeface="+mn-cs"/>
              </a:rPr>
            </a:br>
            <a:endParaRPr lang="en-GB" dirty="0"/>
          </a:p>
        </p:txBody>
      </p:sp>
    </p:spTree>
    <p:extLst>
      <p:ext uri="{BB962C8B-B14F-4D97-AF65-F5344CB8AC3E}">
        <p14:creationId xmlns:p14="http://schemas.microsoft.com/office/powerpoint/2010/main" val="48801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0A60-CBE4-AC4D-8163-B5ACCDB6886C}"/>
              </a:ext>
            </a:extLst>
          </p:cNvPr>
          <p:cNvSpPr>
            <a:spLocks noGrp="1"/>
          </p:cNvSpPr>
          <p:nvPr>
            <p:ph type="title"/>
          </p:nvPr>
        </p:nvSpPr>
        <p:spPr/>
        <p:txBody>
          <a:bodyPr>
            <a:normAutofit/>
          </a:bodyPr>
          <a:lstStyle/>
          <a:p>
            <a:endParaRPr lang="en-US"/>
          </a:p>
        </p:txBody>
      </p:sp>
      <p:pic>
        <p:nvPicPr>
          <p:cNvPr id="5" name="Content Placeholder 4" descr="A black rectangle with a black background&#10;&#10;Description automatically generated with low confidence">
            <a:extLst>
              <a:ext uri="{FF2B5EF4-FFF2-40B4-BE49-F238E27FC236}">
                <a16:creationId xmlns:a16="http://schemas.microsoft.com/office/drawing/2014/main" id="{60D20403-6E33-6D4C-B9DC-A1292A4B403F}"/>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161" y="757818"/>
            <a:ext cx="1419965" cy="1550815"/>
          </a:xfrm>
        </p:spPr>
      </p:pic>
      <p:pic>
        <p:nvPicPr>
          <p:cNvPr id="7" name="Picture 6">
            <a:extLst>
              <a:ext uri="{FF2B5EF4-FFF2-40B4-BE49-F238E27FC236}">
                <a16:creationId xmlns:a16="http://schemas.microsoft.com/office/drawing/2014/main" id="{F2BDE695-DF83-9D4F-BEAA-D0C849766B5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89218" y="2308216"/>
            <a:ext cx="2231434" cy="1487623"/>
          </a:xfrm>
          <a:prstGeom prst="rect">
            <a:avLst/>
          </a:prstGeom>
        </p:spPr>
      </p:pic>
      <p:pic>
        <p:nvPicPr>
          <p:cNvPr id="13" name="Picture 12" descr="A picture containing text, electronics&#10;&#10;Description automatically generated">
            <a:extLst>
              <a:ext uri="{FF2B5EF4-FFF2-40B4-BE49-F238E27FC236}">
                <a16:creationId xmlns:a16="http://schemas.microsoft.com/office/drawing/2014/main" id="{B5149DFA-85DE-084D-8928-17CC613128F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046805" y="531679"/>
            <a:ext cx="1858041" cy="1858041"/>
          </a:xfrm>
          <a:prstGeom prst="rect">
            <a:avLst/>
          </a:prstGeom>
        </p:spPr>
      </p:pic>
      <p:pic>
        <p:nvPicPr>
          <p:cNvPr id="15" name="Picture 14">
            <a:extLst>
              <a:ext uri="{FF2B5EF4-FFF2-40B4-BE49-F238E27FC236}">
                <a16:creationId xmlns:a16="http://schemas.microsoft.com/office/drawing/2014/main" id="{C3F8E707-737B-4C4A-8171-483140E1EF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170" y="3556194"/>
            <a:ext cx="2122351" cy="1869938"/>
          </a:xfrm>
          <a:prstGeom prst="rect">
            <a:avLst/>
          </a:prstGeom>
        </p:spPr>
      </p:pic>
      <p:pic>
        <p:nvPicPr>
          <p:cNvPr id="18" name="Picture 17" descr="A picture containing text, yellow&#10;&#10;Description automatically generated">
            <a:extLst>
              <a:ext uri="{FF2B5EF4-FFF2-40B4-BE49-F238E27FC236}">
                <a16:creationId xmlns:a16="http://schemas.microsoft.com/office/drawing/2014/main" id="{959FC991-CD38-1E44-AC41-DB6138377CDF}"/>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705024" y="161988"/>
            <a:ext cx="2110788" cy="1650344"/>
          </a:xfrm>
          <a:prstGeom prst="rect">
            <a:avLst/>
          </a:prstGeom>
        </p:spPr>
      </p:pic>
      <p:pic>
        <p:nvPicPr>
          <p:cNvPr id="31" name="Picture 30" descr="A picture containing person, indoor, kitchen appliance&#10;&#10;Description automatically generated">
            <a:extLst>
              <a:ext uri="{FF2B5EF4-FFF2-40B4-BE49-F238E27FC236}">
                <a16:creationId xmlns:a16="http://schemas.microsoft.com/office/drawing/2014/main" id="{DC5ADFA6-1892-9348-8977-301688D4281B}"/>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193246" y="2105917"/>
            <a:ext cx="2617936" cy="1470408"/>
          </a:xfrm>
          <a:prstGeom prst="rect">
            <a:avLst/>
          </a:prstGeom>
        </p:spPr>
      </p:pic>
      <p:pic>
        <p:nvPicPr>
          <p:cNvPr id="34" name="Picture 33" descr="A group of bottles on a shelf&#10;&#10;Description automatically generated with low confidence">
            <a:extLst>
              <a:ext uri="{FF2B5EF4-FFF2-40B4-BE49-F238E27FC236}">
                <a16:creationId xmlns:a16="http://schemas.microsoft.com/office/drawing/2014/main" id="{C9CAFFB0-5F49-714D-AE3B-336015AFDAAB}"/>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2905491" y="4026504"/>
            <a:ext cx="2433657" cy="1714376"/>
          </a:xfrm>
          <a:prstGeom prst="rect">
            <a:avLst/>
          </a:prstGeom>
        </p:spPr>
      </p:pic>
      <p:pic>
        <p:nvPicPr>
          <p:cNvPr id="37" name="Picture 36" descr="A green street sign&#10;&#10;Description automatically generated with medium confidence">
            <a:extLst>
              <a:ext uri="{FF2B5EF4-FFF2-40B4-BE49-F238E27FC236}">
                <a16:creationId xmlns:a16="http://schemas.microsoft.com/office/drawing/2014/main" id="{4656E931-497D-2849-A2A8-7992D2D33824}"/>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5994400" y="3991553"/>
            <a:ext cx="2692400" cy="1790700"/>
          </a:xfrm>
          <a:prstGeom prst="rect">
            <a:avLst/>
          </a:prstGeom>
        </p:spPr>
      </p:pic>
    </p:spTree>
    <p:extLst>
      <p:ext uri="{BB962C8B-B14F-4D97-AF65-F5344CB8AC3E}">
        <p14:creationId xmlns:p14="http://schemas.microsoft.com/office/powerpoint/2010/main" val="214899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A4860-A8B3-DFA8-BC5C-9A8D2232E91C}"/>
              </a:ext>
            </a:extLst>
          </p:cNvPr>
          <p:cNvPicPr>
            <a:picLocks noChangeAspect="1"/>
          </p:cNvPicPr>
          <p:nvPr/>
        </p:nvPicPr>
        <p:blipFill rotWithShape="1">
          <a:blip r:embed="rId2"/>
          <a:srcRect l="34951" t="15017" r="36139" b="11937"/>
          <a:stretch/>
        </p:blipFill>
        <p:spPr>
          <a:xfrm>
            <a:off x="2172832" y="175647"/>
            <a:ext cx="4028792" cy="5725849"/>
          </a:xfrm>
          <a:prstGeom prst="rect">
            <a:avLst/>
          </a:prstGeom>
        </p:spPr>
      </p:pic>
    </p:spTree>
    <p:extLst>
      <p:ext uri="{BB962C8B-B14F-4D97-AF65-F5344CB8AC3E}">
        <p14:creationId xmlns:p14="http://schemas.microsoft.com/office/powerpoint/2010/main" val="20957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97" y="945661"/>
            <a:ext cx="8229600" cy="992196"/>
          </a:xfrm>
        </p:spPr>
        <p:txBody>
          <a:bodyPr anchor="ctr">
            <a:normAutofit/>
          </a:bodyPr>
          <a:lstStyle/>
          <a:p>
            <a:pPr>
              <a:lnSpc>
                <a:spcPct val="90000"/>
              </a:lnSpc>
            </a:pPr>
            <a:r>
              <a:rPr lang="en-GB" sz="2800" b="1" u="sng"/>
              <a:t>BALANCE BETWEEN ACADEMIC WORK, LEISURE AND  PART-TIME WORK</a:t>
            </a:r>
          </a:p>
        </p:txBody>
      </p:sp>
      <p:graphicFrame>
        <p:nvGraphicFramePr>
          <p:cNvPr id="5" name="Content Placeholder 2">
            <a:extLst>
              <a:ext uri="{FF2B5EF4-FFF2-40B4-BE49-F238E27FC236}">
                <a16:creationId xmlns:a16="http://schemas.microsoft.com/office/drawing/2014/main" id="{1DDB75D8-5DF5-3111-39D8-7ACFDECB6E64}"/>
              </a:ext>
            </a:extLst>
          </p:cNvPr>
          <p:cNvGraphicFramePr>
            <a:graphicFrameLocks noGrp="1"/>
          </p:cNvGraphicFramePr>
          <p:nvPr>
            <p:ph idx="1"/>
            <p:extLst>
              <p:ext uri="{D42A27DB-BD31-4B8C-83A1-F6EECF244321}">
                <p14:modId xmlns:p14="http://schemas.microsoft.com/office/powerpoint/2010/main" val="2066527742"/>
              </p:ext>
            </p:extLst>
          </p:nvPr>
        </p:nvGraphicFramePr>
        <p:xfrm>
          <a:off x="457200" y="2078374"/>
          <a:ext cx="8229600" cy="37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23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508" y="945661"/>
            <a:ext cx="7311292" cy="479791"/>
          </a:xfrm>
        </p:spPr>
        <p:txBody>
          <a:bodyPr anchor="ctr">
            <a:normAutofit/>
          </a:bodyPr>
          <a:lstStyle/>
          <a:p>
            <a:pPr>
              <a:lnSpc>
                <a:spcPct val="90000"/>
              </a:lnSpc>
            </a:pPr>
            <a:r>
              <a:rPr lang="en-GB" sz="2800" b="1" u="sng"/>
              <a:t>Part Time work - Advantages</a:t>
            </a:r>
          </a:p>
        </p:txBody>
      </p:sp>
      <p:sp>
        <p:nvSpPr>
          <p:cNvPr id="9" name="Text Placeholder 2">
            <a:extLst>
              <a:ext uri="{FF2B5EF4-FFF2-40B4-BE49-F238E27FC236}">
                <a16:creationId xmlns:a16="http://schemas.microsoft.com/office/drawing/2014/main" id="{1B1D9461-CF78-BBD3-1606-C03A670DC541}"/>
              </a:ext>
            </a:extLst>
          </p:cNvPr>
          <p:cNvSpPr>
            <a:spLocks noGrp="1"/>
          </p:cNvSpPr>
          <p:nvPr>
            <p:ph type="body" idx="1"/>
          </p:nvPr>
        </p:nvSpPr>
        <p:spPr>
          <a:xfrm>
            <a:off x="457200" y="1535113"/>
            <a:ext cx="4040188" cy="639762"/>
          </a:xfrm>
        </p:spPr>
        <p:txBody>
          <a:bodyPr/>
          <a:lstStyle/>
          <a:p>
            <a:endParaRPr lang="en-US"/>
          </a:p>
        </p:txBody>
      </p:sp>
      <p:pic>
        <p:nvPicPr>
          <p:cNvPr id="6" name="Content Placeholder 5" descr="Cropped hand of person inserting portafilter with earth coffee into espresso machine">
            <a:extLst>
              <a:ext uri="{FF2B5EF4-FFF2-40B4-BE49-F238E27FC236}">
                <a16:creationId xmlns:a16="http://schemas.microsoft.com/office/drawing/2014/main" id="{E0D13113-7386-5696-AA22-89D6B18DDBF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95553" y="1627464"/>
            <a:ext cx="4018217" cy="2678157"/>
          </a:xfrm>
        </p:spPr>
      </p:pic>
      <p:sp>
        <p:nvSpPr>
          <p:cNvPr id="13" name="Text Placeholder 4">
            <a:extLst>
              <a:ext uri="{FF2B5EF4-FFF2-40B4-BE49-F238E27FC236}">
                <a16:creationId xmlns:a16="http://schemas.microsoft.com/office/drawing/2014/main" id="{0D463BF0-A3C5-31C7-C5F5-22DEB122FB5F}"/>
              </a:ext>
            </a:extLst>
          </p:cNvPr>
          <p:cNvSpPr>
            <a:spLocks noGrp="1"/>
          </p:cNvSpPr>
          <p:nvPr>
            <p:ph type="body" sz="quarter" idx="3"/>
          </p:nvPr>
        </p:nvSpPr>
        <p:spPr>
          <a:xfrm>
            <a:off x="4645025" y="1535113"/>
            <a:ext cx="4041775" cy="639762"/>
          </a:xfrm>
        </p:spPr>
        <p:txBody>
          <a:bodyPr/>
          <a:lstStyle/>
          <a:p>
            <a:endParaRPr lang="en-US"/>
          </a:p>
        </p:txBody>
      </p:sp>
      <p:graphicFrame>
        <p:nvGraphicFramePr>
          <p:cNvPr id="7" name="Content Placeholder 2">
            <a:extLst>
              <a:ext uri="{FF2B5EF4-FFF2-40B4-BE49-F238E27FC236}">
                <a16:creationId xmlns:a16="http://schemas.microsoft.com/office/drawing/2014/main" id="{FFB4ADDF-2AA7-CB7B-B48A-3A86BAA80219}"/>
              </a:ext>
            </a:extLst>
          </p:cNvPr>
          <p:cNvGraphicFramePr>
            <a:graphicFrameLocks noGrp="1"/>
          </p:cNvGraphicFramePr>
          <p:nvPr>
            <p:ph sz="quarter" idx="4"/>
            <p:extLst>
              <p:ext uri="{D42A27DB-BD31-4B8C-83A1-F6EECF244321}">
                <p14:modId xmlns:p14="http://schemas.microsoft.com/office/powerpoint/2010/main" val="1259954568"/>
              </p:ext>
            </p:extLst>
          </p:nvPr>
        </p:nvGraphicFramePr>
        <p:xfrm>
          <a:off x="4645025" y="1627464"/>
          <a:ext cx="4381529" cy="4262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94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508" y="945661"/>
            <a:ext cx="7311292" cy="479791"/>
          </a:xfrm>
        </p:spPr>
        <p:txBody>
          <a:bodyPr anchor="ctr">
            <a:normAutofit/>
          </a:bodyPr>
          <a:lstStyle/>
          <a:p>
            <a:pPr>
              <a:lnSpc>
                <a:spcPct val="90000"/>
              </a:lnSpc>
            </a:pPr>
            <a:r>
              <a:rPr lang="en-GB" sz="2800" b="1" u="sng"/>
              <a:t>Part Time work - Disadvantages</a:t>
            </a:r>
          </a:p>
        </p:txBody>
      </p:sp>
      <p:pic>
        <p:nvPicPr>
          <p:cNvPr id="6" name="Content Placeholder 5" descr="Thumbs Down Handy">
            <a:extLst>
              <a:ext uri="{FF2B5EF4-FFF2-40B4-BE49-F238E27FC236}">
                <a16:creationId xmlns:a16="http://schemas.microsoft.com/office/drawing/2014/main" id="{D4963926-E0ED-3EFE-5DA1-EB695D9F35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1"/>
            <a:ext cx="3810000" cy="3810000"/>
          </a:xfrm>
        </p:spPr>
      </p:pic>
      <p:graphicFrame>
        <p:nvGraphicFramePr>
          <p:cNvPr id="5" name="Content Placeholder 2">
            <a:extLst>
              <a:ext uri="{FF2B5EF4-FFF2-40B4-BE49-F238E27FC236}">
                <a16:creationId xmlns:a16="http://schemas.microsoft.com/office/drawing/2014/main" id="{06CC4557-AAB3-D56E-ED3C-8B5FE5B9C4AA}"/>
              </a:ext>
            </a:extLst>
          </p:cNvPr>
          <p:cNvGraphicFramePr>
            <a:graphicFrameLocks noGrp="1"/>
          </p:cNvGraphicFramePr>
          <p:nvPr>
            <p:ph sz="half" idx="2"/>
            <p:extLst>
              <p:ext uri="{D42A27DB-BD31-4B8C-83A1-F6EECF244321}">
                <p14:modId xmlns:p14="http://schemas.microsoft.com/office/powerpoint/2010/main" val="149632885"/>
              </p:ext>
            </p:extLst>
          </p:nvPr>
        </p:nvGraphicFramePr>
        <p:xfrm>
          <a:off x="4267200" y="1811934"/>
          <a:ext cx="4038600" cy="3773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93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u="sng"/>
              <a:t>THERE IS DEFINITELY A COST</a:t>
            </a:r>
          </a:p>
        </p:txBody>
      </p:sp>
      <p:sp>
        <p:nvSpPr>
          <p:cNvPr id="3" name="Content Placeholder 2"/>
          <p:cNvSpPr>
            <a:spLocks noGrp="1"/>
          </p:cNvSpPr>
          <p:nvPr>
            <p:ph idx="1"/>
          </p:nvPr>
        </p:nvSpPr>
        <p:spPr>
          <a:xfrm>
            <a:off x="457200" y="1890486"/>
            <a:ext cx="8229600" cy="3773016"/>
          </a:xfrm>
        </p:spPr>
        <p:txBody>
          <a:bodyPr>
            <a:normAutofit/>
          </a:bodyPr>
          <a:lstStyle/>
          <a:p>
            <a:r>
              <a:rPr lang="en-GB" sz="3200"/>
              <a:t>University of Durham research </a:t>
            </a:r>
          </a:p>
          <a:p>
            <a:r>
              <a:rPr lang="en-GB" sz="3200"/>
              <a:t>0-9 hours part-time work a week, students on average half a grade down</a:t>
            </a:r>
          </a:p>
          <a:p>
            <a:r>
              <a:rPr lang="en-GB" sz="3200"/>
              <a:t>More than 9 hours, one grade down</a:t>
            </a:r>
          </a:p>
          <a:p>
            <a:r>
              <a:rPr lang="en-GB" sz="3200"/>
              <a:t>When matters: 2 hours after school is sensible.  </a:t>
            </a:r>
          </a:p>
          <a:p>
            <a:endParaRPr lang="en-GB"/>
          </a:p>
        </p:txBody>
      </p:sp>
    </p:spTree>
    <p:extLst>
      <p:ext uri="{BB962C8B-B14F-4D97-AF65-F5344CB8AC3E}">
        <p14:creationId xmlns:p14="http://schemas.microsoft.com/office/powerpoint/2010/main" val="295522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508" y="945661"/>
            <a:ext cx="7311292" cy="479791"/>
          </a:xfrm>
        </p:spPr>
        <p:txBody>
          <a:bodyPr anchor="ctr">
            <a:normAutofit/>
          </a:bodyPr>
          <a:lstStyle/>
          <a:p>
            <a:pPr>
              <a:lnSpc>
                <a:spcPct val="90000"/>
              </a:lnSpc>
            </a:pPr>
            <a:r>
              <a:rPr lang="en-GB" sz="2800" b="1" u="sng"/>
              <a:t>STRIKE A BALANCE</a:t>
            </a:r>
          </a:p>
        </p:txBody>
      </p:sp>
      <p:graphicFrame>
        <p:nvGraphicFramePr>
          <p:cNvPr id="5" name="Content Placeholder 2">
            <a:extLst>
              <a:ext uri="{FF2B5EF4-FFF2-40B4-BE49-F238E27FC236}">
                <a16:creationId xmlns:a16="http://schemas.microsoft.com/office/drawing/2014/main" id="{A958D430-AD48-4003-C8FB-AA13D610C773}"/>
              </a:ext>
            </a:extLst>
          </p:cNvPr>
          <p:cNvGraphicFramePr>
            <a:graphicFrameLocks noGrp="1"/>
          </p:cNvGraphicFramePr>
          <p:nvPr>
            <p:ph idx="1"/>
            <p:extLst>
              <p:ext uri="{D42A27DB-BD31-4B8C-83A1-F6EECF244321}">
                <p14:modId xmlns:p14="http://schemas.microsoft.com/office/powerpoint/2010/main" val="2315795801"/>
              </p:ext>
            </p:extLst>
          </p:nvPr>
        </p:nvGraphicFramePr>
        <p:xfrm>
          <a:off x="457200" y="1600201"/>
          <a:ext cx="8229600" cy="37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40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508" y="945661"/>
            <a:ext cx="7311292" cy="479791"/>
          </a:xfrm>
        </p:spPr>
        <p:txBody>
          <a:bodyPr anchor="ctr">
            <a:normAutofit/>
          </a:bodyPr>
          <a:lstStyle/>
          <a:p>
            <a:pPr>
              <a:lnSpc>
                <a:spcPct val="90000"/>
              </a:lnSpc>
            </a:pPr>
            <a:r>
              <a:rPr lang="en-GB" sz="2800" b="1" u="sng"/>
              <a:t>Why year 13 is so important</a:t>
            </a:r>
          </a:p>
        </p:txBody>
      </p:sp>
      <p:sp>
        <p:nvSpPr>
          <p:cNvPr id="3" name="Content Placeholder 2"/>
          <p:cNvSpPr>
            <a:spLocks noGrp="1"/>
          </p:cNvSpPr>
          <p:nvPr>
            <p:ph sz="half" idx="1"/>
          </p:nvPr>
        </p:nvSpPr>
        <p:spPr>
          <a:xfrm>
            <a:off x="457199" y="1600200"/>
            <a:ext cx="5238925" cy="3810699"/>
          </a:xfrm>
        </p:spPr>
        <p:txBody>
          <a:bodyPr>
            <a:normAutofit/>
          </a:bodyPr>
          <a:lstStyle/>
          <a:p>
            <a:pPr>
              <a:lnSpc>
                <a:spcPct val="90000"/>
              </a:lnSpc>
            </a:pPr>
            <a:r>
              <a:rPr lang="en-GB" sz="2800"/>
              <a:t>Crossroads in life…</a:t>
            </a:r>
          </a:p>
          <a:p>
            <a:pPr>
              <a:lnSpc>
                <a:spcPct val="90000"/>
              </a:lnSpc>
            </a:pPr>
            <a:r>
              <a:rPr lang="en-GB" sz="2800"/>
              <a:t>…although there will be others</a:t>
            </a:r>
          </a:p>
          <a:p>
            <a:pPr>
              <a:lnSpc>
                <a:spcPct val="90000"/>
              </a:lnSpc>
            </a:pPr>
            <a:r>
              <a:rPr lang="en-GB" sz="2800"/>
              <a:t>Personal pride</a:t>
            </a:r>
          </a:p>
          <a:p>
            <a:pPr>
              <a:lnSpc>
                <a:spcPct val="90000"/>
              </a:lnSpc>
            </a:pPr>
            <a:r>
              <a:rPr lang="en-GB" sz="2800"/>
              <a:t>Good habits to take into HE, apprenticeship or career</a:t>
            </a:r>
          </a:p>
          <a:p>
            <a:pPr>
              <a:lnSpc>
                <a:spcPct val="90000"/>
              </a:lnSpc>
            </a:pPr>
            <a:r>
              <a:rPr lang="en-GB" sz="2800"/>
              <a:t>Exams – May/June 2026</a:t>
            </a:r>
          </a:p>
          <a:p>
            <a:pPr>
              <a:lnSpc>
                <a:spcPct val="90000"/>
              </a:lnSpc>
            </a:pPr>
            <a:endParaRPr lang="en-GB" sz="1800"/>
          </a:p>
        </p:txBody>
      </p:sp>
      <p:pic>
        <p:nvPicPr>
          <p:cNvPr id="5" name="Content Placeholder 4" descr="Young businessman hand on chin">
            <a:extLst>
              <a:ext uri="{FF2B5EF4-FFF2-40B4-BE49-F238E27FC236}">
                <a16:creationId xmlns:a16="http://schemas.microsoft.com/office/drawing/2014/main" id="{3A1E1C09-7F34-637D-DFD5-50B0AA83937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17579" y="462681"/>
            <a:ext cx="1820696" cy="5186840"/>
          </a:xfrm>
        </p:spPr>
      </p:pic>
    </p:spTree>
    <p:extLst>
      <p:ext uri="{BB962C8B-B14F-4D97-AF65-F5344CB8AC3E}">
        <p14:creationId xmlns:p14="http://schemas.microsoft.com/office/powerpoint/2010/main" val="30090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DF43-0039-C721-7843-805C1C847145}"/>
              </a:ext>
            </a:extLst>
          </p:cNvPr>
          <p:cNvSpPr>
            <a:spLocks noGrp="1"/>
          </p:cNvSpPr>
          <p:nvPr>
            <p:ph type="title"/>
          </p:nvPr>
        </p:nvSpPr>
        <p:spPr>
          <a:xfrm>
            <a:off x="628650" y="1485174"/>
            <a:ext cx="6987340" cy="2289539"/>
          </a:xfrm>
        </p:spPr>
        <p:txBody>
          <a:bodyPr/>
          <a:lstStyle/>
          <a:p>
            <a:r>
              <a:rPr lang="en-US" dirty="0">
                <a:latin typeface="Museo 500"/>
              </a:rPr>
              <a:t>Ways to support your child's academic progress</a:t>
            </a:r>
            <a:endParaRPr lang="en-US" dirty="0"/>
          </a:p>
        </p:txBody>
      </p:sp>
      <p:sp>
        <p:nvSpPr>
          <p:cNvPr id="3" name="Content Placeholder 2">
            <a:extLst>
              <a:ext uri="{FF2B5EF4-FFF2-40B4-BE49-F238E27FC236}">
                <a16:creationId xmlns:a16="http://schemas.microsoft.com/office/drawing/2014/main" id="{547CE4D6-A4F0-A390-107D-04645C3C78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8450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9" y="268354"/>
            <a:ext cx="7852228" cy="479791"/>
          </a:xfrm>
        </p:spPr>
        <p:txBody>
          <a:bodyPr>
            <a:noAutofit/>
          </a:bodyPr>
          <a:lstStyle/>
          <a:p>
            <a:pPr algn="just"/>
            <a:r>
              <a:rPr lang="en-GB" sz="2400" b="1" u="sng">
                <a:latin typeface="Museo 500"/>
              </a:rPr>
              <a:t>Year 13 monitoring, reports and parents’ evenings 2025-26</a:t>
            </a:r>
            <a:endParaRPr lang="en-GB" sz="2400" u="sng"/>
          </a:p>
        </p:txBody>
      </p:sp>
      <p:sp>
        <p:nvSpPr>
          <p:cNvPr id="3" name="Content Placeholder 2"/>
          <p:cNvSpPr>
            <a:spLocks noGrp="1"/>
          </p:cNvSpPr>
          <p:nvPr>
            <p:ph idx="1"/>
          </p:nvPr>
        </p:nvSpPr>
        <p:spPr>
          <a:xfrm>
            <a:off x="-6512" y="1208168"/>
            <a:ext cx="9065941" cy="4684403"/>
          </a:xfrm>
        </p:spPr>
        <p:txBody>
          <a:bodyPr vert="horz" lIns="91440" tIns="45720" rIns="91440" bIns="45720" rtlCol="0" anchor="t">
            <a:normAutofit lnSpcReduction="10000"/>
          </a:bodyPr>
          <a:lstStyle/>
          <a:p>
            <a:pPr marL="0" indent="0">
              <a:buFontTx/>
              <a:buNone/>
            </a:pPr>
            <a:r>
              <a:rPr lang="en-GB"/>
              <a:t>Ongoing with the Arbor points system and the Sixth Form Pen Award</a:t>
            </a:r>
          </a:p>
          <a:p>
            <a:pPr marL="0" indent="0">
              <a:buFontTx/>
              <a:buNone/>
            </a:pPr>
            <a:endParaRPr lang="en-GB"/>
          </a:p>
          <a:p>
            <a:pPr marL="0" indent="0">
              <a:buFontTx/>
              <a:buNone/>
            </a:pPr>
            <a:r>
              <a:rPr lang="en-GB" u="sng"/>
              <a:t>Reporting schedule </a:t>
            </a:r>
            <a:r>
              <a:rPr lang="en-GB"/>
              <a:t>- you will receive regular data/attitude to learning reports on:</a:t>
            </a:r>
          </a:p>
          <a:p>
            <a:pPr marL="0" indent="0">
              <a:buFontTx/>
              <a:buNone/>
            </a:pPr>
            <a:endParaRPr lang="en-GB"/>
          </a:p>
          <a:p>
            <a:pPr marL="0" indent="0">
              <a:buFontTx/>
              <a:buNone/>
            </a:pPr>
            <a:r>
              <a:rPr lang="en-GB"/>
              <a:t>14th October 2025 (ATL + </a:t>
            </a:r>
            <a:r>
              <a:rPr lang="en-GB" err="1"/>
              <a:t>hwk</a:t>
            </a:r>
            <a:r>
              <a:rPr lang="en-GB"/>
              <a:t>.)</a:t>
            </a:r>
          </a:p>
          <a:p>
            <a:pPr marL="0" indent="0">
              <a:buNone/>
            </a:pPr>
            <a:r>
              <a:rPr lang="en-GB"/>
              <a:t>4th December 2025 (Mock Assessment results)</a:t>
            </a:r>
            <a:endParaRPr lang="en-GB">
              <a:ea typeface="Calibri"/>
              <a:cs typeface="Calibri"/>
            </a:endParaRPr>
          </a:p>
          <a:p>
            <a:pPr marL="0" indent="0">
              <a:buFontTx/>
              <a:buNone/>
            </a:pPr>
            <a:r>
              <a:rPr lang="en-GB"/>
              <a:t>17</a:t>
            </a:r>
            <a:r>
              <a:rPr lang="en-GB" baseline="30000"/>
              <a:t>th</a:t>
            </a:r>
            <a:r>
              <a:rPr lang="en-GB"/>
              <a:t> March 2026 (Mock Exam results) </a:t>
            </a:r>
          </a:p>
          <a:p>
            <a:pPr marL="0" indent="0">
              <a:buFontTx/>
              <a:buNone/>
            </a:pPr>
            <a:endParaRPr lang="en-GB"/>
          </a:p>
          <a:p>
            <a:pPr marL="0" indent="0">
              <a:buFontTx/>
              <a:buNone/>
            </a:pPr>
            <a:endParaRPr lang="en-GB"/>
          </a:p>
          <a:p>
            <a:pPr marL="0" indent="0">
              <a:buFontTx/>
              <a:buNone/>
            </a:pPr>
            <a:r>
              <a:rPr lang="en-GB" u="sng"/>
              <a:t>2 x year 13 Parents’ evening</a:t>
            </a:r>
            <a:r>
              <a:rPr lang="en-GB"/>
              <a:t> – Thursday 9</a:t>
            </a:r>
            <a:r>
              <a:rPr lang="en-GB" baseline="30000"/>
              <a:t>th</a:t>
            </a:r>
            <a:r>
              <a:rPr lang="en-GB"/>
              <a:t> October 2025 &amp; 22</a:t>
            </a:r>
            <a:r>
              <a:rPr lang="en-GB" baseline="30000"/>
              <a:t>nd</a:t>
            </a:r>
            <a:r>
              <a:rPr lang="en-GB"/>
              <a:t> January 2026 (both online)</a:t>
            </a:r>
          </a:p>
          <a:p>
            <a:pPr marL="0" indent="0">
              <a:buFontTx/>
              <a:buNone/>
            </a:pPr>
            <a:endParaRPr lang="en-GB"/>
          </a:p>
          <a:p>
            <a:pPr marL="0" indent="0">
              <a:buFontTx/>
              <a:buNone/>
            </a:pPr>
            <a:r>
              <a:rPr lang="en-GB"/>
              <a:t>Any other time that is convenient/necessary</a:t>
            </a:r>
          </a:p>
          <a:p>
            <a:endParaRPr lang="en-GB"/>
          </a:p>
        </p:txBody>
      </p:sp>
    </p:spTree>
    <p:extLst>
      <p:ext uri="{BB962C8B-B14F-4D97-AF65-F5344CB8AC3E}">
        <p14:creationId xmlns:p14="http://schemas.microsoft.com/office/powerpoint/2010/main" val="133363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A0AB-824B-0B07-0792-995FD2D439A8}"/>
              </a:ext>
            </a:extLst>
          </p:cNvPr>
          <p:cNvSpPr>
            <a:spLocks noGrp="1"/>
          </p:cNvSpPr>
          <p:nvPr>
            <p:ph type="title"/>
          </p:nvPr>
        </p:nvSpPr>
        <p:spPr/>
        <p:txBody>
          <a:bodyPr>
            <a:normAutofit/>
          </a:bodyPr>
          <a:lstStyle/>
          <a:p>
            <a:endParaRPr lang="en-GB"/>
          </a:p>
        </p:txBody>
      </p:sp>
      <p:pic>
        <p:nvPicPr>
          <p:cNvPr id="9" name="Content Placeholder 8">
            <a:extLst>
              <a:ext uri="{FF2B5EF4-FFF2-40B4-BE49-F238E27FC236}">
                <a16:creationId xmlns:a16="http://schemas.microsoft.com/office/drawing/2014/main" id="{67E4AB2E-ABF5-6CBE-543F-62A9DF75BC14}"/>
              </a:ext>
            </a:extLst>
          </p:cNvPr>
          <p:cNvPicPr>
            <a:picLocks noGrp="1" noChangeAspect="1"/>
          </p:cNvPicPr>
          <p:nvPr>
            <p:ph idx="1"/>
          </p:nvPr>
        </p:nvPicPr>
        <p:blipFill>
          <a:blip r:embed="rId2"/>
          <a:stretch>
            <a:fillRect/>
          </a:stretch>
        </p:blipFill>
        <p:spPr>
          <a:xfrm>
            <a:off x="590806" y="823865"/>
            <a:ext cx="7063027" cy="3970401"/>
          </a:xfrm>
          <a:prstGeom prst="rect">
            <a:avLst/>
          </a:prstGeom>
        </p:spPr>
      </p:pic>
    </p:spTree>
    <p:extLst>
      <p:ext uri="{BB962C8B-B14F-4D97-AF65-F5344CB8AC3E}">
        <p14:creationId xmlns:p14="http://schemas.microsoft.com/office/powerpoint/2010/main" val="478780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1523-3B94-FB8F-5CD5-F2A03BC3E352}"/>
              </a:ext>
            </a:extLst>
          </p:cNvPr>
          <p:cNvSpPr>
            <a:spLocks noGrp="1"/>
          </p:cNvSpPr>
          <p:nvPr>
            <p:ph type="title"/>
          </p:nvPr>
        </p:nvSpPr>
        <p:spPr>
          <a:xfrm>
            <a:off x="81481" y="365126"/>
            <a:ext cx="8637006" cy="1325563"/>
          </a:xfrm>
        </p:spPr>
        <p:txBody>
          <a:bodyPr>
            <a:normAutofit/>
          </a:bodyPr>
          <a:lstStyle/>
          <a:p>
            <a:r>
              <a:rPr lang="en-GB" sz="4000" b="1" u="sng"/>
              <a:t>Year 12 &amp; 13 Curriculum maps</a:t>
            </a:r>
          </a:p>
        </p:txBody>
      </p:sp>
      <p:sp>
        <p:nvSpPr>
          <p:cNvPr id="3" name="Content Placeholder 2">
            <a:extLst>
              <a:ext uri="{FF2B5EF4-FFF2-40B4-BE49-F238E27FC236}">
                <a16:creationId xmlns:a16="http://schemas.microsoft.com/office/drawing/2014/main" id="{BB9610FF-4FB3-7DB0-A0A9-6E2B99C2F482}"/>
              </a:ext>
            </a:extLst>
          </p:cNvPr>
          <p:cNvSpPr>
            <a:spLocks noGrp="1"/>
          </p:cNvSpPr>
          <p:nvPr>
            <p:ph idx="1"/>
          </p:nvPr>
        </p:nvSpPr>
        <p:spPr>
          <a:xfrm>
            <a:off x="280657" y="1825625"/>
            <a:ext cx="8234693" cy="3889375"/>
          </a:xfrm>
        </p:spPr>
        <p:txBody>
          <a:bodyPr>
            <a:normAutofit/>
          </a:bodyPr>
          <a:lstStyle/>
          <a:p>
            <a:pPr marL="0" indent="0">
              <a:buNone/>
            </a:pPr>
            <a:r>
              <a:rPr lang="en-GB" sz="4000" i="1"/>
              <a:t>A term by term outline of what your sons and daughters will be learning this year and next</a:t>
            </a:r>
          </a:p>
        </p:txBody>
      </p:sp>
    </p:spTree>
    <p:extLst>
      <p:ext uri="{BB962C8B-B14F-4D97-AF65-F5344CB8AC3E}">
        <p14:creationId xmlns:p14="http://schemas.microsoft.com/office/powerpoint/2010/main" val="282439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8E6-11B5-8A4A-30F4-D09485EA7ADA}"/>
              </a:ext>
            </a:extLst>
          </p:cNvPr>
          <p:cNvSpPr>
            <a:spLocks noGrp="1"/>
          </p:cNvSpPr>
          <p:nvPr>
            <p:ph type="title"/>
          </p:nvPr>
        </p:nvSpPr>
        <p:spPr>
          <a:xfrm>
            <a:off x="637703" y="365126"/>
            <a:ext cx="6987340" cy="1325563"/>
          </a:xfrm>
        </p:spPr>
        <p:txBody>
          <a:bodyPr/>
          <a:lstStyle/>
          <a:p>
            <a:endParaRPr lang="en-GB"/>
          </a:p>
        </p:txBody>
      </p:sp>
      <p:pic>
        <p:nvPicPr>
          <p:cNvPr id="5" name="Content Placeholder 4">
            <a:extLst>
              <a:ext uri="{FF2B5EF4-FFF2-40B4-BE49-F238E27FC236}">
                <a16:creationId xmlns:a16="http://schemas.microsoft.com/office/drawing/2014/main" id="{F303F612-0BA5-944D-E5F0-7CD4B6B5156E}"/>
              </a:ext>
            </a:extLst>
          </p:cNvPr>
          <p:cNvPicPr>
            <a:picLocks noGrp="1" noChangeAspect="1"/>
          </p:cNvPicPr>
          <p:nvPr>
            <p:ph idx="1"/>
          </p:nvPr>
        </p:nvPicPr>
        <p:blipFill rotWithShape="1">
          <a:blip r:embed="rId2"/>
          <a:srcRect l="8871" t="8340" r="10194" b="5276"/>
          <a:stretch/>
        </p:blipFill>
        <p:spPr>
          <a:xfrm>
            <a:off x="247852" y="153909"/>
            <a:ext cx="7313817" cy="4599160"/>
          </a:xfrm>
        </p:spPr>
      </p:pic>
      <p:sp>
        <p:nvSpPr>
          <p:cNvPr id="7" name="Arrow: Right 6">
            <a:extLst>
              <a:ext uri="{FF2B5EF4-FFF2-40B4-BE49-F238E27FC236}">
                <a16:creationId xmlns:a16="http://schemas.microsoft.com/office/drawing/2014/main" id="{97F98D4E-D763-D3ED-4DCA-E8C2A890F0D4}"/>
              </a:ext>
            </a:extLst>
          </p:cNvPr>
          <p:cNvSpPr/>
          <p:nvPr/>
        </p:nvSpPr>
        <p:spPr>
          <a:xfrm rot="9065202">
            <a:off x="2349838" y="2928143"/>
            <a:ext cx="1169140" cy="362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329E4744-48BB-50A7-9D36-17A0542C18B4}"/>
              </a:ext>
            </a:extLst>
          </p:cNvPr>
          <p:cNvSpPr/>
          <p:nvPr/>
        </p:nvSpPr>
        <p:spPr>
          <a:xfrm rot="19716331">
            <a:off x="2182584" y="788860"/>
            <a:ext cx="833877" cy="340926"/>
          </a:xfrm>
          <a:prstGeom prst="rightArrow">
            <a:avLst>
              <a:gd name="adj1" fmla="val 334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E1DD7D3-8A82-6940-A00E-4BA12D5C81A7}"/>
                  </a:ext>
                </a:extLst>
              </p14:cNvPr>
              <p14:cNvContentPartPr/>
              <p14:nvPr/>
            </p14:nvContentPartPr>
            <p14:xfrm>
              <a:off x="3249880" y="4816251"/>
              <a:ext cx="1800" cy="3960"/>
            </p14:xfrm>
          </p:contentPart>
        </mc:Choice>
        <mc:Fallback xmlns="">
          <p:pic>
            <p:nvPicPr>
              <p:cNvPr id="10" name="Ink 9">
                <a:extLst>
                  <a:ext uri="{FF2B5EF4-FFF2-40B4-BE49-F238E27FC236}">
                    <a16:creationId xmlns:a16="http://schemas.microsoft.com/office/drawing/2014/main" id="{7E1DD7D3-8A82-6940-A00E-4BA12D5C81A7}"/>
                  </a:ext>
                </a:extLst>
              </p:cNvPr>
              <p:cNvPicPr/>
              <p:nvPr/>
            </p:nvPicPr>
            <p:blipFill>
              <a:blip r:embed="rId4"/>
              <a:stretch>
                <a:fillRect/>
              </a:stretch>
            </p:blipFill>
            <p:spPr>
              <a:xfrm>
                <a:off x="3240880" y="4808001"/>
                <a:ext cx="19440" cy="20130"/>
              </a:xfrm>
              <a:prstGeom prst="rect">
                <a:avLst/>
              </a:prstGeom>
            </p:spPr>
          </p:pic>
        </mc:Fallback>
      </mc:AlternateContent>
      <p:sp>
        <p:nvSpPr>
          <p:cNvPr id="11" name="Arrow: Right 10">
            <a:extLst>
              <a:ext uri="{FF2B5EF4-FFF2-40B4-BE49-F238E27FC236}">
                <a16:creationId xmlns:a16="http://schemas.microsoft.com/office/drawing/2014/main" id="{24574121-F1F0-BFED-639E-5C60C5709641}"/>
              </a:ext>
            </a:extLst>
          </p:cNvPr>
          <p:cNvSpPr/>
          <p:nvPr/>
        </p:nvSpPr>
        <p:spPr>
          <a:xfrm rot="10111454">
            <a:off x="2413342" y="4029230"/>
            <a:ext cx="1390066" cy="253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6227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A82FDE8-EC2A-4588-67AA-96DA50A0E168}"/>
                  </a:ext>
                </a:extLst>
              </p14:cNvPr>
              <p14:cNvContentPartPr/>
              <p14:nvPr/>
            </p14:nvContentPartPr>
            <p14:xfrm>
              <a:off x="4590203" y="660771"/>
              <a:ext cx="360" cy="360"/>
            </p14:xfrm>
          </p:contentPart>
        </mc:Choice>
        <mc:Fallback xmlns="">
          <p:pic>
            <p:nvPicPr>
              <p:cNvPr id="4" name="Ink 3">
                <a:extLst>
                  <a:ext uri="{FF2B5EF4-FFF2-40B4-BE49-F238E27FC236}">
                    <a16:creationId xmlns:a16="http://schemas.microsoft.com/office/drawing/2014/main" id="{AA82FDE8-EC2A-4588-67AA-96DA50A0E168}"/>
                  </a:ext>
                </a:extLst>
              </p:cNvPr>
              <p:cNvPicPr/>
              <p:nvPr/>
            </p:nvPicPr>
            <p:blipFill>
              <a:blip r:embed="rId3"/>
              <a:stretch>
                <a:fillRect/>
              </a:stretch>
            </p:blipFill>
            <p:spPr>
              <a:xfrm>
                <a:off x="4581203" y="651771"/>
                <a:ext cx="18000" cy="18000"/>
              </a:xfrm>
              <a:prstGeom prst="rect">
                <a:avLst/>
              </a:prstGeom>
            </p:spPr>
          </p:pic>
        </mc:Fallback>
      </mc:AlternateContent>
      <p:pic>
        <p:nvPicPr>
          <p:cNvPr id="9" name="Picture 8">
            <a:extLst>
              <a:ext uri="{FF2B5EF4-FFF2-40B4-BE49-F238E27FC236}">
                <a16:creationId xmlns:a16="http://schemas.microsoft.com/office/drawing/2014/main" id="{BB9F8C37-8721-BA8F-F966-1840378A5E2C}"/>
              </a:ext>
            </a:extLst>
          </p:cNvPr>
          <p:cNvPicPr>
            <a:picLocks noChangeAspect="1"/>
          </p:cNvPicPr>
          <p:nvPr/>
        </p:nvPicPr>
        <p:blipFill>
          <a:blip r:embed="rId4"/>
          <a:stretch>
            <a:fillRect/>
          </a:stretch>
        </p:blipFill>
        <p:spPr>
          <a:xfrm>
            <a:off x="0" y="0"/>
            <a:ext cx="9144000" cy="6000750"/>
          </a:xfrm>
          <a:prstGeom prst="rect">
            <a:avLst/>
          </a:prstGeom>
        </p:spPr>
      </p:pic>
      <p:sp>
        <p:nvSpPr>
          <p:cNvPr id="10" name="Arrow: Right 9">
            <a:extLst>
              <a:ext uri="{FF2B5EF4-FFF2-40B4-BE49-F238E27FC236}">
                <a16:creationId xmlns:a16="http://schemas.microsoft.com/office/drawing/2014/main" id="{1A1F6EE3-F338-422F-09D3-CBB3C8886C96}"/>
              </a:ext>
            </a:extLst>
          </p:cNvPr>
          <p:cNvSpPr/>
          <p:nvPr/>
        </p:nvSpPr>
        <p:spPr>
          <a:xfrm rot="3795196">
            <a:off x="2209045" y="1362451"/>
            <a:ext cx="1421394" cy="47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328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03B69D-A322-2B36-BE10-BC6D9AB41358}"/>
              </a:ext>
            </a:extLst>
          </p:cNvPr>
          <p:cNvPicPr>
            <a:picLocks noChangeAspect="1"/>
          </p:cNvPicPr>
          <p:nvPr/>
        </p:nvPicPr>
        <p:blipFill>
          <a:blip r:embed="rId2"/>
          <a:stretch>
            <a:fillRect/>
          </a:stretch>
        </p:blipFill>
        <p:spPr>
          <a:xfrm>
            <a:off x="0" y="69597"/>
            <a:ext cx="9144000" cy="5570711"/>
          </a:xfrm>
          <a:prstGeom prst="rect">
            <a:avLst/>
          </a:prstGeom>
        </p:spPr>
      </p:pic>
    </p:spTree>
    <p:extLst>
      <p:ext uri="{BB962C8B-B14F-4D97-AF65-F5344CB8AC3E}">
        <p14:creationId xmlns:p14="http://schemas.microsoft.com/office/powerpoint/2010/main" val="44911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0715AF-798C-9FCA-F45A-650A2BE3C0DC}"/>
              </a:ext>
            </a:extLst>
          </p:cNvPr>
          <p:cNvPicPr>
            <a:picLocks noChangeAspect="1"/>
          </p:cNvPicPr>
          <p:nvPr/>
        </p:nvPicPr>
        <p:blipFill>
          <a:blip r:embed="rId2"/>
          <a:stretch>
            <a:fillRect/>
          </a:stretch>
        </p:blipFill>
        <p:spPr>
          <a:xfrm>
            <a:off x="0" y="69597"/>
            <a:ext cx="9144000" cy="5643139"/>
          </a:xfrm>
          <a:prstGeom prst="rect">
            <a:avLst/>
          </a:prstGeom>
        </p:spPr>
      </p:pic>
    </p:spTree>
    <p:extLst>
      <p:ext uri="{BB962C8B-B14F-4D97-AF65-F5344CB8AC3E}">
        <p14:creationId xmlns:p14="http://schemas.microsoft.com/office/powerpoint/2010/main" val="154452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2AB83C-8605-0CBD-ACC2-4A821890DAE9}"/>
              </a:ext>
            </a:extLst>
          </p:cNvPr>
          <p:cNvPicPr>
            <a:picLocks noChangeAspect="1"/>
          </p:cNvPicPr>
          <p:nvPr/>
        </p:nvPicPr>
        <p:blipFill rotWithShape="1">
          <a:blip r:embed="rId2"/>
          <a:srcRect l="24455" t="12904" r="9505" b="8768"/>
          <a:stretch/>
        </p:blipFill>
        <p:spPr>
          <a:xfrm>
            <a:off x="180921" y="117587"/>
            <a:ext cx="8845384" cy="5522722"/>
          </a:xfrm>
          <a:prstGeom prst="rect">
            <a:avLst/>
          </a:prstGeom>
        </p:spPr>
      </p:pic>
    </p:spTree>
    <p:extLst>
      <p:ext uri="{BB962C8B-B14F-4D97-AF65-F5344CB8AC3E}">
        <p14:creationId xmlns:p14="http://schemas.microsoft.com/office/powerpoint/2010/main" val="14872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89B1B-BD0A-5066-580E-CC5533C2AF57}"/>
              </a:ext>
            </a:extLst>
          </p:cNvPr>
          <p:cNvPicPr>
            <a:picLocks noChangeAspect="1"/>
          </p:cNvPicPr>
          <p:nvPr/>
        </p:nvPicPr>
        <p:blipFill>
          <a:blip r:embed="rId2"/>
          <a:stretch>
            <a:fillRect/>
          </a:stretch>
        </p:blipFill>
        <p:spPr>
          <a:xfrm>
            <a:off x="2286437" y="379165"/>
            <a:ext cx="5488612" cy="6355597"/>
          </a:xfrm>
          <a:prstGeom prst="rect">
            <a:avLst/>
          </a:prstGeom>
        </p:spPr>
      </p:pic>
    </p:spTree>
    <p:extLst>
      <p:ext uri="{BB962C8B-B14F-4D97-AF65-F5344CB8AC3E}">
        <p14:creationId xmlns:p14="http://schemas.microsoft.com/office/powerpoint/2010/main" val="2811085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787" y="249383"/>
            <a:ext cx="4385213" cy="203481"/>
          </a:xfrm>
        </p:spPr>
        <p:txBody>
          <a:bodyPr>
            <a:normAutofit fontScale="90000"/>
          </a:bodyPr>
          <a:lstStyle/>
          <a:p>
            <a:endParaRPr lang="en-GB"/>
          </a:p>
        </p:txBody>
      </p:sp>
      <p:sp>
        <p:nvSpPr>
          <p:cNvPr id="5" name="Content Placeholder 4">
            <a:extLst>
              <a:ext uri="{FF2B5EF4-FFF2-40B4-BE49-F238E27FC236}">
                <a16:creationId xmlns:a16="http://schemas.microsoft.com/office/drawing/2014/main" id="{2CEE7E02-A78F-7AFC-1974-AD473A57D441}"/>
              </a:ext>
            </a:extLst>
          </p:cNvPr>
          <p:cNvSpPr>
            <a:spLocks noGrp="1"/>
          </p:cNvSpPr>
          <p:nvPr>
            <p:ph idx="1"/>
          </p:nvPr>
        </p:nvSpPr>
        <p:spPr/>
        <p:txBody>
          <a:bodyPr>
            <a:normAutofit fontScale="77500" lnSpcReduction="20000"/>
          </a:bodyPr>
          <a:lstStyle/>
          <a:p>
            <a:r>
              <a:rPr lang="en-GB"/>
              <a:t>Sixth Form Uniform Dress Code – Additional Stipulations</a:t>
            </a:r>
          </a:p>
          <a:p>
            <a:r>
              <a:rPr lang="en-GB"/>
              <a:t>Blazers The only items that may be worn under a blazer/jacket are a shirt, jumper and tie. Coats / Hoodies / sweatshirts may not be worn under blazers/jackets, either in school or going to and from it.</a:t>
            </a:r>
          </a:p>
          <a:p>
            <a:r>
              <a:rPr lang="en-GB"/>
              <a:t>Belts - Black or brown, with plain buckle only.</a:t>
            </a:r>
          </a:p>
          <a:p>
            <a:r>
              <a:rPr lang="en-GB"/>
              <a:t>Hair No extreme changes of hairstyles such as shaven sections or whole head; No spiky styles; Mohicans; obvious dyeing and unnatural colours. Hair wear should be discreet. Long hair should be tied back off the face.</a:t>
            </a:r>
          </a:p>
          <a:p>
            <a:r>
              <a:rPr lang="en-GB"/>
              <a:t>Make-up The school discourages the use of make-up but if used it should be barely perceptible. Nail varnish is only permitted if colourless.</a:t>
            </a:r>
          </a:p>
          <a:p>
            <a:r>
              <a:rPr lang="en-GB"/>
              <a:t>Jewellery No visible jewellery except where students wish to wear one plain set of earrings in each ear. No bracelets or hand jewellery. No visible facial jewellery or facial piercings of any kind to be worn in school.</a:t>
            </a:r>
          </a:p>
          <a:p>
            <a:r>
              <a:rPr lang="en-GB"/>
              <a:t>General Appearance - The aim of the above is to focus on being dressed for learning and work. Consequently, the emphasis is on being clean, smart and tidy. Trousers must be worn appropriately on the waist; shirts must be tucked into trousers or skirts and ties worn correctly.</a:t>
            </a:r>
          </a:p>
          <a:p>
            <a:endParaRPr lang="en-GB"/>
          </a:p>
        </p:txBody>
      </p:sp>
      <p:sp>
        <p:nvSpPr>
          <p:cNvPr id="4" name="TextBox 3">
            <a:extLst>
              <a:ext uri="{FF2B5EF4-FFF2-40B4-BE49-F238E27FC236}">
                <a16:creationId xmlns:a16="http://schemas.microsoft.com/office/drawing/2014/main" id="{87518DC7-DA2B-862A-60DA-786540919313}"/>
              </a:ext>
            </a:extLst>
          </p:cNvPr>
          <p:cNvSpPr txBox="1"/>
          <p:nvPr/>
        </p:nvSpPr>
        <p:spPr>
          <a:xfrm>
            <a:off x="3355811" y="954578"/>
            <a:ext cx="4580964" cy="523220"/>
          </a:xfrm>
          <a:prstGeom prst="rect">
            <a:avLst/>
          </a:prstGeom>
          <a:noFill/>
        </p:spPr>
        <p:txBody>
          <a:bodyPr wrap="square">
            <a:spAutoFit/>
          </a:bodyPr>
          <a:lstStyle/>
          <a:p>
            <a:r>
              <a:rPr lang="en-GB" sz="2800" b="0" i="0">
                <a:solidFill>
                  <a:srgbClr val="000000"/>
                </a:solidFill>
                <a:effectLst/>
                <a:latin typeface="Times New Roman" panose="02020603050405020304" pitchFamily="18" charset="0"/>
              </a:rPr>
              <a:t>Sixth Form Dress Code</a:t>
            </a:r>
            <a:endParaRPr lang="en-GB" sz="2800"/>
          </a:p>
        </p:txBody>
      </p:sp>
    </p:spTree>
    <p:extLst>
      <p:ext uri="{BB962C8B-B14F-4D97-AF65-F5344CB8AC3E}">
        <p14:creationId xmlns:p14="http://schemas.microsoft.com/office/powerpoint/2010/main" val="1174357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691E-ED4E-4830-485B-590288F32916}"/>
              </a:ext>
            </a:extLst>
          </p:cNvPr>
          <p:cNvSpPr>
            <a:spLocks noGrp="1"/>
          </p:cNvSpPr>
          <p:nvPr>
            <p:ph type="title"/>
          </p:nvPr>
        </p:nvSpPr>
        <p:spPr>
          <a:xfrm>
            <a:off x="4895021" y="334436"/>
            <a:ext cx="6623539" cy="479791"/>
          </a:xfrm>
        </p:spPr>
        <p:txBody>
          <a:bodyPr>
            <a:normAutofit fontScale="90000"/>
          </a:bodyPr>
          <a:lstStyle/>
          <a:p>
            <a:r>
              <a:rPr lang="en-US" b="1" u="sng"/>
              <a:t>16-19 Bursary</a:t>
            </a:r>
          </a:p>
        </p:txBody>
      </p:sp>
      <p:sp>
        <p:nvSpPr>
          <p:cNvPr id="3" name="Content Placeholder 2">
            <a:extLst>
              <a:ext uri="{FF2B5EF4-FFF2-40B4-BE49-F238E27FC236}">
                <a16:creationId xmlns:a16="http://schemas.microsoft.com/office/drawing/2014/main" id="{499178B8-D284-608E-8E86-62C4A452A5E7}"/>
              </a:ext>
            </a:extLst>
          </p:cNvPr>
          <p:cNvSpPr>
            <a:spLocks noGrp="1"/>
          </p:cNvSpPr>
          <p:nvPr>
            <p:ph idx="1"/>
          </p:nvPr>
        </p:nvSpPr>
        <p:spPr/>
        <p:txBody>
          <a:bodyPr>
            <a:normAutofit/>
          </a:bodyPr>
          <a:lstStyle/>
          <a:p>
            <a:pPr marL="0" indent="0" algn="l">
              <a:buNone/>
            </a:pPr>
            <a:r>
              <a:rPr lang="en-GB" sz="1800" b="0" i="0" u="none" strike="noStrike">
                <a:solidFill>
                  <a:srgbClr val="212121"/>
                </a:solidFill>
                <a:effectLst/>
                <a:latin typeface="Aptos" panose="020B0004020202020204" pitchFamily="34" charset="0"/>
              </a:rPr>
              <a:t>Please remember that the School has a 16-19 bursary fund to enable some financial assistance to students whose access might be inhibited by financial barriers. The policy for the bursary is on the school website and the application form for consideration is attached. If you believe you are eligible for financial support and would like to make an application then please return the application form by the end of September and the decisions on the award will be communicated to you by the end of October.</a:t>
            </a:r>
            <a:endParaRPr lang="en-GB" b="0" i="0" u="none" strike="noStrike">
              <a:solidFill>
                <a:srgbClr val="212121"/>
              </a:solidFill>
              <a:effectLst/>
              <a:latin typeface="Aptos" panose="020B0004020202020204" pitchFamily="34" charset="0"/>
            </a:endParaRPr>
          </a:p>
          <a:p>
            <a:pPr marL="0" indent="0" algn="l">
              <a:buNone/>
            </a:pPr>
            <a:r>
              <a:rPr lang="en-GB" sz="1800" b="0" i="0" u="none" strike="noStrike">
                <a:solidFill>
                  <a:srgbClr val="212121"/>
                </a:solidFill>
                <a:effectLst/>
                <a:latin typeface="Aptos" panose="020B0004020202020204" pitchFamily="34" charset="0"/>
              </a:rPr>
              <a:t> </a:t>
            </a:r>
            <a:endParaRPr lang="en-GB" b="0" i="0" u="none" strike="noStrike">
              <a:solidFill>
                <a:srgbClr val="212121"/>
              </a:solidFill>
              <a:effectLst/>
              <a:latin typeface="Aptos" panose="020B0004020202020204" pitchFamily="34" charset="0"/>
            </a:endParaRPr>
          </a:p>
          <a:p>
            <a:pPr marL="0" indent="0" algn="l">
              <a:buNone/>
            </a:pPr>
            <a:r>
              <a:rPr lang="en-GB" sz="1800" b="0" i="0" u="none" strike="noStrike">
                <a:solidFill>
                  <a:srgbClr val="212121"/>
                </a:solidFill>
                <a:effectLst/>
                <a:latin typeface="Aptos" panose="020B0004020202020204" pitchFamily="34" charset="0"/>
              </a:rPr>
              <a:t>All communications regarding financial support will be kept strictly confidential. Please send the applications to </a:t>
            </a:r>
            <a:r>
              <a:rPr lang="en-GB" sz="1800" b="0" i="0" u="sng" strike="noStrike">
                <a:solidFill>
                  <a:srgbClr val="0078D7"/>
                </a:solidFill>
                <a:effectLst/>
                <a:latin typeface="Aptos" panose="020B0004020202020204" pitchFamily="34" charset="0"/>
                <a:hlinkClick r:id="rId2" tooltip="mailto:LDodgsonHatto@campden.school"/>
              </a:rPr>
              <a:t>LDodgsonHatto@campden.school</a:t>
            </a:r>
            <a:endParaRPr lang="en-GB" b="0" i="0" u="none" strike="noStrike">
              <a:solidFill>
                <a:srgbClr val="212121"/>
              </a:solidFill>
              <a:effectLst/>
              <a:latin typeface="Aptos" panose="020B0004020202020204" pitchFamily="34" charset="0"/>
            </a:endParaRPr>
          </a:p>
          <a:p>
            <a:pPr marL="0" indent="0" algn="l">
              <a:buNone/>
            </a:pPr>
            <a:r>
              <a:rPr lang="en-GB" sz="1800" b="0" i="0" u="none" strike="noStrike">
                <a:solidFill>
                  <a:srgbClr val="212121"/>
                </a:solidFill>
                <a:effectLst/>
                <a:latin typeface="Aptos" panose="020B0004020202020204" pitchFamily="34" charset="0"/>
              </a:rPr>
              <a:t> </a:t>
            </a:r>
            <a:endParaRPr lang="en-GB" b="0" i="0" u="none" strike="noStrike">
              <a:solidFill>
                <a:srgbClr val="212121"/>
              </a:solidFill>
              <a:effectLst/>
              <a:latin typeface="Aptos" panose="020B0004020202020204" pitchFamily="34" charset="0"/>
            </a:endParaRPr>
          </a:p>
          <a:p>
            <a:pPr marL="0" indent="0">
              <a:buNone/>
            </a:pPr>
            <a:endParaRPr lang="en-US"/>
          </a:p>
        </p:txBody>
      </p:sp>
    </p:spTree>
    <p:extLst>
      <p:ext uri="{BB962C8B-B14F-4D97-AF65-F5344CB8AC3E}">
        <p14:creationId xmlns:p14="http://schemas.microsoft.com/office/powerpoint/2010/main" val="3201613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BC42-D7B3-0DA9-7EED-5CD1E6B1E5C2}"/>
              </a:ext>
            </a:extLst>
          </p:cNvPr>
          <p:cNvSpPr>
            <a:spLocks noGrp="1"/>
          </p:cNvSpPr>
          <p:nvPr>
            <p:ph type="title"/>
          </p:nvPr>
        </p:nvSpPr>
        <p:spPr/>
        <p:txBody>
          <a:bodyPr/>
          <a:lstStyle/>
          <a:p>
            <a:r>
              <a:rPr lang="en-GB" err="1">
                <a:latin typeface="Museo 500"/>
              </a:rPr>
              <a:t>CTech</a:t>
            </a:r>
            <a:r>
              <a:rPr lang="en-GB">
                <a:latin typeface="Museo 500"/>
              </a:rPr>
              <a:t> coursework marking policy</a:t>
            </a:r>
            <a:endParaRPr lang="en-GB"/>
          </a:p>
        </p:txBody>
      </p:sp>
      <p:sp>
        <p:nvSpPr>
          <p:cNvPr id="3" name="Content Placeholder 2">
            <a:extLst>
              <a:ext uri="{FF2B5EF4-FFF2-40B4-BE49-F238E27FC236}">
                <a16:creationId xmlns:a16="http://schemas.microsoft.com/office/drawing/2014/main" id="{D8687367-11A9-0771-5CB3-C8B69D5BC8B0}"/>
              </a:ext>
            </a:extLst>
          </p:cNvPr>
          <p:cNvSpPr>
            <a:spLocks noGrp="1"/>
          </p:cNvSpPr>
          <p:nvPr>
            <p:ph sz="half" idx="1"/>
          </p:nvPr>
        </p:nvSpPr>
        <p:spPr>
          <a:xfrm>
            <a:off x="628650" y="1825626"/>
            <a:ext cx="7891423" cy="3877343"/>
          </a:xfrm>
        </p:spPr>
        <p:txBody>
          <a:bodyPr vert="horz" lIns="91440" tIns="45720" rIns="91440" bIns="45720" rtlCol="0" anchor="t">
            <a:normAutofit/>
          </a:bodyPr>
          <a:lstStyle/>
          <a:p>
            <a:r>
              <a:rPr lang="en-GB" sz="2800">
                <a:ea typeface="Calibri"/>
                <a:cs typeface="Calibri"/>
              </a:rPr>
              <a:t>Updated to make process clear</a:t>
            </a:r>
          </a:p>
          <a:p>
            <a:r>
              <a:rPr lang="en-GB" sz="2800">
                <a:ea typeface="Calibri"/>
                <a:cs typeface="Calibri"/>
              </a:rPr>
              <a:t>Limited number of chances to improve/amend work</a:t>
            </a:r>
          </a:p>
          <a:p>
            <a:r>
              <a:rPr lang="en-GB" sz="2800">
                <a:ea typeface="Calibri"/>
                <a:cs typeface="Calibri"/>
              </a:rPr>
              <a:t>In line with national recommendations and practice</a:t>
            </a:r>
          </a:p>
          <a:p>
            <a:endParaRPr lang="en-GB">
              <a:ea typeface="Calibri"/>
              <a:cs typeface="Calibri"/>
            </a:endParaRPr>
          </a:p>
        </p:txBody>
      </p:sp>
      <p:sp>
        <p:nvSpPr>
          <p:cNvPr id="4" name="Content Placeholder 3">
            <a:extLst>
              <a:ext uri="{FF2B5EF4-FFF2-40B4-BE49-F238E27FC236}">
                <a16:creationId xmlns:a16="http://schemas.microsoft.com/office/drawing/2014/main" id="{8FDBFD59-27C8-92AF-87A5-017FE21AAB77}"/>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166939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EDAC-4196-1995-0AA8-D0095B5DBDF2}"/>
              </a:ext>
            </a:extLst>
          </p:cNvPr>
          <p:cNvSpPr>
            <a:spLocks noGrp="1"/>
          </p:cNvSpPr>
          <p:nvPr>
            <p:ph type="title"/>
          </p:nvPr>
        </p:nvSpPr>
        <p:spPr/>
        <p:txBody>
          <a:bodyPr>
            <a:normAutofit/>
          </a:bodyPr>
          <a:lstStyle/>
          <a:p>
            <a:r>
              <a:rPr lang="en-GB" sz="4000"/>
              <a:t>Post 16 Success – what is required?</a:t>
            </a:r>
          </a:p>
        </p:txBody>
      </p:sp>
      <p:sp>
        <p:nvSpPr>
          <p:cNvPr id="3" name="Content Placeholder 2">
            <a:extLst>
              <a:ext uri="{FF2B5EF4-FFF2-40B4-BE49-F238E27FC236}">
                <a16:creationId xmlns:a16="http://schemas.microsoft.com/office/drawing/2014/main" id="{C2B24566-EB52-DB36-77A2-23606861CE1F}"/>
              </a:ext>
            </a:extLst>
          </p:cNvPr>
          <p:cNvSpPr>
            <a:spLocks noGrp="1"/>
          </p:cNvSpPr>
          <p:nvPr>
            <p:ph idx="1"/>
          </p:nvPr>
        </p:nvSpPr>
        <p:spPr/>
        <p:txBody>
          <a:bodyPr>
            <a:normAutofit/>
          </a:bodyPr>
          <a:lstStyle/>
          <a:p>
            <a:r>
              <a:rPr lang="en-GB" sz="3600"/>
              <a:t>Subject knowledge and skills</a:t>
            </a:r>
          </a:p>
          <a:p>
            <a:r>
              <a:rPr lang="en-GB" sz="3600"/>
              <a:t>Determination</a:t>
            </a:r>
          </a:p>
          <a:p>
            <a:r>
              <a:rPr lang="en-GB" sz="3600" err="1"/>
              <a:t>Organisiation</a:t>
            </a:r>
            <a:endParaRPr lang="en-GB" sz="3600"/>
          </a:p>
          <a:p>
            <a:r>
              <a:rPr lang="en-GB" sz="3600"/>
              <a:t>Most importantly….</a:t>
            </a:r>
          </a:p>
          <a:p>
            <a:endParaRPr lang="en-GB" sz="3600"/>
          </a:p>
        </p:txBody>
      </p:sp>
    </p:spTree>
    <p:extLst>
      <p:ext uri="{BB962C8B-B14F-4D97-AF65-F5344CB8AC3E}">
        <p14:creationId xmlns:p14="http://schemas.microsoft.com/office/powerpoint/2010/main" val="598132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74D2-C29E-BA62-62BF-24423918060F}"/>
              </a:ext>
            </a:extLst>
          </p:cNvPr>
          <p:cNvSpPr>
            <a:spLocks noGrp="1"/>
          </p:cNvSpPr>
          <p:nvPr>
            <p:ph type="title"/>
          </p:nvPr>
        </p:nvSpPr>
        <p:spPr/>
        <p:txBody>
          <a:bodyPr/>
          <a:lstStyle/>
          <a:p>
            <a:r>
              <a:rPr lang="en-GB">
                <a:latin typeface="Museo 500"/>
              </a:rPr>
              <a:t>Tutor time</a:t>
            </a:r>
            <a:endParaRPr lang="en-GB"/>
          </a:p>
        </p:txBody>
      </p:sp>
      <p:sp>
        <p:nvSpPr>
          <p:cNvPr id="3" name="Content Placeholder 2">
            <a:extLst>
              <a:ext uri="{FF2B5EF4-FFF2-40B4-BE49-F238E27FC236}">
                <a16:creationId xmlns:a16="http://schemas.microsoft.com/office/drawing/2014/main" id="{F370DADB-167C-6A3E-E1E2-863D5A81E371}"/>
              </a:ext>
            </a:extLst>
          </p:cNvPr>
          <p:cNvSpPr>
            <a:spLocks noGrp="1"/>
          </p:cNvSpPr>
          <p:nvPr>
            <p:ph idx="1"/>
          </p:nvPr>
        </p:nvSpPr>
        <p:spPr/>
        <p:txBody>
          <a:bodyPr vert="horz" lIns="91440" tIns="45720" rIns="91440" bIns="45720" rtlCol="0" anchor="t">
            <a:normAutofit/>
          </a:bodyPr>
          <a:lstStyle/>
          <a:p>
            <a:r>
              <a:rPr lang="en-GB" sz="2800" dirty="0">
                <a:ea typeface="Calibri"/>
                <a:cs typeface="Calibri"/>
              </a:rPr>
              <a:t>2 hours per week</a:t>
            </a:r>
          </a:p>
          <a:p>
            <a:r>
              <a:rPr lang="en-GB" sz="2800" dirty="0">
                <a:ea typeface="Calibri"/>
                <a:cs typeface="Calibri"/>
              </a:rPr>
              <a:t>Equivalent to half a subject</a:t>
            </a:r>
          </a:p>
          <a:p>
            <a:r>
              <a:rPr lang="en-GB" sz="2800" dirty="0">
                <a:ea typeface="Calibri"/>
                <a:cs typeface="Calibri"/>
              </a:rPr>
              <a:t>Time will be used in a more targeted way – not for routinely completing homework or socialising</a:t>
            </a:r>
          </a:p>
        </p:txBody>
      </p:sp>
    </p:spTree>
    <p:extLst>
      <p:ext uri="{BB962C8B-B14F-4D97-AF65-F5344CB8AC3E}">
        <p14:creationId xmlns:p14="http://schemas.microsoft.com/office/powerpoint/2010/main" val="3332145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24" y="518311"/>
            <a:ext cx="8479410" cy="479791"/>
          </a:xfrm>
        </p:spPr>
        <p:txBody>
          <a:bodyPr>
            <a:normAutofit fontScale="90000"/>
          </a:bodyPr>
          <a:lstStyle/>
          <a:p>
            <a:pPr algn="ctr"/>
            <a:r>
              <a:rPr lang="en-GB" b="1" u="sng"/>
              <a:t>The A-level Mindset </a:t>
            </a:r>
            <a:r>
              <a:rPr lang="en-GB" sz="3100" b="1" u="sng"/>
              <a:t>(taught in tutor time)</a:t>
            </a:r>
          </a:p>
        </p:txBody>
      </p:sp>
      <p:sp>
        <p:nvSpPr>
          <p:cNvPr id="3" name="Content Placeholder 2"/>
          <p:cNvSpPr>
            <a:spLocks noGrp="1"/>
          </p:cNvSpPr>
          <p:nvPr>
            <p:ph idx="1"/>
          </p:nvPr>
        </p:nvSpPr>
        <p:spPr>
          <a:xfrm>
            <a:off x="503745" y="2037030"/>
            <a:ext cx="8078940" cy="4302659"/>
          </a:xfrm>
        </p:spPr>
        <p:txBody>
          <a:bodyPr>
            <a:normAutofit/>
          </a:bodyPr>
          <a:lstStyle/>
          <a:p>
            <a:pPr marL="0" indent="0">
              <a:buNone/>
            </a:pPr>
            <a:r>
              <a:rPr lang="en-GB"/>
              <a:t>“There is a growing body of research that suggests that successful students approach their studies with a specific set of behaviours, skills and attitudes and that despite not differing cognitively from their peers they can significantly outperform them. </a:t>
            </a:r>
          </a:p>
          <a:p>
            <a:pPr marL="0" indent="0">
              <a:buNone/>
            </a:pPr>
            <a:r>
              <a:rPr lang="en-GB" b="1" u="sng"/>
              <a:t>In short, academic success can be as much about character as it is about intelligence</a:t>
            </a:r>
            <a:r>
              <a:rPr lang="en-GB"/>
              <a:t>”</a:t>
            </a:r>
          </a:p>
        </p:txBody>
      </p:sp>
    </p:spTree>
    <p:extLst>
      <p:ext uri="{BB962C8B-B14F-4D97-AF65-F5344CB8AC3E}">
        <p14:creationId xmlns:p14="http://schemas.microsoft.com/office/powerpoint/2010/main" val="2635708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B51D-4079-91BA-C16F-D05A14CF8B33}"/>
              </a:ext>
            </a:extLst>
          </p:cNvPr>
          <p:cNvSpPr>
            <a:spLocks noGrp="1"/>
          </p:cNvSpPr>
          <p:nvPr>
            <p:ph type="title"/>
          </p:nvPr>
        </p:nvSpPr>
        <p:spPr/>
        <p:txBody>
          <a:bodyPr>
            <a:normAutofit/>
          </a:bodyPr>
          <a:lstStyle/>
          <a:p>
            <a:r>
              <a:rPr lang="en-GB" sz="4400"/>
              <a:t>Post 18 - preparation</a:t>
            </a:r>
          </a:p>
        </p:txBody>
      </p:sp>
      <p:sp>
        <p:nvSpPr>
          <p:cNvPr id="3" name="Content Placeholder 2">
            <a:extLst>
              <a:ext uri="{FF2B5EF4-FFF2-40B4-BE49-F238E27FC236}">
                <a16:creationId xmlns:a16="http://schemas.microsoft.com/office/drawing/2014/main" id="{10D0D83B-76AD-9FFD-672C-FEB4C91AF274}"/>
              </a:ext>
            </a:extLst>
          </p:cNvPr>
          <p:cNvSpPr>
            <a:spLocks noGrp="1"/>
          </p:cNvSpPr>
          <p:nvPr>
            <p:ph idx="1"/>
          </p:nvPr>
        </p:nvSpPr>
        <p:spPr/>
        <p:txBody>
          <a:bodyPr>
            <a:normAutofit/>
          </a:bodyPr>
          <a:lstStyle/>
          <a:p>
            <a:r>
              <a:rPr lang="en-GB" sz="2800"/>
              <a:t>As well as studying their subjects it is vital that prepare for life post 18</a:t>
            </a:r>
          </a:p>
          <a:p>
            <a:r>
              <a:rPr lang="en-GB" sz="2800"/>
              <a:t>Know Before You Go</a:t>
            </a:r>
          </a:p>
        </p:txBody>
      </p:sp>
    </p:spTree>
    <p:extLst>
      <p:ext uri="{BB962C8B-B14F-4D97-AF65-F5344CB8AC3E}">
        <p14:creationId xmlns:p14="http://schemas.microsoft.com/office/powerpoint/2010/main" val="2010006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218113" y="1179980"/>
            <a:ext cx="8724181" cy="461665"/>
          </a:xfrm>
          <a:prstGeom prst="rect">
            <a:avLst/>
          </a:prstGeom>
          <a:noFill/>
        </p:spPr>
        <p:txBody>
          <a:bodyPr wrap="square" rtlCol="0">
            <a:spAutoFit/>
          </a:bodyPr>
          <a:lstStyle/>
          <a:p>
            <a:r>
              <a:rPr lang="en-GB" sz="2400" b="1">
                <a:solidFill>
                  <a:schemeClr val="bg1"/>
                </a:solidFill>
                <a:latin typeface="Open Sans" panose="020B0606030504020204"/>
              </a:rPr>
              <a:t>KS5 Parents/open </a:t>
            </a:r>
            <a:r>
              <a:rPr lang="en-GB" sz="2400" b="1" err="1">
                <a:solidFill>
                  <a:schemeClr val="bg1"/>
                </a:solidFill>
                <a:latin typeface="Open Sans" panose="020B0606030504020204"/>
              </a:rPr>
              <a:t>eveUNIGning</a:t>
            </a:r>
            <a:endParaRPr lang="en-GB" sz="2400" b="1">
              <a:solidFill>
                <a:schemeClr val="bg1"/>
              </a:solidFill>
              <a:latin typeface="Open Sans" panose="020B0606030504020204"/>
            </a:endParaRPr>
          </a:p>
        </p:txBody>
      </p:sp>
      <p:sp>
        <p:nvSpPr>
          <p:cNvPr id="7" name="TextBox 6">
            <a:extLst>
              <a:ext uri="{FF2B5EF4-FFF2-40B4-BE49-F238E27FC236}">
                <a16:creationId xmlns:a16="http://schemas.microsoft.com/office/drawing/2014/main" id="{3E484326-79ED-4576-9696-E307568EB5AD}"/>
              </a:ext>
            </a:extLst>
          </p:cNvPr>
          <p:cNvSpPr txBox="1"/>
          <p:nvPr/>
        </p:nvSpPr>
        <p:spPr>
          <a:xfrm>
            <a:off x="201706" y="1474154"/>
            <a:ext cx="8833608" cy="3517886"/>
          </a:xfrm>
          <a:prstGeom prst="rect">
            <a:avLst/>
          </a:prstGeom>
          <a:noFill/>
        </p:spPr>
        <p:txBody>
          <a:bodyPr wrap="square" rtlCol="0">
            <a:spAutoFit/>
          </a:bodyPr>
          <a:lstStyle/>
          <a:p>
            <a:pPr marL="257175" indent="-257175">
              <a:lnSpc>
                <a:spcPct val="150000"/>
              </a:lnSpc>
              <a:buFont typeface="Arial" panose="020B0604020202020204" pitchFamily="34" charset="0"/>
              <a:buChar char="•"/>
            </a:pPr>
            <a:endParaRPr lang="en-GB" sz="1500" b="1">
              <a:latin typeface="Open Sans" panose="020B0606030504020204"/>
            </a:endParaRPr>
          </a:p>
          <a:p>
            <a:pPr marL="257175" indent="-257175">
              <a:lnSpc>
                <a:spcPct val="150000"/>
              </a:lnSpc>
              <a:buFont typeface="Arial" panose="020B0604020202020204" pitchFamily="34" charset="0"/>
              <a:buChar char="•"/>
            </a:pPr>
            <a:r>
              <a:rPr lang="en-GB" sz="1500" b="1">
                <a:latin typeface="Open Sans" panose="020B0606030504020204"/>
              </a:rPr>
              <a:t>Subjects Library: </a:t>
            </a:r>
            <a:r>
              <a:rPr lang="en-GB" sz="1500">
                <a:latin typeface="Open Sans" panose="020B0606030504020204"/>
              </a:rPr>
              <a:t>Students can explore HE topics that interest them, and related jobs in the Explore section. They can increase their knowledge of a subject in the Geek Out section.</a:t>
            </a:r>
          </a:p>
          <a:p>
            <a:pPr marL="257175" indent="-257175">
              <a:lnSpc>
                <a:spcPct val="150000"/>
              </a:lnSpc>
              <a:buFont typeface="Arial" panose="020B0604020202020204" pitchFamily="34" charset="0"/>
              <a:buChar char="•"/>
            </a:pPr>
            <a:r>
              <a:rPr lang="en-GB" sz="1500" b="1">
                <a:latin typeface="Open Sans" panose="020B0606030504020204"/>
              </a:rPr>
              <a:t>University &amp; Apprenticeships: </a:t>
            </a:r>
            <a:r>
              <a:rPr lang="en-GB" sz="1500">
                <a:latin typeface="Open Sans" panose="020B0606030504020204"/>
              </a:rPr>
              <a:t>Students can explore opportunities available to them after they leave KS5</a:t>
            </a:r>
          </a:p>
          <a:p>
            <a:pPr marL="257175" indent="-257175">
              <a:lnSpc>
                <a:spcPct val="150000"/>
              </a:lnSpc>
              <a:buFont typeface="Arial" panose="020B0604020202020204" pitchFamily="34" charset="0"/>
              <a:buChar char="•"/>
            </a:pPr>
            <a:r>
              <a:rPr lang="en-GB" sz="1500" b="1">
                <a:latin typeface="Open Sans" panose="020B0606030504020204"/>
              </a:rPr>
              <a:t>Personal Statement:</a:t>
            </a:r>
            <a:r>
              <a:rPr lang="en-GB" sz="1500">
                <a:latin typeface="Open Sans" panose="020B0606030504020204"/>
              </a:rPr>
              <a:t> Any students applying to UK Universities will write a personal statement.</a:t>
            </a:r>
          </a:p>
          <a:p>
            <a:pPr marL="257175" indent="-257175">
              <a:lnSpc>
                <a:spcPct val="150000"/>
              </a:lnSpc>
              <a:buFont typeface="Arial" panose="020B0604020202020204" pitchFamily="34" charset="0"/>
              <a:buChar char="•"/>
            </a:pPr>
            <a:r>
              <a:rPr lang="en-GB" sz="1500" b="1">
                <a:latin typeface="Open Sans" panose="020B0606030504020204"/>
              </a:rPr>
              <a:t>CV Builder: </a:t>
            </a:r>
            <a:r>
              <a:rPr lang="en-GB" sz="1500">
                <a:latin typeface="Open Sans" panose="020B0606030504020204"/>
              </a:rPr>
              <a:t>All students (and parents!) can use the CV builder tool to apply for job opportunities.</a:t>
            </a:r>
          </a:p>
          <a:p>
            <a:pPr marL="257175" indent="-257175">
              <a:lnSpc>
                <a:spcPct val="150000"/>
              </a:lnSpc>
              <a:buFont typeface="Arial" panose="020B0604020202020204" pitchFamily="34" charset="0"/>
              <a:buChar char="•"/>
            </a:pPr>
            <a:r>
              <a:rPr lang="en-GB" sz="1500" b="1">
                <a:latin typeface="Open Sans" panose="020B0606030504020204"/>
              </a:rPr>
              <a:t>Post-18 Intentions</a:t>
            </a:r>
            <a:r>
              <a:rPr lang="en-GB" sz="1500">
                <a:latin typeface="Open Sans" panose="020B0606030504020204"/>
              </a:rPr>
              <a:t>: The more information students can give about their intentions for after leaving KS5, the better they can be supported at school or college.</a:t>
            </a:r>
          </a:p>
        </p:txBody>
      </p:sp>
      <p:sp>
        <p:nvSpPr>
          <p:cNvPr id="3" name="Content Placeholder 2">
            <a:extLst>
              <a:ext uri="{FF2B5EF4-FFF2-40B4-BE49-F238E27FC236}">
                <a16:creationId xmlns:a16="http://schemas.microsoft.com/office/drawing/2014/main" id="{B5D085A2-3509-4F6F-A612-DE7AAB434736}"/>
              </a:ext>
            </a:extLst>
          </p:cNvPr>
          <p:cNvSpPr>
            <a:spLocks noGrp="1"/>
          </p:cNvSpPr>
          <p:nvPr>
            <p:ph idx="1"/>
          </p:nvPr>
        </p:nvSpPr>
        <p:spPr/>
        <p:txBody>
          <a:bodyPr/>
          <a:lstStyle/>
          <a:p>
            <a:pPr marL="0" indent="0">
              <a:buNone/>
            </a:pPr>
            <a:endParaRPr lang="en-GB"/>
          </a:p>
        </p:txBody>
      </p:sp>
      <p:sp>
        <p:nvSpPr>
          <p:cNvPr id="5" name="Title 4">
            <a:extLst>
              <a:ext uri="{FF2B5EF4-FFF2-40B4-BE49-F238E27FC236}">
                <a16:creationId xmlns:a16="http://schemas.microsoft.com/office/drawing/2014/main" id="{9D720835-4195-46AF-908A-97326FE43F07}"/>
              </a:ext>
            </a:extLst>
          </p:cNvPr>
          <p:cNvSpPr>
            <a:spLocks noGrp="1"/>
          </p:cNvSpPr>
          <p:nvPr>
            <p:ph type="title"/>
          </p:nvPr>
        </p:nvSpPr>
        <p:spPr/>
        <p:txBody>
          <a:bodyPr>
            <a:normAutofit/>
          </a:bodyPr>
          <a:lstStyle/>
          <a:p>
            <a:endParaRPr lang="en-GB"/>
          </a:p>
        </p:txBody>
      </p:sp>
      <p:pic>
        <p:nvPicPr>
          <p:cNvPr id="8" name="Picture 7">
            <a:extLst>
              <a:ext uri="{FF2B5EF4-FFF2-40B4-BE49-F238E27FC236}">
                <a16:creationId xmlns:a16="http://schemas.microsoft.com/office/drawing/2014/main" id="{4AB3EA70-6A8A-404C-9233-713B49D5B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899" y="365126"/>
            <a:ext cx="3584401" cy="1123112"/>
          </a:xfrm>
          <a:prstGeom prst="rect">
            <a:avLst/>
          </a:prstGeom>
        </p:spPr>
      </p:pic>
    </p:spTree>
    <p:extLst>
      <p:ext uri="{BB962C8B-B14F-4D97-AF65-F5344CB8AC3E}">
        <p14:creationId xmlns:p14="http://schemas.microsoft.com/office/powerpoint/2010/main" val="3976155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808F-96B6-C9AE-A300-E3452C62D625}"/>
              </a:ext>
            </a:extLst>
          </p:cNvPr>
          <p:cNvSpPr>
            <a:spLocks noGrp="1"/>
          </p:cNvSpPr>
          <p:nvPr>
            <p:ph type="title"/>
          </p:nvPr>
        </p:nvSpPr>
        <p:spPr/>
        <p:txBody>
          <a:bodyPr>
            <a:normAutofit/>
          </a:bodyPr>
          <a:lstStyle/>
          <a:p>
            <a:r>
              <a:rPr lang="en-GB" sz="4400" err="1"/>
              <a:t>Supercurricular</a:t>
            </a:r>
            <a:endParaRPr lang="en-GB" sz="4400"/>
          </a:p>
        </p:txBody>
      </p:sp>
      <p:sp>
        <p:nvSpPr>
          <p:cNvPr id="3" name="Content Placeholder 2">
            <a:extLst>
              <a:ext uri="{FF2B5EF4-FFF2-40B4-BE49-F238E27FC236}">
                <a16:creationId xmlns:a16="http://schemas.microsoft.com/office/drawing/2014/main" id="{055DD41D-9BD0-9983-47A6-5B1330B1F266}"/>
              </a:ext>
            </a:extLst>
          </p:cNvPr>
          <p:cNvSpPr>
            <a:spLocks noGrp="1"/>
          </p:cNvSpPr>
          <p:nvPr>
            <p:ph idx="1"/>
          </p:nvPr>
        </p:nvSpPr>
        <p:spPr/>
        <p:txBody>
          <a:bodyPr vert="horz" lIns="91440" tIns="45720" rIns="91440" bIns="45720" rtlCol="0" anchor="t">
            <a:normAutofit/>
          </a:bodyPr>
          <a:lstStyle/>
          <a:p>
            <a:r>
              <a:rPr lang="en-GB" sz="2400" dirty="0"/>
              <a:t>Not to be confused with extra curricular</a:t>
            </a:r>
            <a:endParaRPr lang="en-GB" sz="2400" dirty="0">
              <a:ea typeface="Calibri"/>
              <a:cs typeface="Calibri"/>
            </a:endParaRPr>
          </a:p>
          <a:p>
            <a:r>
              <a:rPr lang="en-GB" sz="2400" dirty="0"/>
              <a:t>Subject specific</a:t>
            </a:r>
            <a:endParaRPr lang="en-GB" sz="2400" dirty="0">
              <a:ea typeface="Calibri"/>
              <a:cs typeface="Calibri"/>
            </a:endParaRPr>
          </a:p>
          <a:p>
            <a:r>
              <a:rPr lang="en-GB" sz="2400" dirty="0"/>
              <a:t>Shows commitment and depth of learning</a:t>
            </a:r>
            <a:endParaRPr lang="en-GB" sz="2400" dirty="0">
              <a:ea typeface="Calibri"/>
              <a:cs typeface="Calibri"/>
            </a:endParaRPr>
          </a:p>
          <a:p>
            <a:r>
              <a:rPr lang="en-GB" sz="2400" dirty="0"/>
              <a:t>Eg work experience, volunteering, reading, attending courses, webinars, videos, student presentations</a:t>
            </a:r>
          </a:p>
          <a:p>
            <a:r>
              <a:rPr lang="en-GB" sz="2400" dirty="0"/>
              <a:t>Identify reflections and subsequent actions</a:t>
            </a:r>
            <a:endParaRPr lang="en-GB" sz="2400" dirty="0">
              <a:ea typeface="Calibri"/>
              <a:cs typeface="Calibri"/>
            </a:endParaRPr>
          </a:p>
        </p:txBody>
      </p:sp>
    </p:spTree>
    <p:extLst>
      <p:ext uri="{BB962C8B-B14F-4D97-AF65-F5344CB8AC3E}">
        <p14:creationId xmlns:p14="http://schemas.microsoft.com/office/powerpoint/2010/main" val="3406837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EE48-37CC-2FF2-5DDC-9F5610DD31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AB9AD40-57A3-49BE-3C8D-FA0B4563B88C}"/>
              </a:ext>
            </a:extLst>
          </p:cNvPr>
          <p:cNvSpPr>
            <a:spLocks noGrp="1"/>
          </p:cNvSpPr>
          <p:nvPr>
            <p:ph idx="1"/>
          </p:nvPr>
        </p:nvSpPr>
        <p:spPr/>
        <p:txBody>
          <a:bodyPr/>
          <a:lstStyle/>
          <a:p>
            <a:r>
              <a:rPr lang="en-GB" sz="2800"/>
              <a:t>University landscape has changed in recent years</a:t>
            </a:r>
          </a:p>
          <a:p>
            <a:r>
              <a:rPr lang="en-GB" sz="2800"/>
              <a:t>Decrease in number of foreign student numbers</a:t>
            </a:r>
          </a:p>
          <a:p>
            <a:r>
              <a:rPr lang="en-GB" sz="2800"/>
              <a:t>University financial pressures</a:t>
            </a:r>
          </a:p>
          <a:p>
            <a:r>
              <a:rPr lang="en-GB" sz="2800"/>
              <a:t>Advantages and disadvantages of university attendance</a:t>
            </a:r>
          </a:p>
          <a:p>
            <a:endParaRPr lang="en-GB"/>
          </a:p>
        </p:txBody>
      </p:sp>
      <p:pic>
        <p:nvPicPr>
          <p:cNvPr id="4" name="Picture 4" descr="Completing your UCAS Application Form ...">
            <a:extLst>
              <a:ext uri="{FF2B5EF4-FFF2-40B4-BE49-F238E27FC236}">
                <a16:creationId xmlns:a16="http://schemas.microsoft.com/office/drawing/2014/main" id="{740DC967-1A84-8A84-2F08-3BDBE3298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4" y="499209"/>
            <a:ext cx="2467254" cy="105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35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D553-FEAA-93F2-09FB-21F0BF9DBAAB}"/>
              </a:ext>
            </a:extLst>
          </p:cNvPr>
          <p:cNvSpPr>
            <a:spLocks noGrp="1"/>
          </p:cNvSpPr>
          <p:nvPr>
            <p:ph type="title"/>
          </p:nvPr>
        </p:nvSpPr>
        <p:spPr>
          <a:xfrm>
            <a:off x="628650" y="275479"/>
            <a:ext cx="6987340" cy="1325563"/>
          </a:xfrm>
        </p:spPr>
        <p:txBody>
          <a:bodyPr/>
          <a:lstStyle/>
          <a:p>
            <a:r>
              <a:rPr lang="en-GB"/>
              <a:t>                  – University Application</a:t>
            </a:r>
          </a:p>
        </p:txBody>
      </p:sp>
      <p:sp>
        <p:nvSpPr>
          <p:cNvPr id="3" name="Content Placeholder 2">
            <a:extLst>
              <a:ext uri="{FF2B5EF4-FFF2-40B4-BE49-F238E27FC236}">
                <a16:creationId xmlns:a16="http://schemas.microsoft.com/office/drawing/2014/main" id="{5C20EB19-FC7A-C8AE-E6D0-416387738B00}"/>
              </a:ext>
            </a:extLst>
          </p:cNvPr>
          <p:cNvSpPr>
            <a:spLocks noGrp="1"/>
          </p:cNvSpPr>
          <p:nvPr>
            <p:ph idx="1"/>
          </p:nvPr>
        </p:nvSpPr>
        <p:spPr/>
        <p:txBody>
          <a:bodyPr>
            <a:normAutofit lnSpcReduction="10000"/>
          </a:bodyPr>
          <a:lstStyle/>
          <a:p>
            <a:r>
              <a:rPr lang="en-GB"/>
              <a:t>All university applications to UK institutions</a:t>
            </a:r>
          </a:p>
          <a:p>
            <a:r>
              <a:rPr lang="en-GB"/>
              <a:t>Deadline 14</a:t>
            </a:r>
            <a:r>
              <a:rPr lang="en-GB" baseline="30000"/>
              <a:t>th</a:t>
            </a:r>
            <a:r>
              <a:rPr lang="en-GB"/>
              <a:t> January 2026 – applications after this date will be accepted, but may not be considered if the course is full.</a:t>
            </a:r>
          </a:p>
          <a:p>
            <a:r>
              <a:rPr lang="en-GB"/>
              <a:t>Oxbridge, medicine, veterinary medicine/science applications deadline 15</a:t>
            </a:r>
            <a:r>
              <a:rPr lang="en-GB" baseline="30000"/>
              <a:t>th</a:t>
            </a:r>
            <a:r>
              <a:rPr lang="en-GB"/>
              <a:t> October 2025</a:t>
            </a:r>
          </a:p>
          <a:p>
            <a:r>
              <a:rPr lang="en-GB"/>
              <a:t>Students choose up to 5 options </a:t>
            </a:r>
          </a:p>
          <a:p>
            <a:r>
              <a:rPr lang="en-GB"/>
              <a:t>Students receive offers (hopefully!) – accept firm and insurance and reject the others</a:t>
            </a:r>
          </a:p>
          <a:p>
            <a:r>
              <a:rPr lang="en-GB"/>
              <a:t>Results Day – Thursday 13</a:t>
            </a:r>
            <a:r>
              <a:rPr lang="en-GB" baseline="30000"/>
              <a:t>th</a:t>
            </a:r>
            <a:r>
              <a:rPr lang="en-GB"/>
              <a:t> August 2026</a:t>
            </a:r>
          </a:p>
          <a:p>
            <a:r>
              <a:rPr lang="en-GB"/>
              <a:t>Clearing thereafter</a:t>
            </a:r>
          </a:p>
          <a:p>
            <a:r>
              <a:rPr lang="en-GB"/>
              <a:t>If grades not achieved phone university directly</a:t>
            </a:r>
          </a:p>
        </p:txBody>
      </p:sp>
      <p:pic>
        <p:nvPicPr>
          <p:cNvPr id="1028" name="Picture 4" descr="Completing your UCAS Application Form ...">
            <a:extLst>
              <a:ext uri="{FF2B5EF4-FFF2-40B4-BE49-F238E27FC236}">
                <a16:creationId xmlns:a16="http://schemas.microsoft.com/office/drawing/2014/main" id="{12C21F79-726F-96D4-7262-A634FE072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82" y="313158"/>
            <a:ext cx="2467254" cy="105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41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B555-8F31-1F06-22D6-A7C90135D09D}"/>
              </a:ext>
            </a:extLst>
          </p:cNvPr>
          <p:cNvSpPr>
            <a:spLocks noGrp="1"/>
          </p:cNvSpPr>
          <p:nvPr>
            <p:ph type="title"/>
          </p:nvPr>
        </p:nvSpPr>
        <p:spPr/>
        <p:txBody>
          <a:bodyPr>
            <a:normAutofit/>
          </a:bodyPr>
          <a:lstStyle/>
          <a:p>
            <a:r>
              <a:rPr lang="en-GB" sz="4400"/>
              <a:t>Apprenticeships</a:t>
            </a:r>
          </a:p>
        </p:txBody>
      </p:sp>
      <p:sp>
        <p:nvSpPr>
          <p:cNvPr id="3" name="Content Placeholder 2">
            <a:extLst>
              <a:ext uri="{FF2B5EF4-FFF2-40B4-BE49-F238E27FC236}">
                <a16:creationId xmlns:a16="http://schemas.microsoft.com/office/drawing/2014/main" id="{9F23EE1D-7AFD-32CF-7188-8864CA5695E7}"/>
              </a:ext>
            </a:extLst>
          </p:cNvPr>
          <p:cNvSpPr>
            <a:spLocks noGrp="1"/>
          </p:cNvSpPr>
          <p:nvPr>
            <p:ph idx="1"/>
          </p:nvPr>
        </p:nvSpPr>
        <p:spPr/>
        <p:txBody>
          <a:bodyPr/>
          <a:lstStyle/>
          <a:p>
            <a:r>
              <a:rPr lang="en-GB" sz="2400"/>
              <a:t>Increasingly competitive – many advantages and disadvantages</a:t>
            </a:r>
          </a:p>
          <a:p>
            <a:r>
              <a:rPr lang="en-GB" sz="2400"/>
              <a:t>Apply directly to the company – no central service such as UCAS</a:t>
            </a:r>
          </a:p>
          <a:p>
            <a:r>
              <a:rPr lang="en-GB" sz="2400"/>
              <a:t>Vacancies appear all year round</a:t>
            </a:r>
          </a:p>
          <a:p>
            <a:r>
              <a:rPr lang="en-GB" sz="2400" err="1"/>
              <a:t>Unifrog</a:t>
            </a:r>
            <a:r>
              <a:rPr lang="en-GB" sz="2400"/>
              <a:t> and Gov.uk</a:t>
            </a:r>
          </a:p>
          <a:p>
            <a:r>
              <a:rPr lang="en-GB" sz="2400"/>
              <a:t>4-6 years</a:t>
            </a:r>
          </a:p>
          <a:p>
            <a:r>
              <a:rPr lang="en-GB" sz="2400"/>
              <a:t>Earn while you train and gain a degree</a:t>
            </a:r>
          </a:p>
          <a:p>
            <a:r>
              <a:rPr lang="en-GB" sz="2400"/>
              <a:t>Usually a job offer at the end</a:t>
            </a:r>
          </a:p>
          <a:p>
            <a:pPr marL="0" indent="0">
              <a:buNone/>
            </a:pPr>
            <a:endParaRPr lang="en-GB"/>
          </a:p>
        </p:txBody>
      </p:sp>
    </p:spTree>
    <p:extLst>
      <p:ext uri="{BB962C8B-B14F-4D97-AF65-F5344CB8AC3E}">
        <p14:creationId xmlns:p14="http://schemas.microsoft.com/office/powerpoint/2010/main" val="1504531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1753-3146-BE3A-7CA8-784E693845B7}"/>
              </a:ext>
            </a:extLst>
          </p:cNvPr>
          <p:cNvSpPr>
            <a:spLocks noGrp="1"/>
          </p:cNvSpPr>
          <p:nvPr>
            <p:ph type="title"/>
          </p:nvPr>
        </p:nvSpPr>
        <p:spPr/>
        <p:txBody>
          <a:bodyPr>
            <a:normAutofit/>
          </a:bodyPr>
          <a:lstStyle/>
          <a:p>
            <a:r>
              <a:rPr lang="en-GB" sz="4400"/>
              <a:t>Job/Career</a:t>
            </a:r>
          </a:p>
        </p:txBody>
      </p:sp>
      <p:sp>
        <p:nvSpPr>
          <p:cNvPr id="3" name="Content Placeholder 2">
            <a:extLst>
              <a:ext uri="{FF2B5EF4-FFF2-40B4-BE49-F238E27FC236}">
                <a16:creationId xmlns:a16="http://schemas.microsoft.com/office/drawing/2014/main" id="{3B395BD2-BE1A-683D-F194-F0BD88A2D316}"/>
              </a:ext>
            </a:extLst>
          </p:cNvPr>
          <p:cNvSpPr>
            <a:spLocks noGrp="1"/>
          </p:cNvSpPr>
          <p:nvPr>
            <p:ph idx="1"/>
          </p:nvPr>
        </p:nvSpPr>
        <p:spPr/>
        <p:txBody>
          <a:bodyPr>
            <a:normAutofit/>
          </a:bodyPr>
          <a:lstStyle/>
          <a:p>
            <a:r>
              <a:rPr lang="en-GB" sz="2800"/>
              <a:t>The right choice for some</a:t>
            </a:r>
          </a:p>
          <a:p>
            <a:r>
              <a:rPr lang="en-GB" sz="2800"/>
              <a:t>Earning</a:t>
            </a:r>
          </a:p>
          <a:p>
            <a:r>
              <a:rPr lang="en-GB" sz="2800"/>
              <a:t>Trade/set of skills</a:t>
            </a:r>
          </a:p>
          <a:p>
            <a:r>
              <a:rPr lang="en-GB" sz="2800"/>
              <a:t>Had enough of formal education (for now)</a:t>
            </a:r>
          </a:p>
        </p:txBody>
      </p:sp>
    </p:spTree>
    <p:extLst>
      <p:ext uri="{BB962C8B-B14F-4D97-AF65-F5344CB8AC3E}">
        <p14:creationId xmlns:p14="http://schemas.microsoft.com/office/powerpoint/2010/main" val="2419613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8ADF-1521-4AB1-22A0-155AE676C77F}"/>
              </a:ext>
            </a:extLst>
          </p:cNvPr>
          <p:cNvSpPr>
            <a:spLocks noGrp="1"/>
          </p:cNvSpPr>
          <p:nvPr>
            <p:ph type="title"/>
          </p:nvPr>
        </p:nvSpPr>
        <p:spPr/>
        <p:txBody>
          <a:bodyPr>
            <a:normAutofit/>
          </a:bodyPr>
          <a:lstStyle/>
          <a:p>
            <a:r>
              <a:rPr lang="en-GB" sz="4000"/>
              <a:t>Gap Year</a:t>
            </a:r>
          </a:p>
        </p:txBody>
      </p:sp>
      <p:sp>
        <p:nvSpPr>
          <p:cNvPr id="3" name="Content Placeholder 2">
            <a:extLst>
              <a:ext uri="{FF2B5EF4-FFF2-40B4-BE49-F238E27FC236}">
                <a16:creationId xmlns:a16="http://schemas.microsoft.com/office/drawing/2014/main" id="{919225E5-E2D0-FE36-1BA3-2DAC7F0AA701}"/>
              </a:ext>
            </a:extLst>
          </p:cNvPr>
          <p:cNvSpPr>
            <a:spLocks noGrp="1"/>
          </p:cNvSpPr>
          <p:nvPr>
            <p:ph idx="1"/>
          </p:nvPr>
        </p:nvSpPr>
        <p:spPr/>
        <p:txBody>
          <a:bodyPr>
            <a:normAutofit/>
          </a:bodyPr>
          <a:lstStyle/>
          <a:p>
            <a:r>
              <a:rPr lang="en-GB" sz="2800"/>
              <a:t>Part of a longer term plan?</a:t>
            </a:r>
          </a:p>
          <a:p>
            <a:r>
              <a:rPr lang="en-GB" sz="2800"/>
              <a:t>Organised groups</a:t>
            </a:r>
          </a:p>
          <a:p>
            <a:r>
              <a:rPr lang="en-GB" sz="2800"/>
              <a:t>Life experience if used wisely</a:t>
            </a:r>
          </a:p>
        </p:txBody>
      </p:sp>
    </p:spTree>
    <p:extLst>
      <p:ext uri="{BB962C8B-B14F-4D97-AF65-F5344CB8AC3E}">
        <p14:creationId xmlns:p14="http://schemas.microsoft.com/office/powerpoint/2010/main" val="377537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“Others think I am clever. I am not clever, I just work hard”</a:t>
            </a:r>
          </a:p>
        </p:txBody>
      </p:sp>
      <p:sp>
        <p:nvSpPr>
          <p:cNvPr id="3" name="Subtitle 2"/>
          <p:cNvSpPr>
            <a:spLocks noGrp="1"/>
          </p:cNvSpPr>
          <p:nvPr>
            <p:ph type="subTitle" idx="1"/>
          </p:nvPr>
        </p:nvSpPr>
        <p:spPr>
          <a:xfrm>
            <a:off x="5363597" y="4275113"/>
            <a:ext cx="2712093" cy="1301822"/>
          </a:xfrm>
        </p:spPr>
        <p:txBody>
          <a:bodyPr/>
          <a:lstStyle/>
          <a:p>
            <a:r>
              <a:rPr lang="en-GB"/>
              <a:t>Year 13 Student who recently achieved 3 A*s at A level</a:t>
            </a:r>
          </a:p>
        </p:txBody>
      </p:sp>
    </p:spTree>
    <p:extLst>
      <p:ext uri="{BB962C8B-B14F-4D97-AF65-F5344CB8AC3E}">
        <p14:creationId xmlns:p14="http://schemas.microsoft.com/office/powerpoint/2010/main" val="12904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F7E9-1B07-F43E-1248-C077CF0E4AB5}"/>
              </a:ext>
            </a:extLst>
          </p:cNvPr>
          <p:cNvSpPr>
            <a:spLocks noGrp="1"/>
          </p:cNvSpPr>
          <p:nvPr>
            <p:ph type="title"/>
          </p:nvPr>
        </p:nvSpPr>
        <p:spPr/>
        <p:txBody>
          <a:bodyPr>
            <a:normAutofit/>
          </a:bodyPr>
          <a:lstStyle/>
          <a:p>
            <a:r>
              <a:rPr lang="en-GB" sz="3600"/>
              <a:t>A perspective on the post 18 world – </a:t>
            </a:r>
            <a:r>
              <a:rPr lang="en-GB" sz="1800"/>
              <a:t>The</a:t>
            </a:r>
            <a:r>
              <a:rPr lang="en-GB" sz="3600"/>
              <a:t> </a:t>
            </a:r>
            <a:r>
              <a:rPr lang="en-GB" sz="1800"/>
              <a:t>Guardian</a:t>
            </a:r>
            <a:r>
              <a:rPr lang="en-GB" sz="3600"/>
              <a:t> </a:t>
            </a:r>
            <a:r>
              <a:rPr lang="en-GB" sz="1600"/>
              <a:t>13/7/25</a:t>
            </a:r>
          </a:p>
        </p:txBody>
      </p:sp>
      <p:sp>
        <p:nvSpPr>
          <p:cNvPr id="3" name="Content Placeholder 2">
            <a:extLst>
              <a:ext uri="{FF2B5EF4-FFF2-40B4-BE49-F238E27FC236}">
                <a16:creationId xmlns:a16="http://schemas.microsoft.com/office/drawing/2014/main" id="{546C9E91-8A2F-151B-1AC1-279C0D39CEEE}"/>
              </a:ext>
            </a:extLst>
          </p:cNvPr>
          <p:cNvSpPr>
            <a:spLocks noGrp="1"/>
          </p:cNvSpPr>
          <p:nvPr>
            <p:ph idx="1"/>
          </p:nvPr>
        </p:nvSpPr>
        <p:spPr/>
        <p:txBody>
          <a:bodyPr>
            <a:normAutofit/>
          </a:bodyPr>
          <a:lstStyle/>
          <a:p>
            <a:r>
              <a:rPr lang="en-GB" sz="2800"/>
              <a:t>Various people who shared their frustrations said that, across a variety of sectors,</a:t>
            </a:r>
            <a:r>
              <a:rPr lang="en-GB" sz="2800" b="1"/>
              <a:t> </a:t>
            </a:r>
            <a:r>
              <a:rPr lang="en-GB" sz="2800"/>
              <a:t>job-specific experience, especially in customer-facing roles, was now valued a lot more by employers than an impressive degree.</a:t>
            </a:r>
          </a:p>
          <a:p>
            <a:r>
              <a:rPr lang="en-GB" sz="2800"/>
              <a:t>“I’m frustrated that I essentially got a degree because I was told it was the only good option and now I’m finding that I would have been better off entering the workforce straight out of college.”</a:t>
            </a:r>
          </a:p>
        </p:txBody>
      </p:sp>
    </p:spTree>
    <p:extLst>
      <p:ext uri="{BB962C8B-B14F-4D97-AF65-F5344CB8AC3E}">
        <p14:creationId xmlns:p14="http://schemas.microsoft.com/office/powerpoint/2010/main" val="3970790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761E-296F-E5FE-1DB7-5F24A70158E1}"/>
              </a:ext>
            </a:extLst>
          </p:cNvPr>
          <p:cNvSpPr>
            <a:spLocks noGrp="1"/>
          </p:cNvSpPr>
          <p:nvPr>
            <p:ph type="title"/>
          </p:nvPr>
        </p:nvSpPr>
        <p:spPr>
          <a:xfrm>
            <a:off x="628650" y="365126"/>
            <a:ext cx="6987340" cy="235509"/>
          </a:xfrm>
        </p:spPr>
        <p:txBody>
          <a:bodyPr>
            <a:normAutofit fontScale="90000"/>
          </a:bodyPr>
          <a:lstStyle/>
          <a:p>
            <a:endParaRPr lang="en-GB"/>
          </a:p>
        </p:txBody>
      </p:sp>
      <p:sp>
        <p:nvSpPr>
          <p:cNvPr id="3" name="Content Placeholder 2">
            <a:extLst>
              <a:ext uri="{FF2B5EF4-FFF2-40B4-BE49-F238E27FC236}">
                <a16:creationId xmlns:a16="http://schemas.microsoft.com/office/drawing/2014/main" id="{E10E805D-24EE-039D-ABCD-FD9AD465BDE0}"/>
              </a:ext>
            </a:extLst>
          </p:cNvPr>
          <p:cNvSpPr>
            <a:spLocks noGrp="1"/>
          </p:cNvSpPr>
          <p:nvPr>
            <p:ph idx="1"/>
          </p:nvPr>
        </p:nvSpPr>
        <p:spPr>
          <a:xfrm>
            <a:off x="628650" y="869577"/>
            <a:ext cx="7886700" cy="4845424"/>
          </a:xfrm>
        </p:spPr>
        <p:txBody>
          <a:bodyPr>
            <a:normAutofit lnSpcReduction="10000"/>
          </a:bodyPr>
          <a:lstStyle/>
          <a:p>
            <a:pPr fontAlgn="base"/>
            <a:r>
              <a:rPr lang="en-GB"/>
              <a:t>“Being able to write well and think coherently were basic requirements in most graduate jobs 10, 15 years ago,” said a senior recruitment professional at a large consultancy firm from London, speaking anonymously. “Now, they are emerging as basically elite skills. Almost nobody can do it. We see all the time that people with top degrees cannot summarise the contents of a document, cannot problem solve.</a:t>
            </a:r>
          </a:p>
          <a:p>
            <a:pPr fontAlgn="base"/>
            <a:r>
              <a:rPr lang="en-GB"/>
              <a:t>“Coupled with what AI can offer now, there are few reasons left to hire graduates for many positions, which is reflected in recent [labour market] reports.”</a:t>
            </a:r>
          </a:p>
          <a:p>
            <a:pPr fontAlgn="base"/>
            <a:r>
              <a:rPr lang="en-GB"/>
              <a:t>“Various employers and professionals in HR and management positions shared that university leavers they encountered often struggled to speak on the phone or in meetings, take notes with a pen, relay messages precisely or complete written tasks without internet access.”</a:t>
            </a:r>
          </a:p>
          <a:p>
            <a:pPr fontAlgn="base"/>
            <a:r>
              <a:rPr lang="en-GB"/>
              <a:t>“What people want to do and what they’re actually good at are simply often two very different things…”</a:t>
            </a:r>
          </a:p>
        </p:txBody>
      </p:sp>
    </p:spTree>
    <p:extLst>
      <p:ext uri="{BB962C8B-B14F-4D97-AF65-F5344CB8AC3E}">
        <p14:creationId xmlns:p14="http://schemas.microsoft.com/office/powerpoint/2010/main" val="769606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6959-2EE1-D12C-A5FC-A8A85C31AC75}"/>
              </a:ext>
            </a:extLst>
          </p:cNvPr>
          <p:cNvSpPr>
            <a:spLocks noGrp="1"/>
          </p:cNvSpPr>
          <p:nvPr>
            <p:ph type="title"/>
          </p:nvPr>
        </p:nvSpPr>
        <p:spPr>
          <a:xfrm>
            <a:off x="628650" y="365126"/>
            <a:ext cx="6987340" cy="253439"/>
          </a:xfrm>
        </p:spPr>
        <p:txBody>
          <a:bodyPr>
            <a:normAutofit fontScale="90000"/>
          </a:bodyPr>
          <a:lstStyle/>
          <a:p>
            <a:endParaRPr lang="en-GB"/>
          </a:p>
        </p:txBody>
      </p:sp>
      <p:sp>
        <p:nvSpPr>
          <p:cNvPr id="3" name="Content Placeholder 2">
            <a:extLst>
              <a:ext uri="{FF2B5EF4-FFF2-40B4-BE49-F238E27FC236}">
                <a16:creationId xmlns:a16="http://schemas.microsoft.com/office/drawing/2014/main" id="{84BAD188-21B1-E5DA-874E-FB5FABCAA554}"/>
              </a:ext>
            </a:extLst>
          </p:cNvPr>
          <p:cNvSpPr>
            <a:spLocks noGrp="1"/>
          </p:cNvSpPr>
          <p:nvPr>
            <p:ph idx="1"/>
          </p:nvPr>
        </p:nvSpPr>
        <p:spPr>
          <a:xfrm>
            <a:off x="628650" y="985345"/>
            <a:ext cx="7886700" cy="4729656"/>
          </a:xfrm>
        </p:spPr>
        <p:txBody>
          <a:bodyPr/>
          <a:lstStyle/>
          <a:p>
            <a:r>
              <a:rPr lang="en-GB" sz="2400"/>
              <a:t>“My biggest fear is never being able to get into the field I want to be in,” said Louise, 24, who graduated from the University of Oxford with a master’s in microbiology last year and applied to hundreds of jobs while working part-time at John Lewis before she was recently offered a graduate trainee position.</a:t>
            </a:r>
          </a:p>
          <a:p>
            <a:pPr fontAlgn="base"/>
            <a:r>
              <a:rPr lang="en-GB" sz="2400"/>
              <a:t>The employer that hired her, Louise added, had been more interested in whether she had customer service skills acquired in hospitality jobs than in her scientific work experience and qualifications.</a:t>
            </a:r>
          </a:p>
          <a:p>
            <a:pPr fontAlgn="base"/>
            <a:r>
              <a:rPr lang="en-GB" sz="2400"/>
              <a:t>“The job I’ve been offered is not using the skills I have,” she said. “I just want to use my degree.”</a:t>
            </a:r>
          </a:p>
          <a:p>
            <a:endParaRPr lang="en-GB"/>
          </a:p>
        </p:txBody>
      </p:sp>
    </p:spTree>
    <p:extLst>
      <p:ext uri="{BB962C8B-B14F-4D97-AF65-F5344CB8AC3E}">
        <p14:creationId xmlns:p14="http://schemas.microsoft.com/office/powerpoint/2010/main" val="1460929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5953-0F9E-CC89-51D1-1B6D9B720E86}"/>
              </a:ext>
            </a:extLst>
          </p:cNvPr>
          <p:cNvSpPr>
            <a:spLocks noGrp="1"/>
          </p:cNvSpPr>
          <p:nvPr>
            <p:ph type="title"/>
          </p:nvPr>
        </p:nvSpPr>
        <p:spPr/>
        <p:txBody>
          <a:bodyPr>
            <a:normAutofit/>
          </a:bodyPr>
          <a:lstStyle/>
          <a:p>
            <a:r>
              <a:rPr lang="en-GB" sz="4800"/>
              <a:t>Do your Research!!</a:t>
            </a:r>
          </a:p>
        </p:txBody>
      </p:sp>
      <p:sp>
        <p:nvSpPr>
          <p:cNvPr id="3" name="Content Placeholder 2">
            <a:extLst>
              <a:ext uri="{FF2B5EF4-FFF2-40B4-BE49-F238E27FC236}">
                <a16:creationId xmlns:a16="http://schemas.microsoft.com/office/drawing/2014/main" id="{6BE70034-A30D-5869-802D-5971401337D9}"/>
              </a:ext>
            </a:extLst>
          </p:cNvPr>
          <p:cNvSpPr>
            <a:spLocks noGrp="1"/>
          </p:cNvSpPr>
          <p:nvPr>
            <p:ph idx="1"/>
          </p:nvPr>
        </p:nvSpPr>
        <p:spPr/>
        <p:txBody>
          <a:bodyPr>
            <a:normAutofit/>
          </a:bodyPr>
          <a:lstStyle/>
          <a:p>
            <a:r>
              <a:rPr lang="en-GB" sz="3600"/>
              <a:t>Personal choice is important</a:t>
            </a:r>
          </a:p>
          <a:p>
            <a:r>
              <a:rPr lang="en-GB" sz="3600"/>
              <a:t>There is no ‘ideal’ route</a:t>
            </a:r>
          </a:p>
          <a:p>
            <a:r>
              <a:rPr lang="en-GB" sz="3600"/>
              <a:t>Help your child make an informed decision</a:t>
            </a:r>
          </a:p>
        </p:txBody>
      </p:sp>
    </p:spTree>
    <p:extLst>
      <p:ext uri="{BB962C8B-B14F-4D97-AF65-F5344CB8AC3E}">
        <p14:creationId xmlns:p14="http://schemas.microsoft.com/office/powerpoint/2010/main" val="2137069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A527-39FA-7D4F-77CA-101AE0BF3F8A}"/>
              </a:ext>
            </a:extLst>
          </p:cNvPr>
          <p:cNvSpPr>
            <a:spLocks noGrp="1"/>
          </p:cNvSpPr>
          <p:nvPr>
            <p:ph type="title"/>
          </p:nvPr>
        </p:nvSpPr>
        <p:spPr/>
        <p:txBody>
          <a:bodyPr/>
          <a:lstStyle/>
          <a:p>
            <a:r>
              <a:rPr lang="en-GB">
                <a:latin typeface="Museo 500"/>
              </a:rPr>
              <a:t>Exam dates</a:t>
            </a:r>
            <a:endParaRPr lang="en-GB"/>
          </a:p>
        </p:txBody>
      </p:sp>
      <p:sp>
        <p:nvSpPr>
          <p:cNvPr id="3" name="Content Placeholder 2">
            <a:extLst>
              <a:ext uri="{FF2B5EF4-FFF2-40B4-BE49-F238E27FC236}">
                <a16:creationId xmlns:a16="http://schemas.microsoft.com/office/drawing/2014/main" id="{150318F7-0FE1-2181-410A-726F4D6AAC80}"/>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r>
              <a:rPr lang="en-GB" sz="3200">
                <a:solidFill>
                  <a:srgbClr val="000000"/>
                </a:solidFill>
                <a:ea typeface="Calibri"/>
                <a:cs typeface="Calibri"/>
              </a:rPr>
              <a:t>Autumn </a:t>
            </a:r>
            <a:r>
              <a:rPr lang="en-GB" sz="3200" err="1">
                <a:solidFill>
                  <a:srgbClr val="000000"/>
                </a:solidFill>
                <a:ea typeface="Calibri"/>
                <a:cs typeface="Calibri"/>
              </a:rPr>
              <a:t>assessemnts</a:t>
            </a:r>
            <a:r>
              <a:rPr lang="en-GB" sz="3200">
                <a:solidFill>
                  <a:srgbClr val="000000"/>
                </a:solidFill>
                <a:ea typeface="Calibri"/>
                <a:cs typeface="Calibri"/>
              </a:rPr>
              <a:t> - week beginning 10th Nov for 1 week – in class</a:t>
            </a:r>
            <a:endParaRPr lang="en-US" sz="3200">
              <a:solidFill>
                <a:srgbClr val="000000"/>
              </a:solidFill>
              <a:ea typeface="Calibri"/>
              <a:cs typeface="Calibri"/>
            </a:endParaRPr>
          </a:p>
          <a:p>
            <a:pPr>
              <a:lnSpc>
                <a:spcPct val="100000"/>
              </a:lnSpc>
              <a:spcBef>
                <a:spcPct val="20000"/>
              </a:spcBef>
            </a:pPr>
            <a:r>
              <a:rPr lang="en-GB" sz="3200">
                <a:solidFill>
                  <a:srgbClr val="000000"/>
                </a:solidFill>
                <a:ea typeface="Calibri"/>
                <a:cs typeface="Calibri"/>
              </a:rPr>
              <a:t>CTECHs – public exams begin 7th Jan for 2 weeks</a:t>
            </a:r>
            <a:endParaRPr lang="en-US" sz="3200">
              <a:solidFill>
                <a:srgbClr val="000000"/>
              </a:solidFill>
              <a:ea typeface="Calibri"/>
              <a:cs typeface="Calibri"/>
            </a:endParaRPr>
          </a:p>
          <a:p>
            <a:pPr>
              <a:lnSpc>
                <a:spcPct val="100000"/>
              </a:lnSpc>
              <a:spcBef>
                <a:spcPct val="20000"/>
              </a:spcBef>
            </a:pPr>
            <a:r>
              <a:rPr lang="en-GB" sz="3200">
                <a:solidFill>
                  <a:srgbClr val="000000"/>
                </a:solidFill>
                <a:ea typeface="Calibri"/>
                <a:cs typeface="Calibri"/>
              </a:rPr>
              <a:t>Mock exams - week beginning 9th Feb for 2 weeks</a:t>
            </a:r>
            <a:endParaRPr lang="en-US" sz="3200">
              <a:solidFill>
                <a:srgbClr val="000000"/>
              </a:solidFill>
              <a:ea typeface="Calibri"/>
              <a:cs typeface="Calibri"/>
            </a:endParaRPr>
          </a:p>
          <a:p>
            <a:pPr>
              <a:lnSpc>
                <a:spcPct val="100000"/>
              </a:lnSpc>
              <a:spcBef>
                <a:spcPct val="20000"/>
              </a:spcBef>
            </a:pPr>
            <a:r>
              <a:rPr lang="en-GB" sz="3200">
                <a:solidFill>
                  <a:srgbClr val="000000"/>
                </a:solidFill>
                <a:ea typeface="Calibri"/>
                <a:cs typeface="Calibri"/>
              </a:rPr>
              <a:t>Summer exams begin 5th May</a:t>
            </a:r>
            <a:endParaRPr lang="en-US" sz="3200">
              <a:solidFill>
                <a:srgbClr val="000000"/>
              </a:solidFill>
              <a:ea typeface="Calibri"/>
              <a:cs typeface="Calibri"/>
            </a:endParaRPr>
          </a:p>
          <a:p>
            <a:endParaRPr lang="en-GB">
              <a:ea typeface="Calibri"/>
              <a:cs typeface="Calibri"/>
            </a:endParaRPr>
          </a:p>
        </p:txBody>
      </p:sp>
    </p:spTree>
    <p:extLst>
      <p:ext uri="{BB962C8B-B14F-4D97-AF65-F5344CB8AC3E}">
        <p14:creationId xmlns:p14="http://schemas.microsoft.com/office/powerpoint/2010/main" val="2039493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a:t>My reminder to students as to why you do what you do as parents………..</a:t>
            </a: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9627" y="1660727"/>
            <a:ext cx="4967230" cy="425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86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GB" b="1" u="sng"/>
          </a:p>
        </p:txBody>
      </p:sp>
      <p:pic>
        <p:nvPicPr>
          <p:cNvPr id="6" name="Content Placeholder 5"/>
          <p:cNvPicPr>
            <a:picLocks noGrp="1" noChangeAspect="1"/>
          </p:cNvPicPr>
          <p:nvPr>
            <p:ph idx="1"/>
          </p:nvPr>
        </p:nvPicPr>
        <p:blipFill>
          <a:blip r:embed="rId2"/>
          <a:stretch>
            <a:fillRect/>
          </a:stretch>
        </p:blipFill>
        <p:spPr>
          <a:xfrm>
            <a:off x="1276539" y="657772"/>
            <a:ext cx="6391044" cy="5135707"/>
          </a:xfrm>
          <a:prstGeom prst="rect">
            <a:avLst/>
          </a:prstGeom>
        </p:spPr>
      </p:pic>
    </p:spTree>
    <p:extLst>
      <p:ext uri="{BB962C8B-B14F-4D97-AF65-F5344CB8AC3E}">
        <p14:creationId xmlns:p14="http://schemas.microsoft.com/office/powerpoint/2010/main" val="88068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3600" i="1"/>
              <a:t>“There were many success stories in last year’s Year 13 who raised their game significantly in their 2</a:t>
            </a:r>
            <a:r>
              <a:rPr lang="en-GB" sz="3600" i="1" baseline="30000"/>
              <a:t>nd</a:t>
            </a:r>
            <a:r>
              <a:rPr lang="en-GB" sz="3600" i="1"/>
              <a:t> year and went up many grades in one year”</a:t>
            </a:r>
            <a:endParaRPr lang="en-GB" sz="3600" i="1">
              <a:ea typeface="Calibri"/>
              <a:cs typeface="Calibri"/>
            </a:endParaRPr>
          </a:p>
        </p:txBody>
      </p:sp>
    </p:spTree>
    <p:extLst>
      <p:ext uri="{BB962C8B-B14F-4D97-AF65-F5344CB8AC3E}">
        <p14:creationId xmlns:p14="http://schemas.microsoft.com/office/powerpoint/2010/main" val="142821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DD29-CD4B-6BA7-6DDC-220CAB143C4B}"/>
              </a:ext>
            </a:extLst>
          </p:cNvPr>
          <p:cNvSpPr>
            <a:spLocks noGrp="1"/>
          </p:cNvSpPr>
          <p:nvPr>
            <p:ph type="title"/>
          </p:nvPr>
        </p:nvSpPr>
        <p:spPr/>
        <p:txBody>
          <a:bodyPr>
            <a:normAutofit/>
          </a:bodyPr>
          <a:lstStyle/>
          <a:p>
            <a:r>
              <a:rPr lang="en-GB" sz="3600"/>
              <a:t>Revision, exam preparation and coursework</a:t>
            </a:r>
          </a:p>
        </p:txBody>
      </p:sp>
      <p:sp>
        <p:nvSpPr>
          <p:cNvPr id="3" name="Content Placeholder 2">
            <a:extLst>
              <a:ext uri="{FF2B5EF4-FFF2-40B4-BE49-F238E27FC236}">
                <a16:creationId xmlns:a16="http://schemas.microsoft.com/office/drawing/2014/main" id="{B72A842C-8107-840E-503D-FBAA5BF95848}"/>
              </a:ext>
            </a:extLst>
          </p:cNvPr>
          <p:cNvSpPr>
            <a:spLocks noGrp="1"/>
          </p:cNvSpPr>
          <p:nvPr>
            <p:ph idx="1"/>
          </p:nvPr>
        </p:nvSpPr>
        <p:spPr>
          <a:xfrm>
            <a:off x="628650" y="2501153"/>
            <a:ext cx="7886700" cy="3213847"/>
          </a:xfrm>
        </p:spPr>
        <p:txBody>
          <a:bodyPr>
            <a:normAutofit/>
          </a:bodyPr>
          <a:lstStyle/>
          <a:p>
            <a:r>
              <a:rPr lang="en-GB" sz="3200"/>
              <a:t>Students should know how they learn best</a:t>
            </a:r>
          </a:p>
          <a:p>
            <a:r>
              <a:rPr lang="en-GB" sz="3200"/>
              <a:t>‘Plan your work, work your plan’ </a:t>
            </a:r>
          </a:p>
          <a:p>
            <a:r>
              <a:rPr lang="en-GB" sz="3200"/>
              <a:t>Plan learning at home and in study periods</a:t>
            </a:r>
          </a:p>
          <a:p>
            <a:r>
              <a:rPr lang="en-GB" sz="3200"/>
              <a:t>Quality and quantity</a:t>
            </a:r>
          </a:p>
        </p:txBody>
      </p:sp>
    </p:spTree>
    <p:extLst>
      <p:ext uri="{BB962C8B-B14F-4D97-AF65-F5344CB8AC3E}">
        <p14:creationId xmlns:p14="http://schemas.microsoft.com/office/powerpoint/2010/main" val="328567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u="sng"/>
              <a:t>11 Things A level students wish they’d known</a:t>
            </a:r>
          </a:p>
        </p:txBody>
      </p:sp>
      <p:sp>
        <p:nvSpPr>
          <p:cNvPr id="5" name="Content Placeholder 4"/>
          <p:cNvSpPr>
            <a:spLocks noGrp="1"/>
          </p:cNvSpPr>
          <p:nvPr>
            <p:ph sz="half" idx="1"/>
          </p:nvPr>
        </p:nvSpPr>
        <p:spPr>
          <a:xfrm>
            <a:off x="123372" y="1600201"/>
            <a:ext cx="3897085" cy="4525963"/>
          </a:xfrm>
        </p:spPr>
        <p:txBody>
          <a:bodyPr>
            <a:normAutofit lnSpcReduction="10000"/>
          </a:bodyPr>
          <a:lstStyle/>
          <a:p>
            <a:pPr marL="514350" indent="-514350">
              <a:buFont typeface="+mj-lt"/>
              <a:buAutoNum type="arabicPeriod"/>
            </a:pPr>
            <a:r>
              <a:rPr lang="en-GB"/>
              <a:t>Use past papers, specimen papers, answer schemes and examiners’ reports</a:t>
            </a:r>
          </a:p>
          <a:p>
            <a:pPr marL="514350" indent="-514350">
              <a:buFont typeface="+mj-lt"/>
              <a:buAutoNum type="arabicPeriod"/>
            </a:pPr>
            <a:r>
              <a:rPr lang="en-GB"/>
              <a:t>Make lots of notes (and re-read them in between lessons). Start revising early</a:t>
            </a:r>
          </a:p>
          <a:p>
            <a:pPr marL="514350" indent="-514350">
              <a:buFont typeface="+mj-lt"/>
              <a:buAutoNum type="arabicPeriod"/>
            </a:pPr>
            <a:r>
              <a:rPr lang="en-GB"/>
              <a:t>Be prepared to work at home. Look ahead at what is to come and teach yourself.</a:t>
            </a:r>
          </a:p>
          <a:p>
            <a:pPr marL="514350" indent="-514350">
              <a:buFont typeface="+mj-lt"/>
              <a:buAutoNum type="arabicPeriod"/>
            </a:pPr>
            <a:r>
              <a:rPr lang="en-GB"/>
              <a:t>Get organised (lever-arch files, dividers, poly pockets)</a:t>
            </a:r>
          </a:p>
          <a:p>
            <a:pPr marL="514350" indent="-514350">
              <a:buFont typeface="+mj-lt"/>
              <a:buAutoNum type="arabicPeriod"/>
            </a:pPr>
            <a:r>
              <a:rPr lang="en-GB"/>
              <a:t>Treat it like a job (phone to advise of an absence) but try to get in.</a:t>
            </a:r>
          </a:p>
          <a:p>
            <a:endParaRPr lang="en-GB"/>
          </a:p>
        </p:txBody>
      </p:sp>
      <p:sp>
        <p:nvSpPr>
          <p:cNvPr id="6" name="Content Placeholder 5"/>
          <p:cNvSpPr>
            <a:spLocks noGrp="1"/>
          </p:cNvSpPr>
          <p:nvPr>
            <p:ph sz="half" idx="2"/>
          </p:nvPr>
        </p:nvSpPr>
        <p:spPr>
          <a:xfrm>
            <a:off x="4223658" y="1600200"/>
            <a:ext cx="4463142" cy="4205514"/>
          </a:xfrm>
        </p:spPr>
        <p:txBody>
          <a:bodyPr vert="horz" lIns="91440" tIns="45720" rIns="91440" bIns="45720" rtlCol="0" anchor="t">
            <a:normAutofit lnSpcReduction="10000"/>
          </a:bodyPr>
          <a:lstStyle/>
          <a:p>
            <a:pPr marL="0" indent="0">
              <a:buNone/>
            </a:pPr>
            <a:r>
              <a:rPr lang="en-GB" dirty="0"/>
              <a:t>6.   Respect your deadlines – </a:t>
            </a:r>
          </a:p>
          <a:p>
            <a:pPr marL="0" indent="0">
              <a:buNone/>
            </a:pPr>
            <a:r>
              <a:rPr lang="en-GB" dirty="0"/>
              <a:t>do your </a:t>
            </a:r>
            <a:r>
              <a:rPr lang="en-GB" dirty="0" err="1"/>
              <a:t>hwk</a:t>
            </a:r>
            <a:r>
              <a:rPr lang="en-GB" dirty="0"/>
              <a:t> as soon as you get it</a:t>
            </a:r>
            <a:endParaRPr lang="en-GB" dirty="0">
              <a:ea typeface="Calibri"/>
              <a:cs typeface="Calibri"/>
            </a:endParaRPr>
          </a:p>
          <a:p>
            <a:pPr marL="0" indent="0">
              <a:buNone/>
            </a:pPr>
            <a:r>
              <a:rPr lang="en-GB" dirty="0"/>
              <a:t>7.   Make sure you understand each                                topic – aim to teach it to someone else or seek help</a:t>
            </a:r>
            <a:endParaRPr lang="en-GB" dirty="0">
              <a:ea typeface="Calibri"/>
              <a:cs typeface="Calibri"/>
            </a:endParaRPr>
          </a:p>
          <a:p>
            <a:pPr marL="0" indent="0">
              <a:buNone/>
            </a:pPr>
            <a:r>
              <a:rPr lang="en-GB" dirty="0"/>
              <a:t>8.   Don’t panic! Everyone finds post-16 education hard.</a:t>
            </a:r>
            <a:endParaRPr lang="en-GB" dirty="0">
              <a:ea typeface="Calibri"/>
              <a:cs typeface="Calibri"/>
            </a:endParaRPr>
          </a:p>
          <a:p>
            <a:pPr marL="457200" indent="-457200">
              <a:buAutoNum type="arabicPeriod" startAt="9"/>
            </a:pPr>
            <a:r>
              <a:rPr lang="en-GB" dirty="0"/>
              <a:t>Don’t forget to have some fun. Take time off for recreation. </a:t>
            </a:r>
            <a:endParaRPr lang="en-GB" dirty="0">
              <a:ea typeface="Calibri"/>
              <a:cs typeface="Calibri"/>
            </a:endParaRPr>
          </a:p>
          <a:p>
            <a:pPr marL="457200" indent="-457200">
              <a:buAutoNum type="arabicPeriod" startAt="9"/>
            </a:pPr>
            <a:r>
              <a:rPr lang="en-GB" dirty="0"/>
              <a:t>Don’t waste your free periods</a:t>
            </a:r>
            <a:endParaRPr lang="en-GB" dirty="0">
              <a:ea typeface="Calibri" panose="020F0502020204030204"/>
              <a:cs typeface="Calibri" panose="020F0502020204030204"/>
            </a:endParaRPr>
          </a:p>
          <a:p>
            <a:pPr marL="0" indent="0">
              <a:buNone/>
            </a:pPr>
            <a:r>
              <a:rPr lang="en-GB" dirty="0"/>
              <a:t>11. Get some sleep</a:t>
            </a:r>
            <a:endParaRPr lang="en-GB" dirty="0">
              <a:ea typeface="Calibri"/>
              <a:cs typeface="Calibri"/>
            </a:endParaRPr>
          </a:p>
          <a:p>
            <a:pPr marL="0" indent="0">
              <a:buNone/>
            </a:pPr>
            <a:endParaRPr lang="en-GB"/>
          </a:p>
        </p:txBody>
      </p:sp>
    </p:spTree>
    <p:extLst>
      <p:ext uri="{BB962C8B-B14F-4D97-AF65-F5344CB8AC3E}">
        <p14:creationId xmlns:p14="http://schemas.microsoft.com/office/powerpoint/2010/main" val="16294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b="1" u="sng"/>
              <a:t>Distractions that will affect student grades….</a:t>
            </a:r>
          </a:p>
        </p:txBody>
      </p:sp>
      <p:sp>
        <p:nvSpPr>
          <p:cNvPr id="3" name="Content Placeholder 2"/>
          <p:cNvSpPr>
            <a:spLocks noGrp="1"/>
          </p:cNvSpPr>
          <p:nvPr>
            <p:ph idx="1"/>
          </p:nvPr>
        </p:nvSpPr>
        <p:spPr>
          <a:xfrm>
            <a:off x="457200" y="2079812"/>
            <a:ext cx="8229600" cy="3974148"/>
          </a:xfrm>
        </p:spPr>
        <p:txBody>
          <a:bodyPr>
            <a:normAutofit/>
          </a:bodyPr>
          <a:lstStyle/>
          <a:p>
            <a:pPr marL="0" indent="0">
              <a:buNone/>
            </a:pPr>
            <a:r>
              <a:rPr lang="en-GB" sz="3200"/>
              <a:t>…..if they let them!!!</a:t>
            </a:r>
          </a:p>
        </p:txBody>
      </p:sp>
    </p:spTree>
    <p:extLst>
      <p:ext uri="{BB962C8B-B14F-4D97-AF65-F5344CB8AC3E}">
        <p14:creationId xmlns:p14="http://schemas.microsoft.com/office/powerpoint/2010/main" val="318273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S PPT 2023" id="{D65F8DAC-58CF-3442-AC11-85918924B96B}" vid="{D94BF68D-185D-994D-BCCB-FE5C3E2C988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99584c84-68bc-410b-9480-cccefb909333" xsi:nil="true"/>
    <CultureName xmlns="99584c84-68bc-410b-9480-cccefb909333" xsi:nil="true"/>
    <Students xmlns="99584c84-68bc-410b-9480-cccefb909333">
      <UserInfo>
        <DisplayName/>
        <AccountId xsi:nil="true"/>
        <AccountType/>
      </UserInfo>
    </Students>
    <AppVersion xmlns="99584c84-68bc-410b-9480-cccefb909333" xsi:nil="true"/>
    <TeamsChannelId xmlns="99584c84-68bc-410b-9480-cccefb909333" xsi:nil="true"/>
    <Invited_Teachers xmlns="99584c84-68bc-410b-9480-cccefb909333" xsi:nil="true"/>
    <IsNotebookLocked xmlns="99584c84-68bc-410b-9480-cccefb909333" xsi:nil="true"/>
    <DefaultSectionNames xmlns="99584c84-68bc-410b-9480-cccefb909333" xsi:nil="true"/>
    <_activity xmlns="99584c84-68bc-410b-9480-cccefb909333" xsi:nil="true"/>
    <Has_Teacher_Only_SectionGroup xmlns="99584c84-68bc-410b-9480-cccefb909333" xsi:nil="true"/>
    <FolderType xmlns="99584c84-68bc-410b-9480-cccefb909333" xsi:nil="true"/>
    <Is_Collaboration_Space_Locked xmlns="99584c84-68bc-410b-9480-cccefb909333" xsi:nil="true"/>
    <Math_Settings xmlns="99584c84-68bc-410b-9480-cccefb909333" xsi:nil="true"/>
    <NotebookType xmlns="99584c84-68bc-410b-9480-cccefb909333" xsi:nil="true"/>
    <Invited_Students xmlns="99584c84-68bc-410b-9480-cccefb909333" xsi:nil="true"/>
    <LMS_Mappings xmlns="99584c84-68bc-410b-9480-cccefb909333" xsi:nil="true"/>
    <Owner xmlns="99584c84-68bc-410b-9480-cccefb909333">
      <UserInfo>
        <DisplayName/>
        <AccountId xsi:nil="true"/>
        <AccountType/>
      </UserInfo>
    </Owner>
    <Distribution_Groups xmlns="99584c84-68bc-410b-9480-cccefb909333" xsi:nil="true"/>
    <Templates xmlns="99584c84-68bc-410b-9480-cccefb909333" xsi:nil="true"/>
    <Teachers xmlns="99584c84-68bc-410b-9480-cccefb909333">
      <UserInfo>
        <DisplayName/>
        <AccountId xsi:nil="true"/>
        <AccountType/>
      </UserInfo>
    </Teachers>
    <Student_Groups xmlns="99584c84-68bc-410b-9480-cccefb909333">
      <UserInfo>
        <DisplayName/>
        <AccountId xsi:nil="true"/>
        <AccountType/>
      </UserInfo>
    </Student_Group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A94D424AC5A14CB0EE964C64BA39AE" ma:contentTypeVersion="37" ma:contentTypeDescription="Create a new document." ma:contentTypeScope="" ma:versionID="51e77e54ff18c5e2573b960b4e54849e">
  <xsd:schema xmlns:xsd="http://www.w3.org/2001/XMLSchema" xmlns:xs="http://www.w3.org/2001/XMLSchema" xmlns:p="http://schemas.microsoft.com/office/2006/metadata/properties" xmlns:ns3="99584c84-68bc-410b-9480-cccefb909333" xmlns:ns4="072ffc35-de67-4508-a358-70e722ec2661" targetNamespace="http://schemas.microsoft.com/office/2006/metadata/properties" ma:root="true" ma:fieldsID="0ea6a841607e7f4dc1046a41abfc367a" ns3:_="" ns4:_="">
    <xsd:import namespace="99584c84-68bc-410b-9480-cccefb909333"/>
    <xsd:import namespace="072ffc35-de67-4508-a358-70e722ec2661"/>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ath_Settings" minOccurs="0"/>
                <xsd:element ref="ns3:Distribution_Groups" minOccurs="0"/>
                <xsd:element ref="ns3:LMS_Mapping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84c84-68bc-410b-9480-cccefb909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IsNotebookLocked" ma:index="26" nillable="true" ma:displayName="Is Notebook Locked" ma:internalName="IsNotebookLocked">
      <xsd:simpleType>
        <xsd:restriction base="dms:Boolean"/>
      </xsd:simpleType>
    </xsd:element>
    <xsd:element name="Math_Settings" ma:index="30" nillable="true" ma:displayName="Math Settings" ma:internalName="Math_Settings">
      <xsd:simpleType>
        <xsd:restriction base="dms:Text"/>
      </xsd:simple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DateTaken" ma:index="37" nillable="true" ma:displayName="MediaServiceDateTaken" ma:description="" ma:hidden="true" ma:indexed="true" ma:internalName="MediaServiceDateTaken"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_activity" ma:index="40" nillable="true" ma:displayName="_activity" ma:hidden="true" ma:internalName="_activity">
      <xsd:simpleType>
        <xsd:restriction base="dms:Note"/>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SystemTags" ma:index="43" nillable="true" ma:displayName="MediaServiceSystemTags" ma:hidden="true" ma:internalName="MediaServiceSystemTags" ma:readOnly="true">
      <xsd:simpleType>
        <xsd:restriction base="dms:Note"/>
      </xsd:simpleType>
    </xsd:element>
    <xsd:element name="MediaServiceLocation" ma:index="4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2ffc35-de67-4508-a358-70e722ec2661"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element name="SharingHintHash" ma:index="2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6364C-29D7-4FB6-A310-3CBA0460FB44}">
  <ds:schemaRefs>
    <ds:schemaRef ds:uri="http://schemas.microsoft.com/office/2006/documentManagement/types"/>
    <ds:schemaRef ds:uri="99584c84-68bc-410b-9480-cccefb909333"/>
    <ds:schemaRef ds:uri="http://schemas.openxmlformats.org/package/2006/metadata/core-properties"/>
    <ds:schemaRef ds:uri="http://schemas.microsoft.com/office/infopath/2007/PartnerControls"/>
    <ds:schemaRef ds:uri="http://www.w3.org/XML/1998/namespace"/>
    <ds:schemaRef ds:uri="http://purl.org/dc/elements/1.1/"/>
    <ds:schemaRef ds:uri="http://purl.org/dc/terms/"/>
    <ds:schemaRef ds:uri="072ffc35-de67-4508-a358-70e722ec266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384F952-4304-4E06-9F8C-42A847AF1BC0}">
  <ds:schemaRefs>
    <ds:schemaRef ds:uri="http://schemas.microsoft.com/sharepoint/v3/contenttype/forms"/>
  </ds:schemaRefs>
</ds:datastoreItem>
</file>

<file path=customXml/itemProps3.xml><?xml version="1.0" encoding="utf-8"?>
<ds:datastoreItem xmlns:ds="http://schemas.openxmlformats.org/officeDocument/2006/customXml" ds:itemID="{4C7EDCA8-5D9C-41B9-99EE-24D8E834E421}">
  <ds:schemaRefs>
    <ds:schemaRef ds:uri="072ffc35-de67-4508-a358-70e722ec2661"/>
    <ds:schemaRef ds:uri="99584c84-68bc-410b-9480-cccefb9093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CCS_PowerPoint Template (1)</Template>
  <TotalTime>466</TotalTime>
  <Words>2574</Words>
  <Application>Microsoft Office PowerPoint</Application>
  <PresentationFormat>On-screen Show (4:3)</PresentationFormat>
  <Paragraphs>200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1_Office Theme</vt:lpstr>
      <vt:lpstr>Year 13 Parents’ Information Evening  R.Elmes Vice Principal/Head of Sixth Form  O.Banwell Deputy Head of Sixth Form </vt:lpstr>
      <vt:lpstr>PowerPoint Presentation</vt:lpstr>
      <vt:lpstr>Post 16 Success – what is required?</vt:lpstr>
      <vt:lpstr>“Others think I am clever. I am not clever, I just work hard”</vt:lpstr>
      <vt:lpstr>PowerPoint Presentation</vt:lpstr>
      <vt:lpstr>PowerPoint Presentation</vt:lpstr>
      <vt:lpstr>Revision, exam preparation and coursework</vt:lpstr>
      <vt:lpstr>11 Things A level students wish they’d known</vt:lpstr>
      <vt:lpstr>Distractions that will affect student grades….</vt:lpstr>
      <vt:lpstr>PowerPoint Presentation</vt:lpstr>
      <vt:lpstr>PowerPoint Presentation</vt:lpstr>
      <vt:lpstr>BALANCE BETWEEN ACADEMIC WORK, LEISURE AND  PART-TIME WORK</vt:lpstr>
      <vt:lpstr>Part Time work - Advantages</vt:lpstr>
      <vt:lpstr>Part Time work - Disadvantages</vt:lpstr>
      <vt:lpstr>THERE IS DEFINITELY A COST</vt:lpstr>
      <vt:lpstr>STRIKE A BALANCE</vt:lpstr>
      <vt:lpstr>Why year 13 is so important</vt:lpstr>
      <vt:lpstr>Ways to support your child's academic progress</vt:lpstr>
      <vt:lpstr>Year 13 monitoring, reports and parents’ evenings 2025-26</vt:lpstr>
      <vt:lpstr>Year 12 &amp; 13 Curriculum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16-19 Bursary</vt:lpstr>
      <vt:lpstr>CTech coursework marking policy</vt:lpstr>
      <vt:lpstr>Tutor time</vt:lpstr>
      <vt:lpstr>The A-level Mindset (taught in tutor time)</vt:lpstr>
      <vt:lpstr>Post 18 - preparation</vt:lpstr>
      <vt:lpstr>PowerPoint Presentation</vt:lpstr>
      <vt:lpstr>Supercurricular</vt:lpstr>
      <vt:lpstr>PowerPoint Presentation</vt:lpstr>
      <vt:lpstr>                  – University Application</vt:lpstr>
      <vt:lpstr>Apprenticeships</vt:lpstr>
      <vt:lpstr>Job/Career</vt:lpstr>
      <vt:lpstr>Gap Year</vt:lpstr>
      <vt:lpstr>A perspective on the post 18 world – The Guardian 13/7/25</vt:lpstr>
      <vt:lpstr>PowerPoint Presentation</vt:lpstr>
      <vt:lpstr>PowerPoint Presentation</vt:lpstr>
      <vt:lpstr>Do your Research!!</vt:lpstr>
      <vt:lpstr>Exam dates</vt:lpstr>
      <vt:lpstr>My reminder to students as to why you do what you do as parents………..</vt:lpstr>
    </vt:vector>
  </TitlesOfParts>
  <Company>Chipping Campden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 Elmes</cp:lastModifiedBy>
  <cp:revision>44</cp:revision>
  <dcterms:created xsi:type="dcterms:W3CDTF">2016-09-11T16:55:27Z</dcterms:created>
  <dcterms:modified xsi:type="dcterms:W3CDTF">2025-09-23T11:11:30Z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0x010100BDA94D424AC5A14CB0EE964C64BA39AE</vt:lpwstr>
  </property>
</Properties>
</file>