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38"/>
  </p:notesMasterIdLst>
  <p:sldIdLst>
    <p:sldId id="289" r:id="rId6"/>
    <p:sldId id="256" r:id="rId7"/>
    <p:sldId id="258" r:id="rId8"/>
    <p:sldId id="259" r:id="rId9"/>
    <p:sldId id="260" r:id="rId10"/>
    <p:sldId id="261" r:id="rId11"/>
    <p:sldId id="262" r:id="rId12"/>
    <p:sldId id="263" r:id="rId13"/>
    <p:sldId id="265" r:id="rId14"/>
    <p:sldId id="264" r:id="rId15"/>
    <p:sldId id="266" r:id="rId16"/>
    <p:sldId id="267" r:id="rId17"/>
    <p:sldId id="268" r:id="rId18"/>
    <p:sldId id="288" r:id="rId19"/>
    <p:sldId id="270" r:id="rId20"/>
    <p:sldId id="271" r:id="rId21"/>
    <p:sldId id="272" r:id="rId22"/>
    <p:sldId id="273" r:id="rId23"/>
    <p:sldId id="274" r:id="rId24"/>
    <p:sldId id="275" r:id="rId25"/>
    <p:sldId id="290" r:id="rId26"/>
    <p:sldId id="276" r:id="rId27"/>
    <p:sldId id="277" r:id="rId28"/>
    <p:sldId id="279" r:id="rId29"/>
    <p:sldId id="280" r:id="rId30"/>
    <p:sldId id="281" r:id="rId31"/>
    <p:sldId id="282" r:id="rId32"/>
    <p:sldId id="287" r:id="rId33"/>
    <p:sldId id="283" r:id="rId34"/>
    <p:sldId id="284" r:id="rId35"/>
    <p:sldId id="285" r:id="rId36"/>
    <p:sldId id="286" r:id="rId37"/>
  </p:sldIdLst>
  <p:sldSz cx="18288000" cy="10287000"/>
  <p:notesSz cx="6858000" cy="9144000"/>
  <p:embeddedFontLst>
    <p:embeddedFont>
      <p:font typeface="Glacial Indifference" panose="020B0604020202020204" charset="0"/>
      <p:regular r:id="rId39"/>
    </p:embeddedFont>
    <p:embeddedFont>
      <p:font typeface="Lato" panose="020F0502020204030203" pitchFamily="34" charset="0"/>
      <p:regular r:id="rId40"/>
      <p:bold r:id="rId41"/>
      <p:italic r:id="rId42"/>
      <p:boldItalic r:id="rId43"/>
    </p:embeddedFont>
    <p:embeddedFont>
      <p:font typeface="Lato 1" panose="020B0604020202020204" charset="0"/>
      <p:regular r:id="rId44"/>
    </p:embeddedFont>
    <p:embeddedFont>
      <p:font typeface="Lato 1 Bold" panose="020B0604020202020204" charset="0"/>
      <p:regular r:id="rId45"/>
    </p:embeddedFont>
    <p:embeddedFont>
      <p:font typeface="Lato 1 Bold Italics" panose="020B0604020202020204" charset="0"/>
      <p:regular r:id="rId46"/>
    </p:embeddedFont>
    <p:embeddedFont>
      <p:font typeface="Lato 2" panose="020B0604020202020204" charset="0"/>
      <p:regular r:id="rId47"/>
    </p:embeddedFont>
    <p:embeddedFont>
      <p:font typeface="Lato Bold" panose="020F0502020204030203" charset="0"/>
      <p:regular r:id="rId48"/>
      <p:bold r:id="rId49"/>
    </p:embeddedFont>
    <p:embeddedFont>
      <p:font typeface="Poppins Bold"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789EF-E089-43A7-ABC2-E54AFCCF1AD7}" v="483" dt="2024-09-30T14:13:02.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692" autoAdjust="0"/>
  </p:normalViewPr>
  <p:slideViewPr>
    <p:cSldViewPr>
      <p:cViewPr varScale="1">
        <p:scale>
          <a:sx n="33" d="100"/>
          <a:sy n="33" d="100"/>
        </p:scale>
        <p:origin x="85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88443-E33C-444E-A09A-2D59D81ADB0D}" type="datetimeFigureOut">
              <a:rPr lang="en-GB" smtClean="0"/>
              <a:t>15/05/2025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5D73-5B25-467C-8025-3D3C8016FD02}" type="slidenum">
              <a:rPr lang="en-GB" smtClean="0"/>
              <a:t>‹#›</a:t>
            </a:fld>
            <a:endParaRPr lang="en-GB"/>
          </a:p>
        </p:txBody>
      </p:sp>
    </p:spTree>
    <p:extLst>
      <p:ext uri="{BB962C8B-B14F-4D97-AF65-F5344CB8AC3E}">
        <p14:creationId xmlns:p14="http://schemas.microsoft.com/office/powerpoint/2010/main" val="761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92F3D-DA50-4D23-97C0-CFB7B94E681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34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u="sng" dirty="0"/>
              <a:t>Presenter note:</a:t>
            </a:r>
            <a:r>
              <a:rPr lang="en-GB" b="1" u="none" dirty="0"/>
              <a:t> </a:t>
            </a:r>
            <a:r>
              <a:rPr lang="en-GB" b="0" i="1" u="none" dirty="0"/>
              <a:t>Please decide if this slide is applicable for your session and hide this slide if you do not plan to include this content. Please also adapt the content on the slide for what information will be most suitable to the audience.</a:t>
            </a:r>
            <a:endParaRPr lang="en-GB" b="1" i="1" u="sng"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government and employers are keen to make apprenticeships accessible for everyone, so different models are designed to suit different circumstances.</a:t>
            </a:r>
          </a:p>
          <a:p>
            <a:endParaRPr lang="en-GB" dirty="0"/>
          </a:p>
          <a:p>
            <a:r>
              <a:rPr lang="en-GB" b="1" dirty="0"/>
              <a:t>Part-time</a:t>
            </a:r>
          </a:p>
          <a:p>
            <a:pPr marL="171450" indent="-171450">
              <a:buFont typeface="Arial" panose="020B0604020202020204" pitchFamily="34" charset="0"/>
              <a:buChar char="•"/>
            </a:pPr>
            <a:r>
              <a:rPr lang="en-GB" dirty="0"/>
              <a:t>Apprenticeships are also available if you work part-time (i.e. work less than 30 hrs/week) with the duration of the apprenticeship extended. For example, for a part-time apprentice working 15 hrs/week, who is following a typical 12-month apprenticeship standard: the duration would be extended to 24 months. You may consider a part-time apprenticeship if you caring responsibilities, for example, or other circumstances where a part-time apprenticeship may be more suitable. </a:t>
            </a:r>
          </a:p>
          <a:p>
            <a:endParaRPr lang="en-GB" b="1" dirty="0"/>
          </a:p>
          <a:p>
            <a:r>
              <a:rPr lang="en-GB" b="1" dirty="0"/>
              <a:t>Flexi-apprenticeships</a:t>
            </a:r>
          </a:p>
          <a:p>
            <a:pPr marL="171450" indent="-171450">
              <a:buFont typeface="Arial" panose="020B0604020202020204" pitchFamily="34" charset="0"/>
              <a:buChar char="•"/>
            </a:pPr>
            <a:r>
              <a:rPr lang="en-GB" b="0" dirty="0"/>
              <a:t>In some apprenticeships, you can move between different businesses during the same apprenticeship.</a:t>
            </a:r>
          </a:p>
          <a:p>
            <a:pPr marL="171450" indent="-171450">
              <a:buFont typeface="Arial" panose="020B0604020202020204" pitchFamily="34" charset="0"/>
              <a:buChar char="•"/>
            </a:pPr>
            <a:r>
              <a:rPr lang="en-GB" dirty="0"/>
              <a:t>Flexi-Job Apprenticeship Agencies – in this type of apprenticeship, an agency employs the apprentice directly for the duration of their apprenticeship and arranges placements for the apprentice with host businesses.</a:t>
            </a:r>
          </a:p>
          <a:p>
            <a:pPr marL="171450" indent="-171450">
              <a:buFont typeface="Arial" panose="020B0604020202020204" pitchFamily="34" charset="0"/>
              <a:buChar char="•"/>
            </a:pPr>
            <a:r>
              <a:rPr lang="en-GB" dirty="0"/>
              <a:t>Portable Flexi-Job Apprenticeships – a type of apprenticeship being piloted in jobs with less predictable employment patterns such as theatre work. Apprentices move between different employers across an apprenticeship, pausing and restarting their apprenticeship as needed – currently offered in the creative, digital, construction, and health sectors.</a:t>
            </a:r>
          </a:p>
          <a:p>
            <a:endParaRPr lang="en-GB" dirty="0"/>
          </a:p>
          <a:p>
            <a:r>
              <a:rPr lang="en-GB" b="1" dirty="0"/>
              <a:t>Career progression and acceleration</a:t>
            </a:r>
          </a:p>
          <a:p>
            <a:pPr marL="171450" indent="-171450">
              <a:buFont typeface="Arial" panose="020B0604020202020204" pitchFamily="34" charset="0"/>
              <a:buChar char="•"/>
            </a:pPr>
            <a:r>
              <a:rPr lang="en-GB" dirty="0"/>
              <a:t>When an apprenticeship is reduced in duration by at least 3 months, it is an Accelerated Apprenticeship.  (Unlikely for school leavers)</a:t>
            </a:r>
          </a:p>
          <a:p>
            <a:pPr marL="171450" indent="-171450">
              <a:buFont typeface="Arial" panose="020B0604020202020204" pitchFamily="34" charset="0"/>
              <a:buChar char="•"/>
            </a:pPr>
            <a:r>
              <a:rPr lang="en-GB" sz="1200" kern="1200" dirty="0">
                <a:solidFill>
                  <a:srgbClr val="0D0D0D"/>
                </a:solidFill>
                <a:effectLst/>
                <a:latin typeface="Arial" panose="020B0604020202020204" pitchFamily="34" charset="0"/>
                <a:ea typeface="Times New Roman" panose="02020603050405020304" pitchFamily="18" charset="0"/>
                <a:cs typeface="Calibri" panose="020F0502020204030204" pitchFamily="34" charset="0"/>
              </a:rPr>
              <a:t>Accelerated Apprenticeships support career progression for individuals no matter where they have built up their prior learning - both those who have experiential learning from career or life experience and those who have prior learning from previous completed apprenticeships, qualifications, and other skills programmes</a:t>
            </a:r>
            <a:r>
              <a:rPr lang="en-GB" sz="1200" kern="12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 such as T Levels and Skills Bootcamps. </a:t>
            </a:r>
            <a:r>
              <a:rPr lang="en-GB"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rPr>
              <a:t>There is information about where acceleration is available after T Levels on </a:t>
            </a:r>
            <a:r>
              <a:rPr lang="en-GB" sz="1200" dirty="0" err="1">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rPr>
              <a:t>IfATE’s</a:t>
            </a:r>
            <a:r>
              <a:rPr lang="en-GB" sz="1200" dirty="0">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rPr>
              <a:t> website- see: https://www.instituteforapprenticeships.org/qualifications/t-levels/</a:t>
            </a:r>
          </a:p>
          <a:p>
            <a:pPr marL="171450" indent="-171450">
              <a:buFont typeface="Arial" panose="020B0604020202020204" pitchFamily="34" charset="0"/>
              <a:buChar char="•"/>
            </a:pPr>
            <a:r>
              <a:rPr lang="en-GB" dirty="0"/>
              <a:t>Accelerated Apprenticeships are not advertised - you find out if your apprenticeship will be reduced in duration before you start the apprenticeship when your employer and the training provider assess your existing knowledge and skills (during the initial assessment).</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Bursaries</a:t>
            </a:r>
          </a:p>
          <a:p>
            <a:pPr marL="171450" indent="-171450">
              <a:buFont typeface="Arial" panose="020B0604020202020204" pitchFamily="34" charset="0"/>
              <a:buChar char="•"/>
            </a:pPr>
            <a:r>
              <a:rPr lang="en-GB" b="0" dirty="0"/>
              <a:t>If you’re care experienced, you could be entitled to extra support during your apprenticeship, including a bursary up to £3,000, which you should be eligible for around 3 months after starting your apprenticeship to support you. </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10</a:t>
            </a:fld>
            <a:endParaRPr lang="en-GB"/>
          </a:p>
        </p:txBody>
      </p:sp>
    </p:spTree>
    <p:extLst>
      <p:ext uri="{BB962C8B-B14F-4D97-AF65-F5344CB8AC3E}">
        <p14:creationId xmlns:p14="http://schemas.microsoft.com/office/powerpoint/2010/main" val="394275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sng" dirty="0"/>
              <a:t>Presenter note:</a:t>
            </a:r>
            <a:r>
              <a:rPr lang="en-GB" b="1" u="none" dirty="0"/>
              <a:t> </a:t>
            </a:r>
            <a:r>
              <a:rPr lang="en-GB" b="0" i="1" u="none" dirty="0"/>
              <a:t>Please adapt this with any other examples or local examples that are relevant. This can also be hidden if the film is being used on the following slide. </a:t>
            </a:r>
            <a:endParaRPr lang="en-GB" b="1" i="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We’ve spoken about the different levels of apprenticeship, from levels 2 to 7, with a look at the career starter standards and then degree apprenticeships.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Here are some real apprentices at each level, and the apprenticeships they are undertaking – which just gives a different snapshot of the types of roles available. </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11</a:t>
            </a:fld>
            <a:endParaRPr lang="en-GB"/>
          </a:p>
        </p:txBody>
      </p:sp>
    </p:spTree>
    <p:extLst>
      <p:ext uri="{BB962C8B-B14F-4D97-AF65-F5344CB8AC3E}">
        <p14:creationId xmlns:p14="http://schemas.microsoft.com/office/powerpoint/2010/main" val="113702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u="sng" dirty="0"/>
              <a:t>Presenter note</a:t>
            </a:r>
            <a:r>
              <a:rPr lang="en-GB" sz="1200" b="1" dirty="0"/>
              <a:t>: </a:t>
            </a:r>
            <a:r>
              <a:rPr lang="en-GB" sz="1200" b="0" i="1" dirty="0"/>
              <a:t>Please make sure the film selected is downloaded and embedded into the slide. We have included the below 1.5 minute film which showcases a range of apprentices in different roles, but please replace this with an alternative film should this be more applicable.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baseline="0" dirty="0"/>
              <a:t>Amazing Apprenticeships ‘Apprentices are Amazing’ film – https://vimeo.com/613415806 </a:t>
            </a:r>
          </a:p>
          <a:p>
            <a:pPr marL="0" indent="0">
              <a:buFont typeface="Arial" panose="020B0604020202020204" pitchFamily="34" charset="0"/>
              <a:buNone/>
            </a:pPr>
            <a:endParaRPr lang="en-GB" sz="1200" b="0" i="1" dirty="0"/>
          </a:p>
          <a:p>
            <a:pPr marL="171450" indent="-171450">
              <a:buFont typeface="Arial" panose="020B0604020202020204" pitchFamily="34" charset="0"/>
              <a:buChar char="•"/>
            </a:pPr>
            <a:r>
              <a:rPr lang="en-GB" sz="1200" b="0" dirty="0"/>
              <a:t>We’ve covered quite a lot there already so I’m going to play you a short video now featuring </a:t>
            </a:r>
            <a:r>
              <a:rPr lang="en-GB" sz="1200" b="1" dirty="0"/>
              <a:t>a range of apprentices/apprentice name, </a:t>
            </a:r>
            <a:r>
              <a:rPr lang="en-GB" sz="1200" b="0" dirty="0"/>
              <a:t>who can bring this all to life a bit more by sharing their story/stories of how they’re finding their apprenticeship and what they are doing. </a:t>
            </a:r>
            <a:endParaRPr lang="en-GB" sz="1200" b="1" dirty="0"/>
          </a:p>
          <a:p>
            <a:endParaRPr lang="en-GB" dirty="0"/>
          </a:p>
          <a:p>
            <a:r>
              <a:rPr lang="en-GB" b="1" u="sng" dirty="0"/>
              <a:t>Presenter note:</a:t>
            </a:r>
            <a:r>
              <a:rPr lang="en-GB" b="1" u="none" dirty="0"/>
              <a:t> </a:t>
            </a:r>
            <a:r>
              <a:rPr lang="en-GB" b="0" i="1" dirty="0"/>
              <a:t>Please update the film included as you see best for your audience. For example, including a video of a local apprentice, including a World Skills Champion case study film or identifying a STEM apprentice or other suitable role model for your audience. Some suggestions have been included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Amazing Apprenticeships ‘Apprentice Story’ films - </a:t>
            </a:r>
            <a:r>
              <a:rPr lang="en-GB" b="0" i="1" dirty="0"/>
              <a:t>https://amazingapprenticeships.com/apprentice-stories/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Understanding apprenticeships _ Full version</a:t>
            </a:r>
            <a:r>
              <a:rPr lang="en-GB" sz="1200" b="0" i="1" baseline="0" dirty="0"/>
              <a:t> (4m 41s) https://vimeo.com/151121127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Technology apprenticeships for the new generation</a:t>
            </a:r>
            <a:r>
              <a:rPr lang="en-GB" sz="1200" b="0" i="1" baseline="0" dirty="0"/>
              <a:t> (4m 22s) https://vimeo.com/158818858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Higher and degree apprenticeships – make them your plan A</a:t>
            </a:r>
            <a:r>
              <a:rPr lang="en-GB" sz="1200" b="0" i="1" baseline="0" dirty="0"/>
              <a:t> (2m 58s) https://vimeo.com/173753735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AAN story videos - </a:t>
            </a:r>
            <a:r>
              <a:rPr lang="en-GB" sz="1200" b="0" i="1" baseline="0" dirty="0"/>
              <a:t>https://www.apprenticeships.gov.uk/influencers/apprentice-ambassador-stories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baseline="0" dirty="0"/>
              <a:t>World Skills UK ‘Skills Champion’ films - </a:t>
            </a:r>
            <a:r>
              <a:rPr lang="en-GB" b="0" i="1" dirty="0"/>
              <a:t>https://www.worldskillsuk.org/</a:t>
            </a: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12</a:t>
            </a:fld>
            <a:endParaRPr lang="en-GB"/>
          </a:p>
        </p:txBody>
      </p:sp>
    </p:spTree>
    <p:extLst>
      <p:ext uri="{BB962C8B-B14F-4D97-AF65-F5344CB8AC3E}">
        <p14:creationId xmlns:p14="http://schemas.microsoft.com/office/powerpoint/2010/main" val="2933635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sz="1200" dirty="0">
                <a:solidFill>
                  <a:schemeClr val="accent5"/>
                </a:solidFill>
              </a:rPr>
              <a:t>There are lots of myths about apprenticeships, because they have changed so much in the past few years, and therefore different concerns for you as parents and carers may come to mind for apprenticeships.</a:t>
            </a:r>
          </a:p>
          <a:p>
            <a:pPr marL="171913" indent="-171913">
              <a:buFont typeface="Arial" panose="020B0604020202020204" pitchFamily="34" charset="0"/>
              <a:buChar char="•"/>
            </a:pPr>
            <a:endParaRPr lang="en-GB" sz="1200" dirty="0">
              <a:solidFill>
                <a:schemeClr val="accent5"/>
              </a:solidFill>
            </a:endParaRPr>
          </a:p>
          <a:p>
            <a:pPr marL="171913" indent="-171913">
              <a:buFont typeface="Arial" panose="020B0604020202020204" pitchFamily="34" charset="0"/>
              <a:buChar char="•"/>
            </a:pPr>
            <a:r>
              <a:rPr lang="en-GB" sz="1200" dirty="0">
                <a:solidFill>
                  <a:schemeClr val="accent5"/>
                </a:solidFill>
              </a:rPr>
              <a:t>So I wanted to discuss some of these with you today. </a:t>
            </a:r>
          </a:p>
          <a:p>
            <a:pPr marL="171913" indent="-171913">
              <a:buFont typeface="Arial" panose="020B0604020202020204" pitchFamily="34" charset="0"/>
              <a:buChar char="•"/>
            </a:pPr>
            <a:endParaRPr lang="en-GB" sz="1200" dirty="0">
              <a:solidFill>
                <a:schemeClr val="accent5"/>
              </a:solidFill>
            </a:endParaRPr>
          </a:p>
          <a:p>
            <a:pPr marL="0" indent="0">
              <a:buFont typeface="Arial" panose="020B0604020202020204" pitchFamily="34" charset="0"/>
              <a:buNone/>
            </a:pPr>
            <a:r>
              <a:rPr lang="en-GB" sz="1200" b="1" u="sng" dirty="0">
                <a:solidFill>
                  <a:schemeClr val="accent5"/>
                </a:solidFill>
              </a:rPr>
              <a:t>Presenter note:</a:t>
            </a:r>
            <a:r>
              <a:rPr lang="en-GB" sz="1200" b="1" u="none" dirty="0">
                <a:solidFill>
                  <a:schemeClr val="accent5"/>
                </a:solidFill>
              </a:rPr>
              <a:t> </a:t>
            </a:r>
            <a:r>
              <a:rPr lang="en-GB" sz="1200" b="1" i="1" dirty="0">
                <a:solidFill>
                  <a:schemeClr val="accent5"/>
                </a:solidFill>
              </a:rPr>
              <a:t>Suggested interactivity: </a:t>
            </a:r>
            <a:r>
              <a:rPr lang="en-GB" sz="1200" b="0" i="1" dirty="0">
                <a:solidFill>
                  <a:schemeClr val="accent5"/>
                </a:solidFill>
              </a:rPr>
              <a:t>This is a good opportunity to open up the discussion to Q&amp;A with parents and ask them to share their questions about apprenticeships and some of the different myths they may have heard that they’re unsure about. Or you can click on to follow the script with some FAQs.</a:t>
            </a:r>
          </a:p>
        </p:txBody>
      </p:sp>
      <p:sp>
        <p:nvSpPr>
          <p:cNvPr id="4" name="Slide Number Placeholder 3"/>
          <p:cNvSpPr>
            <a:spLocks noGrp="1"/>
          </p:cNvSpPr>
          <p:nvPr>
            <p:ph type="sldNum" sz="quarter" idx="5"/>
          </p:nvPr>
        </p:nvSpPr>
        <p:spPr/>
        <p:txBody>
          <a:bodyPr/>
          <a:lstStyle/>
          <a:p>
            <a:fld id="{DA4D5D73-5B25-467C-8025-3D3C8016FD02}" type="slidenum">
              <a:rPr lang="en-GB" smtClean="0"/>
              <a:t>13</a:t>
            </a:fld>
            <a:endParaRPr lang="en-GB"/>
          </a:p>
        </p:txBody>
      </p:sp>
    </p:spTree>
    <p:extLst>
      <p:ext uri="{BB962C8B-B14F-4D97-AF65-F5344CB8AC3E}">
        <p14:creationId xmlns:p14="http://schemas.microsoft.com/office/powerpoint/2010/main" val="365791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solidFill>
                  <a:schemeClr val="accent5"/>
                </a:solidFill>
              </a:rPr>
              <a:t>Presenter note</a:t>
            </a:r>
            <a:r>
              <a:rPr lang="en-GB" sz="1200" b="1" dirty="0">
                <a:solidFill>
                  <a:schemeClr val="accent5"/>
                </a:solidFill>
              </a:rPr>
              <a:t>: </a:t>
            </a:r>
            <a:r>
              <a:rPr lang="en-GB" sz="1200" b="0" i="1" dirty="0">
                <a:solidFill>
                  <a:schemeClr val="accent5"/>
                </a:solidFill>
              </a:rPr>
              <a:t>Please add in any other relevant responses to queries you may be picking up from other sessions and answer those questions here. </a:t>
            </a:r>
          </a:p>
          <a:p>
            <a:endParaRPr lang="en-GB" dirty="0"/>
          </a:p>
          <a:p>
            <a:pPr marL="0" indent="0">
              <a:buFont typeface="Arial" panose="020B0604020202020204" pitchFamily="34" charset="0"/>
              <a:buNone/>
            </a:pPr>
            <a:endParaRPr lang="en-GB" sz="1200" dirty="0">
              <a:solidFill>
                <a:schemeClr val="accent5"/>
              </a:solidFill>
            </a:endParaRPr>
          </a:p>
          <a:p>
            <a:pPr marL="0" indent="0">
              <a:buFont typeface="Arial" panose="020B0604020202020204" pitchFamily="34" charset="0"/>
              <a:buNone/>
            </a:pPr>
            <a:r>
              <a:rPr lang="en-GB" sz="1200" b="1" dirty="0">
                <a:solidFill>
                  <a:schemeClr val="accent5"/>
                </a:solidFill>
              </a:rPr>
              <a:t>LACK OF VACANCIES</a:t>
            </a:r>
          </a:p>
          <a:p>
            <a:pPr marL="171450" indent="-171450">
              <a:buFont typeface="Arial" panose="020B0604020202020204" pitchFamily="34" charset="0"/>
              <a:buChar char="•"/>
            </a:pPr>
            <a:r>
              <a:rPr lang="en-GB" sz="1200" b="0" dirty="0">
                <a:solidFill>
                  <a:schemeClr val="accent5"/>
                </a:solidFill>
              </a:rPr>
              <a:t>One of the biggest concerns we have heard from parents is that there aren’t any jobs/vacancies available. </a:t>
            </a:r>
          </a:p>
          <a:p>
            <a:pPr marL="171450" indent="-171450">
              <a:buFont typeface="Arial" panose="020B0604020202020204" pitchFamily="34" charset="0"/>
              <a:buChar char="•"/>
            </a:pPr>
            <a:r>
              <a:rPr lang="en-GB" sz="1200" b="0" dirty="0">
                <a:solidFill>
                  <a:schemeClr val="accent5"/>
                </a:solidFill>
              </a:rPr>
              <a:t>We have seen vacancies go back up to pre-pandemic levels and so there are lots of vacancies available, but they may be advertised widely across different platforms and at different points in the year.</a:t>
            </a:r>
          </a:p>
          <a:p>
            <a:pPr marL="171450" indent="-171450">
              <a:buFont typeface="Arial" panose="020B0604020202020204" pitchFamily="34" charset="0"/>
              <a:buChar char="•"/>
            </a:pPr>
            <a:r>
              <a:rPr lang="en-GB" sz="1200" b="0" dirty="0">
                <a:solidFill>
                  <a:schemeClr val="accent5"/>
                </a:solidFill>
              </a:rPr>
              <a:t>Over the last academic year, there were over 97,000 vacancies available to apply to on Find an apprenticeship alone, with many more thousands advertised across other websites. However, there is lots of work being done to try and increase this further, particularly for entry level roles. </a:t>
            </a:r>
          </a:p>
          <a:p>
            <a:pPr marL="171450" indent="-171450">
              <a:buFont typeface="Arial" panose="020B0604020202020204" pitchFamily="34" charset="0"/>
              <a:buChar char="•"/>
            </a:pPr>
            <a:r>
              <a:rPr lang="en-GB" sz="1200" b="0" dirty="0">
                <a:solidFill>
                  <a:schemeClr val="accent5"/>
                </a:solidFill>
              </a:rPr>
              <a:t>There is also lots of work being done to try and raise awareness of where vacancies are being advertised, with web alerts, vacancy newsletters, social media and resources.</a:t>
            </a:r>
            <a:endParaRPr lang="en-GB" sz="1200" dirty="0">
              <a:solidFill>
                <a:schemeClr val="accent5"/>
              </a:solidFill>
            </a:endParaRPr>
          </a:p>
          <a:p>
            <a:pPr marL="0" indent="0">
              <a:buFont typeface="Arial" panose="020B0604020202020204" pitchFamily="34" charset="0"/>
              <a:buNone/>
            </a:pPr>
            <a:endParaRPr lang="en-GB" sz="1200" dirty="0">
              <a:solidFill>
                <a:schemeClr val="accent5"/>
              </a:solidFill>
            </a:endParaRPr>
          </a:p>
          <a:p>
            <a:pPr marL="0" indent="0">
              <a:buFont typeface="Arial" panose="020B0604020202020204" pitchFamily="34" charset="0"/>
              <a:buNone/>
            </a:pPr>
            <a:r>
              <a:rPr lang="en-GB" sz="1200" b="1" dirty="0">
                <a:solidFill>
                  <a:schemeClr val="accent5"/>
                </a:solidFill>
              </a:rPr>
              <a:t>NO PROGRESSION</a:t>
            </a:r>
          </a:p>
          <a:p>
            <a:pPr marL="171913" indent="-171913">
              <a:buFont typeface="Arial" panose="020B0604020202020204" pitchFamily="34" charset="0"/>
              <a:buChar char="•"/>
            </a:pPr>
            <a:r>
              <a:rPr lang="en-GB" sz="1200" dirty="0">
                <a:solidFill>
                  <a:schemeClr val="accent5"/>
                </a:solidFill>
              </a:rPr>
              <a:t>One of the concerns we often hear from parents about apprenticeships is around the progression opportunities and whether it’s true that the employer will let the apprentice go once they have completed their apprenticeship. This is not the case, in fact the </a:t>
            </a:r>
            <a:r>
              <a:rPr lang="en-GB" sz="1200" b="1" dirty="0">
                <a:solidFill>
                  <a:schemeClr val="accent5"/>
                </a:solidFill>
              </a:rPr>
              <a:t>majority of apprentices (around 90%) </a:t>
            </a:r>
            <a:r>
              <a:rPr lang="en-GB" sz="1200" b="0" dirty="0">
                <a:solidFill>
                  <a:schemeClr val="accent5"/>
                </a:solidFill>
              </a:rPr>
              <a:t>stay in employment. If they do change companies, it’s usually because they’re able to compete for a better job, perhaps with more pay or more responsibility. </a:t>
            </a:r>
          </a:p>
          <a:p>
            <a:pPr marL="171913" indent="-171913">
              <a:buFont typeface="Arial" panose="020B0604020202020204" pitchFamily="34" charset="0"/>
              <a:buChar char="•"/>
            </a:pPr>
            <a:endParaRPr lang="en-GB" sz="1200" b="0" dirty="0">
              <a:solidFill>
                <a:schemeClr val="accent5"/>
              </a:solidFill>
            </a:endParaRPr>
          </a:p>
          <a:p>
            <a:pPr marL="171913" indent="-171913">
              <a:buFont typeface="Arial" panose="020B0604020202020204" pitchFamily="34" charset="0"/>
              <a:buChar char="•"/>
            </a:pPr>
            <a:r>
              <a:rPr lang="en-GB" sz="1200" b="0" dirty="0">
                <a:solidFill>
                  <a:schemeClr val="accent5"/>
                </a:solidFill>
              </a:rPr>
              <a:t>It also isn’t true that apprentices can only get to a certain level within an organisation, as their qualification is valued less than a degree for example. We come across employer after employer where they tell us that their Director started off their career as an apprentice, or that their apprentices are now managing their graduate peers because they have the in-work experience and so can guide the graduate cohorts on the ways of working. </a:t>
            </a:r>
          </a:p>
          <a:p>
            <a:pPr marL="171913" indent="-171913">
              <a:buFont typeface="Arial" panose="020B0604020202020204" pitchFamily="34" charset="0"/>
              <a:buChar char="•"/>
            </a:pPr>
            <a:endParaRPr lang="en-GB" sz="1200" b="0" dirty="0">
              <a:solidFill>
                <a:schemeClr val="accent5"/>
              </a:solidFill>
            </a:endParaRPr>
          </a:p>
          <a:p>
            <a:pPr marL="171913" indent="-171913">
              <a:buFont typeface="Arial" panose="020B0604020202020204" pitchFamily="34" charset="0"/>
              <a:buChar char="•"/>
            </a:pPr>
            <a:r>
              <a:rPr lang="en-GB" sz="1200" b="0" dirty="0">
                <a:solidFill>
                  <a:schemeClr val="accent5"/>
                </a:solidFill>
              </a:rPr>
              <a:t>So there really is no limit for apprentices, with their combined experience and knowledge, they are highly valuable employees that the employer has invested in (both financially and with their time) in training and upskilling them, so they do want to keep those individuals. </a:t>
            </a:r>
          </a:p>
          <a:p>
            <a:pPr marL="0" indent="0">
              <a:buFont typeface="Arial" panose="020B0604020202020204" pitchFamily="34" charset="0"/>
              <a:buNone/>
            </a:pPr>
            <a:endParaRPr lang="en-GB" sz="1200" b="0" dirty="0">
              <a:solidFill>
                <a:schemeClr val="accent5"/>
              </a:solidFill>
            </a:endParaRPr>
          </a:p>
          <a:p>
            <a:pPr marL="0" indent="0">
              <a:buFont typeface="Arial" panose="020B0604020202020204" pitchFamily="34" charset="0"/>
              <a:buNone/>
            </a:pPr>
            <a:r>
              <a:rPr lang="en-GB" sz="1200" b="1" u="sng" dirty="0">
                <a:solidFill>
                  <a:schemeClr val="accent5"/>
                </a:solidFill>
              </a:rPr>
              <a:t>Presenter note</a:t>
            </a:r>
            <a:r>
              <a:rPr lang="en-GB" sz="1200" b="1" u="none" dirty="0">
                <a:solidFill>
                  <a:schemeClr val="accent5"/>
                </a:solidFill>
              </a:rPr>
              <a:t>: </a:t>
            </a:r>
            <a:r>
              <a:rPr lang="en-GB" sz="1200" b="0" i="1" u="none" dirty="0">
                <a:solidFill>
                  <a:schemeClr val="accent5"/>
                </a:solidFill>
              </a:rPr>
              <a:t>This may be a good opportunity to include a local/national example or case study.</a:t>
            </a:r>
            <a:endParaRPr lang="en-GB" sz="1200" b="0" dirty="0">
              <a:solidFill>
                <a:schemeClr val="accent5"/>
              </a:solidFill>
            </a:endParaRPr>
          </a:p>
          <a:p>
            <a:pPr marL="0" indent="0">
              <a:buFont typeface="Arial" panose="020B0604020202020204" pitchFamily="34" charset="0"/>
              <a:buNone/>
            </a:pPr>
            <a:endParaRPr lang="en-GB" sz="1200" dirty="0">
              <a:solidFill>
                <a:schemeClr val="accent5"/>
              </a:solidFill>
            </a:endParaRPr>
          </a:p>
          <a:p>
            <a:pPr marL="0" indent="0">
              <a:buFont typeface="Arial" panose="020B0604020202020204" pitchFamily="34" charset="0"/>
              <a:buNone/>
            </a:pPr>
            <a:r>
              <a:rPr lang="en-GB" sz="1200" b="1" dirty="0">
                <a:solidFill>
                  <a:schemeClr val="accent5"/>
                </a:solidFill>
              </a:rPr>
              <a:t>NOT A REAL JOB</a:t>
            </a:r>
          </a:p>
          <a:p>
            <a:pPr marL="171450" indent="-171450">
              <a:buFont typeface="Arial" panose="020B0604020202020204" pitchFamily="34" charset="0"/>
              <a:buChar char="•"/>
            </a:pPr>
            <a:r>
              <a:rPr lang="en-GB" sz="1200" b="0" dirty="0">
                <a:solidFill>
                  <a:schemeClr val="accent5"/>
                </a:solidFill>
              </a:rPr>
              <a:t>Another common myth is that apprenticeships are not real jobs and that the apprentice is just used to make the tea and do the menial tasks. This is certainly not the case – we will shortly be discussing the different roles available through apprenticeships, from solicitors, to aerospace engineers, to cyber security analysts to midwifes – and all of these apprentices are working from day one of the apprenticeship, learning on the job how to fulfil that role and building their skills and knowledge. Apprentices are contributing to incredible projects and work all over the country. Some examples include:</a:t>
            </a:r>
            <a:br>
              <a:rPr lang="en-GB" sz="1200" b="0" dirty="0">
                <a:solidFill>
                  <a:schemeClr val="accent5"/>
                </a:solidFill>
              </a:rPr>
            </a:br>
            <a:r>
              <a:rPr lang="en-GB" sz="1200" b="0" dirty="0">
                <a:solidFill>
                  <a:schemeClr val="accent5"/>
                </a:solidFill>
              </a:rPr>
              <a:t>- Apprentices working on vaccines such as the Covid vaccine</a:t>
            </a:r>
            <a:br>
              <a:rPr lang="en-GB" sz="1200" b="0" dirty="0">
                <a:solidFill>
                  <a:schemeClr val="accent5"/>
                </a:solidFill>
              </a:rPr>
            </a:br>
            <a:r>
              <a:rPr lang="en-GB" sz="1200" b="0" dirty="0">
                <a:solidFill>
                  <a:schemeClr val="accent5"/>
                </a:solidFill>
              </a:rPr>
              <a:t>- Apprentice, Akeem (Broadcast Engineer with the BBC) filming the final interview with Theresa May in Downing Street</a:t>
            </a:r>
            <a:br>
              <a:rPr lang="en-GB" sz="1200" b="0" dirty="0">
                <a:solidFill>
                  <a:schemeClr val="accent5"/>
                </a:solidFill>
              </a:rPr>
            </a:br>
            <a:r>
              <a:rPr lang="en-GB" sz="1200" b="0" dirty="0">
                <a:solidFill>
                  <a:schemeClr val="accent5"/>
                </a:solidFill>
              </a:rPr>
              <a:t>- Apprentices working on the goal-line technology for football </a:t>
            </a:r>
          </a:p>
          <a:p>
            <a:pPr marL="0" indent="0">
              <a:buFont typeface="Arial" panose="020B0604020202020204" pitchFamily="34" charset="0"/>
              <a:buNone/>
            </a:pPr>
            <a:r>
              <a:rPr lang="en-GB" sz="1200" b="0" dirty="0">
                <a:solidFill>
                  <a:schemeClr val="accent5"/>
                </a:solidFill>
              </a:rPr>
              <a:t> </a:t>
            </a:r>
          </a:p>
          <a:p>
            <a:pPr marL="0" indent="0">
              <a:buFont typeface="Arial" panose="020B0604020202020204" pitchFamily="34" charset="0"/>
              <a:buNone/>
            </a:pPr>
            <a:r>
              <a:rPr lang="en-GB" sz="1200" b="1" u="sng" dirty="0">
                <a:solidFill>
                  <a:schemeClr val="accent5"/>
                </a:solidFill>
              </a:rPr>
              <a:t>Presenter note</a:t>
            </a:r>
            <a:r>
              <a:rPr lang="en-GB" sz="1200" b="1" dirty="0">
                <a:solidFill>
                  <a:schemeClr val="accent5"/>
                </a:solidFill>
              </a:rPr>
              <a:t>: </a:t>
            </a:r>
            <a:r>
              <a:rPr lang="en-GB" sz="1200" b="0" i="1" dirty="0">
                <a:solidFill>
                  <a:schemeClr val="accent5"/>
                </a:solidFill>
              </a:rPr>
              <a:t>Suggested to use a personal example here where you know an apprentice or AAN and what their job role is. </a:t>
            </a:r>
          </a:p>
          <a:p>
            <a:pPr marL="0" indent="0">
              <a:buFont typeface="Arial" panose="020B0604020202020204" pitchFamily="34" charset="0"/>
              <a:buNone/>
            </a:pPr>
            <a:endParaRPr lang="en-GB" sz="1200" b="1" dirty="0">
              <a:solidFill>
                <a:schemeClr val="accent5"/>
              </a:solidFill>
            </a:endParaRPr>
          </a:p>
          <a:p>
            <a:pPr marL="0" indent="0">
              <a:buFont typeface="Arial" panose="020B0604020202020204" pitchFamily="34" charset="0"/>
              <a:buNone/>
            </a:pPr>
            <a:endParaRPr lang="en-GB" sz="1200" b="1" dirty="0">
              <a:solidFill>
                <a:schemeClr val="accent5"/>
              </a:solidFill>
            </a:endParaRPr>
          </a:p>
          <a:p>
            <a:pPr marL="0" indent="0">
              <a:buFont typeface="Arial" panose="020B0604020202020204" pitchFamily="34" charset="0"/>
              <a:buNone/>
            </a:pPr>
            <a:r>
              <a:rPr lang="en-GB" sz="1200" b="1" dirty="0">
                <a:solidFill>
                  <a:schemeClr val="accent5"/>
                </a:solidFill>
              </a:rPr>
              <a:t>EMPLOYER VALUE</a:t>
            </a:r>
          </a:p>
          <a:p>
            <a:pPr marL="171450" indent="-171450">
              <a:buFont typeface="Arial" panose="020B0604020202020204" pitchFamily="34" charset="0"/>
              <a:buChar char="•"/>
            </a:pPr>
            <a:r>
              <a:rPr lang="en-GB" sz="1200" b="0" dirty="0">
                <a:solidFill>
                  <a:schemeClr val="accent5"/>
                </a:solidFill>
              </a:rPr>
              <a:t>We also often get questions from students or their parents who have worries that employers don’t value apprentices as much as they do graduates. Apprentices are valued just as highly, as they have qualifications and direct experience of the workplace. </a:t>
            </a:r>
          </a:p>
          <a:p>
            <a:pPr marL="0" indent="0">
              <a:buFont typeface="Arial" panose="020B0604020202020204" pitchFamily="34" charset="0"/>
              <a:buNone/>
            </a:pPr>
            <a:endParaRPr lang="en-GB" sz="1200" b="1" dirty="0">
              <a:solidFill>
                <a:schemeClr val="accent5"/>
              </a:solidFill>
            </a:endParaRPr>
          </a:p>
          <a:p>
            <a:pPr marL="0" indent="0">
              <a:buFont typeface="Arial" panose="020B0604020202020204" pitchFamily="34" charset="0"/>
              <a:buNone/>
            </a:pPr>
            <a:endParaRPr lang="en-GB" sz="1200" b="1"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RELOCATION</a:t>
            </a:r>
          </a:p>
          <a:p>
            <a:pPr marL="171913" indent="-171913">
              <a:buFont typeface="Arial" panose="020B0604020202020204" pitchFamily="34" charset="0"/>
              <a:buChar char="•"/>
            </a:pPr>
            <a:r>
              <a:rPr lang="en-GB" sz="1200" dirty="0"/>
              <a:t>One of the best things about apprenticeships is that they are everywhere. So if your child wants to carry on living at home then they can, but they can sometimes move around the country with an apprenticeship. This is not standardised like it is for University, but some companies will help them to relocate to work for them, particularly if they are more rurally based, or it just may be that the salary and package allows your child to do so. So it’s really important they do their research.</a:t>
            </a:r>
            <a:endParaRPr lang="en-GB" sz="1200" b="1" dirty="0">
              <a:solidFill>
                <a:schemeClr val="accent5"/>
              </a:solidFill>
            </a:endParaRPr>
          </a:p>
          <a:p>
            <a:pPr marL="0" indent="0">
              <a:buFont typeface="Arial" panose="020B0604020202020204" pitchFamily="34" charset="0"/>
              <a:buNone/>
            </a:pPr>
            <a:endParaRPr lang="en-GB" sz="1200" b="1" dirty="0">
              <a:solidFill>
                <a:schemeClr val="accent5"/>
              </a:solidFill>
            </a:endParaRPr>
          </a:p>
          <a:p>
            <a:pPr marL="0" indent="0">
              <a:buFont typeface="Arial" panose="020B0604020202020204" pitchFamily="34" charset="0"/>
              <a:buNone/>
            </a:pPr>
            <a:r>
              <a:rPr lang="en-GB" sz="1200" b="1" dirty="0">
                <a:solidFill>
                  <a:schemeClr val="accent5"/>
                </a:solidFill>
              </a:rPr>
              <a:t>NO SUPPORT</a:t>
            </a:r>
          </a:p>
          <a:p>
            <a:pPr marL="171450" indent="-171450">
              <a:buFont typeface="Arial" panose="020B0604020202020204" pitchFamily="34" charset="0"/>
              <a:buChar char="•"/>
            </a:pPr>
            <a:r>
              <a:rPr lang="en-GB" sz="1200" b="0" dirty="0">
                <a:solidFill>
                  <a:schemeClr val="accent5"/>
                </a:solidFill>
              </a:rPr>
              <a:t>Another concern that we sometimes hear from parents is that they’re worried there isn’t as much support available for their child through an apprenticeship that they might get at college or university, for example, where they might have a dedicated tutor or additional support staff helping them, for example. The positive thing about apprenticeships is the network of people around apprentices trying to help them to succeed.</a:t>
            </a:r>
          </a:p>
          <a:p>
            <a:pPr marL="171450" indent="-171450">
              <a:buFont typeface="Arial" panose="020B0604020202020204" pitchFamily="34" charset="0"/>
              <a:buChar char="•"/>
            </a:pPr>
            <a:endParaRPr lang="en-GB" sz="1200" b="0" dirty="0">
              <a:solidFill>
                <a:schemeClr val="accent5"/>
              </a:solidFill>
            </a:endParaRPr>
          </a:p>
          <a:p>
            <a:pPr marL="171450" indent="-171450">
              <a:buFont typeface="Arial" panose="020B0604020202020204" pitchFamily="34" charset="0"/>
              <a:buChar char="•"/>
            </a:pPr>
            <a:r>
              <a:rPr lang="en-GB" sz="1200" b="0" dirty="0">
                <a:solidFill>
                  <a:schemeClr val="accent5"/>
                </a:solidFill>
              </a:rPr>
              <a:t>From their line managers, mentors or colleagues at work who will be training them and supporting them in their role, to the tutors and staff at the training provider, there should be lots of support available for the young person. Many employers and providers also offer lots of other supportive initiatives and networks, such as apprentice networks, community networks or mental health and wellbeing support, for example.</a:t>
            </a:r>
          </a:p>
          <a:p>
            <a:pPr marL="171450" indent="-171450">
              <a:buFont typeface="Arial" panose="020B0604020202020204" pitchFamily="34" charset="0"/>
              <a:buChar char="•"/>
            </a:pPr>
            <a:endParaRPr lang="en-GB" sz="1200" b="0"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COMPETITIVE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Apprenticeships are competitive, but there is lots of support available to help your child to prepare for the application process and make sure that they stand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913" indent="-171913">
              <a:buFont typeface="Arial" panose="020B0604020202020204" pitchFamily="34" charset="0"/>
              <a:buChar char="•"/>
            </a:pPr>
            <a:endParaRPr lang="en-GB" sz="1200" dirty="0"/>
          </a:p>
          <a:p>
            <a:pPr marL="0" indent="0">
              <a:buFont typeface="Arial" panose="020B0604020202020204" pitchFamily="34" charset="0"/>
              <a:buNone/>
            </a:pPr>
            <a:r>
              <a:rPr lang="en-GB" sz="1200" b="1" u="sng" dirty="0"/>
              <a:t>Presenter note:</a:t>
            </a:r>
            <a:r>
              <a:rPr lang="en-GB" sz="1200" b="1" u="none" dirty="0"/>
              <a:t> </a:t>
            </a:r>
            <a:r>
              <a:rPr lang="en-GB" sz="1200" b="1" i="1" dirty="0"/>
              <a:t>Suggested interactivity: </a:t>
            </a:r>
            <a:r>
              <a:rPr lang="en-GB" sz="1200" b="0" i="1" dirty="0"/>
              <a:t>Open this up for Q&amp;A with parents to dive deeper into the discussions:</a:t>
            </a:r>
          </a:p>
          <a:p>
            <a:pPr marL="171450" indent="-171450">
              <a:buFontTx/>
              <a:buChar char="-"/>
            </a:pPr>
            <a:r>
              <a:rPr lang="en-GB" sz="1200" b="0" i="1" dirty="0"/>
              <a:t>Are there any other concerns you have as a parent that you’d like to share?</a:t>
            </a:r>
          </a:p>
          <a:p>
            <a:pPr marL="171450" indent="-171450">
              <a:buFontTx/>
              <a:buChar char="-"/>
            </a:pPr>
            <a:r>
              <a:rPr lang="en-GB" sz="1200" b="0" i="1" dirty="0"/>
              <a:t>From what we’ve discussed already, is there anything you’d like to discuss in more detail?</a:t>
            </a:r>
            <a:endParaRPr lang="en-GB" b="0" i="1" dirty="0"/>
          </a:p>
          <a:p>
            <a:endParaRPr lang="en-GB" dirty="0"/>
          </a:p>
          <a:p>
            <a:endParaRPr lang="en-GB" dirty="0"/>
          </a:p>
          <a:p>
            <a:pPr marL="0" indent="0">
              <a:buFont typeface="Arial" panose="020B0604020202020204" pitchFamily="34" charset="0"/>
              <a:buNone/>
            </a:pPr>
            <a:r>
              <a:rPr lang="en-GB" sz="1200" b="1" dirty="0">
                <a:solidFill>
                  <a:schemeClr val="accent5"/>
                </a:solidFill>
              </a:rPr>
              <a:t>Another example may be social impact/network</a:t>
            </a:r>
            <a:endParaRPr lang="en-GB"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Another concern for some young people that we hear is that they are worried that as an apprentice, they won’t get to have fun or meet other young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Depending on the size of the company, they may find themselves working with lots of other young people, or they may meet them through their apprenticeship training. Lots of employers and training providers try to offer ways for apprentices to connect with each other, through social events, team activities, networks and other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Some bigger employers, for example, have helped their apprentices who are re-locating for work to link up with other apprentices who are re-locating and find shared accommodation.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They can also join a number of different apprentice networks, including the Apprenticeship Ambassadors Network, where they will meet and connect with hundreds of other apprentices.</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14</a:t>
            </a:fld>
            <a:endParaRPr lang="en-GB"/>
          </a:p>
        </p:txBody>
      </p:sp>
    </p:spTree>
    <p:extLst>
      <p:ext uri="{BB962C8B-B14F-4D97-AF65-F5344CB8AC3E}">
        <p14:creationId xmlns:p14="http://schemas.microsoft.com/office/powerpoint/2010/main" val="3548030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kern="1200" baseline="0" dirty="0">
                <a:solidFill>
                  <a:schemeClr val="tx1"/>
                </a:solidFill>
                <a:effectLst/>
                <a:latin typeface="+mn-lt"/>
                <a:ea typeface="+mn-ea"/>
                <a:cs typeface="+mn-cs"/>
              </a:rPr>
              <a:t>Presenter note</a:t>
            </a:r>
            <a:r>
              <a:rPr lang="en-GB" sz="1200" b="1"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Please add in some local opportunities to the slide above (a mixture of traditional and non-traditional job titles) to also bring the range of the local offer and facilitate discussions below.</a:t>
            </a:r>
          </a:p>
          <a:p>
            <a:pPr marL="171450" indent="-171450">
              <a:buFont typeface="Arial" panose="020B0604020202020204" pitchFamily="34" charset="0"/>
              <a:buChar char="•"/>
            </a:pPr>
            <a:endParaRPr lang="en-GB"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We’re now going to take a look at the different job roles available through an apprenticeship and w</a:t>
            </a:r>
            <a:r>
              <a:rPr lang="en-GB" sz="1200" kern="1200" baseline="0" dirty="0">
                <a:solidFill>
                  <a:schemeClr val="tx1"/>
                </a:solidFill>
                <a:effectLst/>
                <a:latin typeface="+mn-lt"/>
                <a:ea typeface="+mn-ea"/>
                <a:cs typeface="+mn-cs"/>
              </a:rPr>
              <a:t>hen we talk about apprenticeships, people often start to think of Plumbing, Electrical and some of the other construction trades. </a:t>
            </a:r>
            <a:r>
              <a:rPr lang="en-GB" altLang="en-US" sz="1200" baseline="0" dirty="0"/>
              <a:t>There are many brilliant apprenticeships in these areas, but there are also hundreds of new apprenticeships in exciting areas that you might not know exist. </a:t>
            </a:r>
          </a:p>
          <a:p>
            <a:pPr marL="171450" indent="-171450">
              <a:buFont typeface="Arial" panose="020B0604020202020204" pitchFamily="34" charset="0"/>
              <a:buChar char="•"/>
            </a:pPr>
            <a:endParaRPr lang="en-GB" altLang="en-US" sz="1200" baseline="0" dirty="0"/>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 range of apprenticeship job roles out there is amazing.</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eaLnBrk="1" hangingPunct="1">
              <a:spcBef>
                <a:spcPct val="0"/>
              </a:spcBef>
              <a:buFont typeface="Arial" panose="020B0604020202020204" pitchFamily="34" charset="0"/>
              <a:buChar char="•"/>
            </a:pPr>
            <a:r>
              <a:rPr lang="en-GB" altLang="en-US" sz="1200" baseline="0" dirty="0"/>
              <a:t>This slide gives you an idea of the huge range of apprenticeships available </a:t>
            </a:r>
            <a:r>
              <a:rPr lang="en-GB" altLang="en-US" sz="1200" b="0" baseline="0" dirty="0"/>
              <a:t>and this is just a taster – there are now over 700+ different apprenticeship standards available, resulting in over 1,500+ different job roles. </a:t>
            </a:r>
          </a:p>
          <a:p>
            <a:pPr eaLnBrk="1" hangingPunct="1">
              <a:spcBef>
                <a:spcPct val="0"/>
              </a:spcBef>
            </a:pPr>
            <a:endParaRPr lang="en-GB" altLang="en-US" sz="1200" b="1" baseline="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t>You could start an apprenticeship in hundreds of occupational areas. Some will amaze you!</a:t>
            </a:r>
          </a:p>
          <a:p>
            <a:pPr eaLnBrk="1" hangingPunct="1">
              <a:spcBef>
                <a:spcPct val="0"/>
              </a:spcBef>
            </a:pPr>
            <a:endParaRPr lang="en-GB" altLang="en-US" sz="1200" baseline="0" dirty="0"/>
          </a:p>
        </p:txBody>
      </p:sp>
      <p:sp>
        <p:nvSpPr>
          <p:cNvPr id="4" name="Slide Number Placeholder 3"/>
          <p:cNvSpPr>
            <a:spLocks noGrp="1"/>
          </p:cNvSpPr>
          <p:nvPr>
            <p:ph type="sldNum" sz="quarter" idx="5"/>
          </p:nvPr>
        </p:nvSpPr>
        <p:spPr/>
        <p:txBody>
          <a:bodyPr/>
          <a:lstStyle/>
          <a:p>
            <a:fld id="{DA4D5D73-5B25-467C-8025-3D3C8016FD02}" type="slidenum">
              <a:rPr lang="en-GB" smtClean="0"/>
              <a:t>15</a:t>
            </a:fld>
            <a:endParaRPr lang="en-GB"/>
          </a:p>
        </p:txBody>
      </p:sp>
    </p:spTree>
    <p:extLst>
      <p:ext uri="{BB962C8B-B14F-4D97-AF65-F5344CB8AC3E}">
        <p14:creationId xmlns:p14="http://schemas.microsoft.com/office/powerpoint/2010/main" val="373607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Equally, the range of employers offering apprenticeships is incredible.</a:t>
            </a:r>
          </a:p>
          <a:p>
            <a:endParaRPr lang="en-GB" sz="1200" dirty="0"/>
          </a:p>
          <a:p>
            <a:pPr marL="171450" indent="-171450">
              <a:buFont typeface="Arial" panose="020B0604020202020204" pitchFamily="34" charset="0"/>
              <a:buChar char="•"/>
            </a:pPr>
            <a:r>
              <a:rPr lang="en-GB" sz="1200" dirty="0"/>
              <a:t>This slide shows you some really familiar logos of big companies in England who all recruit apprentices. This is just a snapshot, but there are excellent brands with amazing apprenticeship opportunities.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Some of these employers may not be recruiting currently, but you will be able to track their recruitment updates on their websites or social media.</a:t>
            </a:r>
          </a:p>
          <a:p>
            <a:pPr marL="171450" indent="-171450">
              <a:buFont typeface="Arial" panose="020B0604020202020204" pitchFamily="34" charset="0"/>
              <a:buChar cha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Around 50% of apprenticeships started are with large companies like this, but 50% will be with smaller local companies.</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16</a:t>
            </a:fld>
            <a:endParaRPr lang="en-GB"/>
          </a:p>
        </p:txBody>
      </p:sp>
    </p:spTree>
    <p:extLst>
      <p:ext uri="{BB962C8B-B14F-4D97-AF65-F5344CB8AC3E}">
        <p14:creationId xmlns:p14="http://schemas.microsoft.com/office/powerpoint/2010/main" val="302429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dirty="0"/>
              <a:t>Presenter note</a:t>
            </a:r>
            <a:r>
              <a:rPr lang="en-GB" sz="1200" b="1" u="none" dirty="0"/>
              <a:t>: </a:t>
            </a:r>
            <a:r>
              <a:rPr lang="en-GB" sz="1200" b="0" i="1" u="none" dirty="0"/>
              <a:t>I</a:t>
            </a:r>
            <a:r>
              <a:rPr lang="en-GB" sz="1200" b="0" i="1" kern="1200" dirty="0">
                <a:solidFill>
                  <a:schemeClr val="tx1"/>
                </a:solidFill>
                <a:effectLst/>
                <a:latin typeface="+mn-lt"/>
                <a:ea typeface="+mn-ea"/>
                <a:cs typeface="+mn-cs"/>
              </a:rPr>
              <a:t>nclude examples of a local company in the town that you are delivering in and add their logo to the slide. </a:t>
            </a:r>
            <a:r>
              <a:rPr lang="en-GB" sz="1200" b="0" i="1" dirty="0"/>
              <a:t>An example of a small local company is…X who employs apprentices in job roles like X and X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dirty="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The logos on screen showcase some of the employers that were selected within the Top 50 Small and Medium Apprenticeship Employers in England, </a:t>
            </a:r>
            <a:r>
              <a:rPr lang="en-GB" sz="1200" b="1" dirty="0"/>
              <a:t>as well as some local companies that offer apprenticeships in your area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17</a:t>
            </a:fld>
            <a:endParaRPr lang="en-GB"/>
          </a:p>
        </p:txBody>
      </p:sp>
    </p:spTree>
    <p:extLst>
      <p:ext uri="{BB962C8B-B14F-4D97-AF65-F5344CB8AC3E}">
        <p14:creationId xmlns:p14="http://schemas.microsoft.com/office/powerpoint/2010/main" val="1293676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defTabSz="916869">
              <a:buFont typeface="Arial" panose="020B0604020202020204" pitchFamily="34" charset="0"/>
              <a:buChar char="•"/>
              <a:defRPr/>
            </a:pPr>
            <a:r>
              <a:rPr lang="en-GB" dirty="0"/>
              <a:t>They will also need to think about the different roles that a company might have. </a:t>
            </a:r>
          </a:p>
          <a:p>
            <a:pPr defTabSz="916869">
              <a:defRPr/>
            </a:pPr>
            <a:endParaRPr lang="en-GB" dirty="0"/>
          </a:p>
          <a:p>
            <a:pPr marL="171913" indent="-171913" defTabSz="916869">
              <a:buFont typeface="Arial" panose="020B0604020202020204" pitchFamily="34" charset="0"/>
              <a:buChar char="•"/>
              <a:defRPr/>
            </a:pPr>
            <a:r>
              <a:rPr lang="en-GB" dirty="0"/>
              <a:t>For example, if they want to work in finance – they shouldn’t just look at the big finance and accountancy companies. Lots of other companies will have their own in-house finance departments where they would still have access to a huge range of experiences and opportunities.</a:t>
            </a:r>
          </a:p>
          <a:p>
            <a:endParaRPr lang="en-GB" dirty="0"/>
          </a:p>
          <a:p>
            <a:pPr marL="171913" indent="-171913">
              <a:buFont typeface="Arial" panose="020B0604020202020204" pitchFamily="34" charset="0"/>
              <a:buChar char="•"/>
            </a:pPr>
            <a:r>
              <a:rPr lang="en-GB" dirty="0"/>
              <a:t>It can be a good idea to take some time to look at the different departments that a company has and see if they offer an apprenticeship in that area.</a:t>
            </a:r>
          </a:p>
          <a:p>
            <a:pPr marL="171913" indent="-171913">
              <a:buFont typeface="Arial" panose="020B0604020202020204" pitchFamily="34" charset="0"/>
              <a:buChar char="•"/>
            </a:pPr>
            <a:endParaRPr lang="en-GB" dirty="0"/>
          </a:p>
          <a:p>
            <a:pPr marL="171913" indent="-171913">
              <a:buFont typeface="Arial" panose="020B0604020202020204" pitchFamily="34" charset="0"/>
              <a:buChar char="•"/>
            </a:pPr>
            <a:r>
              <a:rPr lang="en-GB" dirty="0"/>
              <a:t>For example, your child could work as a solicitor for Coca-Cola, a website designer for Vauxhall, as a Cyber Security apprentice for the Government.</a:t>
            </a:r>
            <a:br>
              <a:rPr lang="en-GB" dirty="0"/>
            </a:br>
            <a:r>
              <a:rPr lang="en-GB" dirty="0"/>
              <a:t>There are thousands of different opportunities! </a:t>
            </a:r>
          </a:p>
          <a:p>
            <a:pPr marL="171913" indent="-171913">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dirty="0"/>
              <a:t>Presenter note</a:t>
            </a:r>
            <a:r>
              <a:rPr lang="en-GB" sz="1200" b="1" dirty="0"/>
              <a:t>: </a:t>
            </a:r>
            <a:r>
              <a:rPr lang="en-GB" sz="1200" b="0" i="1" dirty="0"/>
              <a:t>Please update the example if you feel that mentioning Vauxhall or Coca-Cola is not representative of your area.</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18</a:t>
            </a:fld>
            <a:endParaRPr lang="en-GB"/>
          </a:p>
        </p:txBody>
      </p:sp>
    </p:spTree>
    <p:extLst>
      <p:ext uri="{BB962C8B-B14F-4D97-AF65-F5344CB8AC3E}">
        <p14:creationId xmlns:p14="http://schemas.microsoft.com/office/powerpoint/2010/main" val="306549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u="sng" dirty="0"/>
              <a:t>Presenter note</a:t>
            </a:r>
            <a:r>
              <a:rPr lang="en-GB" sz="1200" b="1" dirty="0"/>
              <a:t>: </a:t>
            </a:r>
            <a:r>
              <a:rPr lang="en-GB" altLang="en-US" sz="1200" b="0" i="1" dirty="0"/>
              <a:t>We would expect this slide to be updated by the delivery partner to reflect local opportunities by searching through Find an Apprenticeship.</a:t>
            </a:r>
          </a:p>
          <a:p>
            <a:pPr eaLnBrk="1" hangingPunct="1">
              <a:spcBef>
                <a:spcPct val="0"/>
              </a:spcBef>
            </a:pPr>
            <a:endParaRPr lang="en-GB" altLang="en-US" sz="1200" b="0" dirty="0"/>
          </a:p>
          <a:p>
            <a:pPr marL="171450" indent="-171450" eaLnBrk="1" hangingPunct="1">
              <a:spcBef>
                <a:spcPct val="0"/>
              </a:spcBef>
              <a:buFont typeface="Arial" panose="020B0604020202020204" pitchFamily="34" charset="0"/>
              <a:buChar char="•"/>
            </a:pPr>
            <a:r>
              <a:rPr lang="en-GB" altLang="en-US" sz="1200" b="0" dirty="0"/>
              <a:t>So as I said before, I </a:t>
            </a:r>
            <a:r>
              <a:rPr lang="en-GB" altLang="en-US" sz="1200" b="0" baseline="0" dirty="0"/>
              <a:t>had a look on the Find an apprenticeship website before coming along today so that I could see how many vacancies are out there at the moment.</a:t>
            </a:r>
            <a:br>
              <a:rPr lang="en-GB" altLang="en-US" sz="1200" b="0" baseline="0" dirty="0"/>
            </a:br>
            <a:endParaRPr lang="en-GB" altLang="en-US" sz="1200" b="0" baseline="0" dirty="0"/>
          </a:p>
          <a:p>
            <a:pPr marL="171450" indent="-171450" eaLnBrk="1" hangingPunct="1">
              <a:spcBef>
                <a:spcPct val="0"/>
              </a:spcBef>
              <a:buFont typeface="Arial" panose="020B0604020202020204" pitchFamily="34" charset="0"/>
              <a:buChar char="•"/>
            </a:pPr>
            <a:r>
              <a:rPr lang="en-GB" altLang="en-US" sz="1200" b="0" baseline="0" dirty="0"/>
              <a:t>If you notice, within 5 miles of this school/college today, there are </a:t>
            </a:r>
            <a:r>
              <a:rPr lang="en-GB" altLang="en-US" sz="1200" b="1" baseline="0" dirty="0"/>
              <a:t>xx</a:t>
            </a:r>
            <a:r>
              <a:rPr lang="en-GB" altLang="en-US" sz="1200" b="0" baseline="0" dirty="0"/>
              <a:t> vacancies.</a:t>
            </a:r>
            <a:br>
              <a:rPr lang="en-GB" altLang="en-US" sz="1200" b="0" baseline="0" dirty="0"/>
            </a:br>
            <a:endParaRPr lang="en-GB" altLang="en-US" sz="1200" b="0" baseline="0" dirty="0"/>
          </a:p>
          <a:p>
            <a:pPr marL="171450" indent="-171450" eaLnBrk="1" hangingPunct="1">
              <a:spcBef>
                <a:spcPct val="0"/>
              </a:spcBef>
              <a:buFont typeface="Arial" panose="020B0604020202020204" pitchFamily="34" charset="0"/>
              <a:buChar char="•"/>
            </a:pPr>
            <a:r>
              <a:rPr lang="en-GB" altLang="en-US" sz="1200" b="0" baseline="0" dirty="0"/>
              <a:t>You can see how this number grows the more you increase the distance.</a:t>
            </a:r>
          </a:p>
          <a:p>
            <a:pPr eaLnBrk="1" hangingPunct="1">
              <a:spcBef>
                <a:spcPct val="0"/>
              </a:spcBef>
            </a:pPr>
            <a:endParaRPr lang="en-GB" altLang="en-US" sz="1200" b="0" baseline="0" dirty="0"/>
          </a:p>
          <a:p>
            <a:pPr marL="171450" indent="-171450" eaLnBrk="1" hangingPunct="1">
              <a:spcBef>
                <a:spcPct val="0"/>
              </a:spcBef>
              <a:buFont typeface="Arial" panose="020B0604020202020204" pitchFamily="34" charset="0"/>
              <a:buChar char="•"/>
            </a:pPr>
            <a:r>
              <a:rPr lang="en-GB" altLang="en-US" sz="1200" b="0" baseline="0" dirty="0"/>
              <a:t>Your child will need to think about how far they are able to/ are prepared to travel for work each day.</a:t>
            </a:r>
            <a:br>
              <a:rPr lang="en-GB" altLang="en-US" sz="1200" b="0" baseline="0" dirty="0"/>
            </a:br>
            <a:endParaRPr lang="en-GB" altLang="en-US" sz="1200" b="0" baseline="0" dirty="0"/>
          </a:p>
        </p:txBody>
      </p:sp>
      <p:sp>
        <p:nvSpPr>
          <p:cNvPr id="4" name="Slide Number Placeholder 3"/>
          <p:cNvSpPr>
            <a:spLocks noGrp="1"/>
          </p:cNvSpPr>
          <p:nvPr>
            <p:ph type="sldNum" sz="quarter" idx="5"/>
          </p:nvPr>
        </p:nvSpPr>
        <p:spPr/>
        <p:txBody>
          <a:bodyPr/>
          <a:lstStyle/>
          <a:p>
            <a:fld id="{DA4D5D73-5B25-467C-8025-3D3C8016FD02}" type="slidenum">
              <a:rPr lang="en-GB" smtClean="0"/>
              <a:t>19</a:t>
            </a:fld>
            <a:endParaRPr lang="en-GB"/>
          </a:p>
        </p:txBody>
      </p:sp>
    </p:spTree>
    <p:extLst>
      <p:ext uri="{BB962C8B-B14F-4D97-AF65-F5344CB8AC3E}">
        <p14:creationId xmlns:p14="http://schemas.microsoft.com/office/powerpoint/2010/main" val="208901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kern="1200" dirty="0">
                <a:solidFill>
                  <a:schemeClr val="tx1"/>
                </a:solidFill>
                <a:latin typeface="Arial" panose="020B0604020202020204" pitchFamily="34" charset="0"/>
                <a:ea typeface="+mn-ea"/>
                <a:cs typeface="Arial" panose="020B0604020202020204" pitchFamily="34" charset="0"/>
              </a:rPr>
              <a:t>Hello</a:t>
            </a:r>
            <a:r>
              <a:rPr lang="en-GB" sz="1100" kern="1200" dirty="0">
                <a:solidFill>
                  <a:schemeClr val="tx1"/>
                </a:solidFill>
                <a:latin typeface="Arial" panose="020B0604020202020204" pitchFamily="34" charset="0"/>
                <a:ea typeface="+mn-ea"/>
                <a:cs typeface="Arial" panose="020B0604020202020204" pitchFamily="34" charset="0"/>
              </a:rPr>
              <a:t> / </a:t>
            </a:r>
            <a:r>
              <a:rPr lang="en-GB" sz="1100" b="1" kern="1200" dirty="0">
                <a:solidFill>
                  <a:schemeClr val="tx1"/>
                </a:solidFill>
                <a:latin typeface="Arial" panose="020B0604020202020204" pitchFamily="34" charset="0"/>
                <a:ea typeface="+mn-ea"/>
                <a:cs typeface="Arial" panose="020B0604020202020204" pitchFamily="34" charset="0"/>
              </a:rPr>
              <a:t>good</a:t>
            </a:r>
            <a:r>
              <a:rPr lang="en-GB" sz="1100" kern="1200" dirty="0">
                <a:solidFill>
                  <a:schemeClr val="tx1"/>
                </a:solidFill>
                <a:latin typeface="Arial" panose="020B0604020202020204" pitchFamily="34" charset="0"/>
                <a:ea typeface="+mn-ea"/>
                <a:cs typeface="Arial" panose="020B0604020202020204" pitchFamily="34" charset="0"/>
              </a:rPr>
              <a:t> </a:t>
            </a:r>
            <a:r>
              <a:rPr lang="en-GB" sz="1100" b="1" kern="1200" dirty="0">
                <a:solidFill>
                  <a:schemeClr val="tx1"/>
                </a:solidFill>
                <a:latin typeface="Arial" panose="020B0604020202020204" pitchFamily="34" charset="0"/>
                <a:ea typeface="+mn-ea"/>
                <a:cs typeface="Arial" panose="020B0604020202020204" pitchFamily="34" charset="0"/>
              </a:rPr>
              <a:t>morning</a:t>
            </a:r>
            <a:r>
              <a:rPr lang="en-GB" sz="1100" kern="1200" dirty="0">
                <a:solidFill>
                  <a:schemeClr val="tx1"/>
                </a:solidFill>
                <a:latin typeface="Arial" panose="020B0604020202020204" pitchFamily="34" charset="0"/>
                <a:ea typeface="+mn-ea"/>
                <a:cs typeface="Arial" panose="020B0604020202020204" pitchFamily="34" charset="0"/>
              </a:rPr>
              <a:t> / </a:t>
            </a:r>
            <a:r>
              <a:rPr lang="en-GB" sz="1100" b="1" kern="1200" dirty="0">
                <a:solidFill>
                  <a:schemeClr val="tx1"/>
                </a:solidFill>
                <a:latin typeface="Arial" panose="020B0604020202020204" pitchFamily="34" charset="0"/>
                <a:ea typeface="+mn-ea"/>
                <a:cs typeface="Arial" panose="020B0604020202020204" pitchFamily="34" charset="0"/>
              </a:rPr>
              <a:t>afternoon</a:t>
            </a:r>
            <a:endParaRPr lang="en-GB" sz="1100" kern="1200" dirty="0">
              <a:solidFill>
                <a:schemeClr val="tx1"/>
              </a:solidFill>
              <a:latin typeface="+mn-lt"/>
              <a:ea typeface="+mn-ea"/>
              <a:cs typeface="+mn-cs"/>
            </a:endParaRPr>
          </a:p>
          <a:p>
            <a:pPr marL="171450" indent="-171450">
              <a:buFont typeface="Arial" panose="020B0604020202020204" pitchFamily="34" charset="0"/>
              <a:buChar char="•"/>
            </a:pPr>
            <a:endParaRPr lang="en-GB" sz="1100" kern="1200" dirty="0">
              <a:solidFill>
                <a:schemeClr val="tx1"/>
              </a:solidFill>
              <a:latin typeface="+mn-lt"/>
              <a:ea typeface="+mn-ea"/>
              <a:cs typeface="+mn-cs"/>
            </a:endParaRPr>
          </a:p>
          <a:p>
            <a:pPr marL="171450" indent="-171450">
              <a:buFont typeface="Arial" panose="020B0604020202020204" pitchFamily="34" charset="0"/>
              <a:buChar char="•"/>
            </a:pPr>
            <a:r>
              <a:rPr lang="en-GB" sz="1100" kern="1200" dirty="0">
                <a:solidFill>
                  <a:schemeClr val="tx1"/>
                </a:solidFill>
                <a:latin typeface="+mn-lt"/>
                <a:ea typeface="+mn-ea"/>
                <a:cs typeface="+mn-cs"/>
              </a:rPr>
              <a:t>My</a:t>
            </a:r>
            <a:r>
              <a:rPr lang="en-GB" sz="1100" kern="1200" baseline="0" dirty="0">
                <a:solidFill>
                  <a:schemeClr val="tx1"/>
                </a:solidFill>
                <a:latin typeface="+mn-lt"/>
                <a:ea typeface="+mn-ea"/>
                <a:cs typeface="+mn-cs"/>
              </a:rPr>
              <a:t> name is </a:t>
            </a:r>
            <a:r>
              <a:rPr lang="en-GB" sz="1100" b="1" kern="1200" baseline="0" dirty="0">
                <a:solidFill>
                  <a:schemeClr val="tx1"/>
                </a:solidFill>
                <a:latin typeface="+mn-lt"/>
                <a:ea typeface="+mn-ea"/>
                <a:cs typeface="+mn-cs"/>
              </a:rPr>
              <a:t>‘insert name’</a:t>
            </a:r>
            <a:r>
              <a:rPr lang="en-GB" sz="1100" kern="1200" baseline="0" dirty="0">
                <a:solidFill>
                  <a:schemeClr val="tx1"/>
                </a:solidFill>
                <a:latin typeface="+mn-lt"/>
                <a:ea typeface="+mn-ea"/>
                <a:cs typeface="+mn-cs"/>
              </a:rPr>
              <a:t> and I’m here today on behalf of the Department for Education to talk to you about apprenticeships.</a:t>
            </a:r>
          </a:p>
          <a:p>
            <a:endParaRPr lang="en-GB" sz="1100" dirty="0"/>
          </a:p>
          <a:p>
            <a:pPr marL="171913" indent="-171913">
              <a:buFont typeface="Arial" panose="020B0604020202020204" pitchFamily="34" charset="0"/>
              <a:buChar char="•"/>
            </a:pPr>
            <a:r>
              <a:rPr lang="en-GB" sz="1100" dirty="0"/>
              <a:t>As parents and carers, we know that you are keen to hear about all options available to your child so that you can support them in their decision making.</a:t>
            </a:r>
          </a:p>
          <a:p>
            <a:pPr marL="458434" lvl="1"/>
            <a:endParaRPr lang="en-GB" sz="1100" dirty="0"/>
          </a:p>
          <a:p>
            <a:pPr marL="171913" indent="-171913" defTabSz="916869">
              <a:buFont typeface="Arial" panose="020B0604020202020204" pitchFamily="34" charset="0"/>
              <a:buChar char="•"/>
              <a:defRPr/>
            </a:pPr>
            <a:r>
              <a:rPr lang="en-GB" sz="900" dirty="0"/>
              <a:t>What we’re going to cover today is really important because even if your child does already know what they’re planning to do after school, plans can change and so it is important that they are aware of all of the options available to them so that they can make the most informed decision for them. </a:t>
            </a:r>
          </a:p>
          <a:p>
            <a:endParaRPr lang="en-GB" sz="900" dirty="0"/>
          </a:p>
          <a:p>
            <a:pPr marL="171913" indent="-171913">
              <a:buFont typeface="Arial" panose="020B0604020202020204" pitchFamily="34" charset="0"/>
              <a:buChar char="•"/>
            </a:pPr>
            <a:r>
              <a:rPr lang="en-GB" sz="900" dirty="0"/>
              <a:t>Apprenticeships have also changed significantly over the past few years and there are some brilliant opportunities available for your child. Through apprenticeships, you could now even achieve a degree if you wanted to, but I’ll tell you more about that in a few minutes.</a:t>
            </a:r>
          </a:p>
          <a:p>
            <a:endParaRPr lang="en-GB" sz="900" dirty="0"/>
          </a:p>
        </p:txBody>
      </p:sp>
      <p:sp>
        <p:nvSpPr>
          <p:cNvPr id="4" name="Slide Number Placeholder 3"/>
          <p:cNvSpPr>
            <a:spLocks noGrp="1"/>
          </p:cNvSpPr>
          <p:nvPr>
            <p:ph type="sldNum" sz="quarter" idx="5"/>
          </p:nvPr>
        </p:nvSpPr>
        <p:spPr/>
        <p:txBody>
          <a:bodyPr/>
          <a:lstStyle/>
          <a:p>
            <a:fld id="{DA4D5D73-5B25-467C-8025-3D3C8016FD02}" type="slidenum">
              <a:rPr lang="en-GB" smtClean="0"/>
              <a:t>2</a:t>
            </a:fld>
            <a:endParaRPr lang="en-GB"/>
          </a:p>
        </p:txBody>
      </p:sp>
    </p:spTree>
    <p:extLst>
      <p:ext uri="{BB962C8B-B14F-4D97-AF65-F5344CB8AC3E}">
        <p14:creationId xmlns:p14="http://schemas.microsoft.com/office/powerpoint/2010/main" val="124792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a:t>Presenter note</a:t>
            </a:r>
            <a:r>
              <a:rPr lang="en-GB" sz="1200" b="1"/>
              <a:t>: </a:t>
            </a:r>
            <a:r>
              <a:rPr lang="en-GB" sz="1200" b="0" i="1"/>
              <a:t>Please update this slide with relevant examples for your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a:t>Search through</a:t>
            </a:r>
            <a:r>
              <a:rPr lang="en-GB" altLang="en-US" sz="1200" b="0" i="1" baseline="0"/>
              <a:t> Find an apprenticeship using the establishment postcode and find some interesting jobs.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Try to find a selection of closing dates so that you can reinforce the need to be using Find an apprenticeship regularly.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a:t>Try to find a range of salaries so</a:t>
            </a:r>
            <a:r>
              <a:rPr lang="en-GB" altLang="en-US" sz="1200" b="0" i="1" baseline="0"/>
              <a:t> that you can show that there are employers who are prepared to pay more – often highlighting salaries can be high at all levels, not just degree apprenticeships.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Try to find a job title that might sound a bit confusing and then explain what that role really is – make it sound exciting and explain that they should not be put off by the titles of some jobs, it’s important they read the job advert attached to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Think about STEM vacancies. Can these be showcased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ltLang="en-US" sz="1200"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This slide shows a range of vacancies that I could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notice that they all have different closing dates – this is one big difference to applying for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If you do see a closing date, it’s important that you don’t wait until the very end to submit your application. We are finding from talking to employers, that if they receive a huge number of applications, they may decide to close the application window 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also notice the range of different salaries too – this is because employers can decide what to pay (as long as it meets the national minimum wage for apprentices of £6.40)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1" u="sng" baseline="0"/>
              <a:t>Presenter note</a:t>
            </a:r>
            <a:r>
              <a:rPr lang="en-GB" altLang="en-US" sz="1200" b="1" baseline="0"/>
              <a:t>: </a:t>
            </a:r>
            <a:r>
              <a:rPr lang="en-GB" altLang="en-US" sz="1200" b="0" i="1" baseline="0"/>
              <a:t>It might be useful to have the find an apprenticeship website open to show them current examples and what the site looks like.  This is also relevant for the next slide.</a:t>
            </a:r>
          </a:p>
          <a:p>
            <a:endParaRPr lang="en-GB"/>
          </a:p>
        </p:txBody>
      </p:sp>
      <p:sp>
        <p:nvSpPr>
          <p:cNvPr id="4" name="Slide Number Placeholder 3"/>
          <p:cNvSpPr>
            <a:spLocks noGrp="1"/>
          </p:cNvSpPr>
          <p:nvPr>
            <p:ph type="sldNum" sz="quarter" idx="5"/>
          </p:nvPr>
        </p:nvSpPr>
        <p:spPr/>
        <p:txBody>
          <a:bodyPr/>
          <a:lstStyle/>
          <a:p>
            <a:fld id="{21ACAB69-33FA-4714-99EF-9710745C9CAD}" type="slidenum">
              <a:rPr lang="en-GB" smtClean="0"/>
              <a:t>20</a:t>
            </a:fld>
            <a:endParaRPr lang="en-GB"/>
          </a:p>
        </p:txBody>
      </p:sp>
    </p:spTree>
    <p:extLst>
      <p:ext uri="{BB962C8B-B14F-4D97-AF65-F5344CB8AC3E}">
        <p14:creationId xmlns:p14="http://schemas.microsoft.com/office/powerpoint/2010/main" val="390161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a:t>Presenter note</a:t>
            </a:r>
            <a:r>
              <a:rPr lang="en-GB" sz="1200" b="1"/>
              <a:t>: </a:t>
            </a:r>
            <a:r>
              <a:rPr lang="en-GB" sz="1200" b="0" i="1"/>
              <a:t>Please update this slide with relevant examples for your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a:t>Search through</a:t>
            </a:r>
            <a:r>
              <a:rPr lang="en-GB" altLang="en-US" sz="1200" b="0" i="1" baseline="0"/>
              <a:t> Find an apprenticeship using the establishment postcode and find some interesting jobs.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Try to find a selection of closing dates so that you can reinforce the need to be using Find an apprenticeship regularly.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a:t>Try to find a range of salaries so</a:t>
            </a:r>
            <a:r>
              <a:rPr lang="en-GB" altLang="en-US" sz="1200" b="0" i="1" baseline="0"/>
              <a:t> that you can show that there are employers who are prepared to pay more – often highlighting salaries can be high at all levels, not just degree apprenticeships.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Try to find a job title that might sound a bit confusing and then explain what that role really is – make it sound exciting and explain that they should not be put off by the titles of some jobs, it’s important they read the job advert attached to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0" i="1" baseline="0"/>
              <a:t>Think about STEM vacancies. Can these be showcased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ltLang="en-US" sz="1200"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This slide shows a range of vacancies that I could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notice that they all have different closing dates – this is one big difference to applying for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If you do see a closing date, it’s important that you don’t wait until the very end to submit your application. We are finding from talking to employers, that if they receive a huge number of applications, they may decide to close the application window 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also notice the range of different salaries too – this is because employers can decide what to pay (as long as it meets the national minimum wage for apprentices of £6.40)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1" u="sng" baseline="0"/>
              <a:t>Presenter note</a:t>
            </a:r>
            <a:r>
              <a:rPr lang="en-GB" altLang="en-US" sz="1200" b="1" baseline="0"/>
              <a:t>: </a:t>
            </a:r>
            <a:r>
              <a:rPr lang="en-GB" altLang="en-US" sz="1200" b="0" i="1" baseline="0"/>
              <a:t>It might be useful to have the find an apprenticeship website open to show them current examples and what the site looks like.  This is also relevant for the next slide.</a:t>
            </a:r>
          </a:p>
          <a:p>
            <a:endParaRPr lang="en-GB"/>
          </a:p>
        </p:txBody>
      </p:sp>
      <p:sp>
        <p:nvSpPr>
          <p:cNvPr id="4" name="Slide Number Placeholder 3"/>
          <p:cNvSpPr>
            <a:spLocks noGrp="1"/>
          </p:cNvSpPr>
          <p:nvPr>
            <p:ph type="sldNum" sz="quarter" idx="5"/>
          </p:nvPr>
        </p:nvSpPr>
        <p:spPr/>
        <p:txBody>
          <a:bodyPr/>
          <a:lstStyle/>
          <a:p>
            <a:fld id="{21ACAB69-33FA-4714-99EF-9710745C9CAD}" type="slidenum">
              <a:rPr lang="en-GB" smtClean="0"/>
              <a:t>21</a:t>
            </a:fld>
            <a:endParaRPr lang="en-GB"/>
          </a:p>
        </p:txBody>
      </p:sp>
    </p:spTree>
    <p:extLst>
      <p:ext uri="{BB962C8B-B14F-4D97-AF65-F5344CB8AC3E}">
        <p14:creationId xmlns:p14="http://schemas.microsoft.com/office/powerpoint/2010/main" val="3901616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altLang="en-US" dirty="0"/>
              <a:t>1. It’s really important your child registers on Find an Apprenticeship. They can search the internet for ‘Find an apprenticeship’ and it will come up as the first link. </a:t>
            </a:r>
            <a:br>
              <a:rPr lang="en-GB" altLang="en-US" dirty="0"/>
            </a:br>
            <a:r>
              <a:rPr lang="en-GB" altLang="en-US" dirty="0"/>
              <a:t>The search page is on gov.uk, </a:t>
            </a:r>
            <a:r>
              <a:rPr lang="en-GB" dirty="0"/>
              <a:t>an official government site.</a:t>
            </a:r>
            <a:br>
              <a:rPr lang="en-GB" dirty="0"/>
            </a:br>
            <a:r>
              <a:rPr lang="en-GB" altLang="en-US" dirty="0"/>
              <a:t>Once your child registers, they’ll be ready to start applying for apprenticeship vacancies.</a:t>
            </a:r>
          </a:p>
          <a:p>
            <a:endParaRPr lang="en-GB" altLang="en-US" dirty="0"/>
          </a:p>
          <a:p>
            <a:pPr marL="171913" indent="-171913">
              <a:buFont typeface="Arial" panose="020B0604020202020204" pitchFamily="34" charset="0"/>
              <a:buChar char="•"/>
            </a:pPr>
            <a:r>
              <a:rPr lang="en-GB" altLang="en-US" dirty="0"/>
              <a:t>2. Have a look at the different jobs that are being advertised. Remember, this is a live jobs site so it may be that they need to try a few different searches or to broaden how far they are looking to find jobs that they are interested in.</a:t>
            </a:r>
          </a:p>
          <a:p>
            <a:pPr marL="171913" indent="-171913">
              <a:buFont typeface="Arial" panose="020B0604020202020204" pitchFamily="34" charset="0"/>
              <a:buChar char="•"/>
            </a:pPr>
            <a:endParaRPr lang="en-GB" altLang="en-US" dirty="0"/>
          </a:p>
          <a:p>
            <a:pPr marL="171913" indent="-171913">
              <a:buFont typeface="Arial" panose="020B0604020202020204" pitchFamily="34" charset="0"/>
              <a:buChar char="•"/>
            </a:pPr>
            <a:r>
              <a:rPr lang="en-GB" dirty="0">
                <a:solidFill>
                  <a:srgbClr val="000000"/>
                </a:solidFill>
              </a:rPr>
              <a:t>It will be important to remind them that vacancies are being added on every day and so it’s important to keep coming back to the site and to use the alerts to be flagged to exciting opportunities. In the meantime, there also lots of other helpful sites they can be searching, including interesting employers.</a:t>
            </a:r>
          </a:p>
          <a:p>
            <a:pPr marL="0" indent="0">
              <a:buFont typeface="Arial" panose="020B0604020202020204" pitchFamily="34" charset="0"/>
              <a:buNone/>
            </a:pPr>
            <a:endParaRPr lang="en-GB" altLang="en-US" dirty="0"/>
          </a:p>
          <a:p>
            <a:pPr marL="171913" indent="-171913">
              <a:buFont typeface="Arial" panose="020B0604020202020204" pitchFamily="34" charset="0"/>
              <a:buChar char="•"/>
            </a:pPr>
            <a:r>
              <a:rPr lang="en-GB" altLang="en-US" dirty="0"/>
              <a:t>3. Start applying for jobs that interest them. They need to remember that some of the bigger companies will advertise quite early in the year (e.g. Autumn) for apprentices to start the following September so they should not leave it until the last minute or they might be disappointed to have missed a great opportunity.</a:t>
            </a:r>
          </a:p>
          <a:p>
            <a:pPr marL="171913" indent="-171913">
              <a:buFont typeface="Arial" panose="020B0604020202020204" pitchFamily="34" charset="0"/>
              <a:buChar char="•"/>
            </a:pPr>
            <a:endParaRPr lang="en-GB" altLang="en-US" dirty="0"/>
          </a:p>
          <a:p>
            <a:pPr marL="171913" indent="-171913">
              <a:buFont typeface="Arial" panose="020B0604020202020204" pitchFamily="34" charset="0"/>
              <a:buChar char="•"/>
            </a:pPr>
            <a:r>
              <a:rPr lang="en-GB" altLang="en-US" dirty="0"/>
              <a:t>Recruitment timeframes may have changed over the last couple of years and so it will be important to stay on top of these.</a:t>
            </a:r>
            <a:br>
              <a:rPr lang="en-GB" altLang="en-US" dirty="0"/>
            </a:br>
            <a:endParaRPr lang="en-GB" altLang="en-US" dirty="0"/>
          </a:p>
          <a:p>
            <a:pPr marL="171913" indent="-171913">
              <a:buFont typeface="Arial" panose="020B0604020202020204" pitchFamily="34" charset="0"/>
              <a:buChar char="•"/>
            </a:pPr>
            <a:r>
              <a:rPr lang="en-GB" altLang="en-US" dirty="0"/>
              <a:t>4. Set up alerts. A great feature of this system is that you can get it to do all the hard work for you. You can manage your alert settings so that you receive text messages and emails when jobs come up that you might be interested in.</a:t>
            </a:r>
          </a:p>
          <a:p>
            <a:endParaRPr lang="en-GB" altLang="en-US" dirty="0"/>
          </a:p>
          <a:p>
            <a:pPr marL="171913" indent="-171913">
              <a:buFont typeface="Arial" panose="020B0604020202020204" pitchFamily="34" charset="0"/>
              <a:buChar char="•"/>
            </a:pPr>
            <a:r>
              <a:rPr lang="en-GB" altLang="en-US" dirty="0"/>
              <a:t>5. Employers are always telling us that the applicants that really stand out to them, are those that have made a bit of extra effort. Your child could consider contacting the company and asking them if they have any virtual open days coming up or other opportunities to engage with them. That will look really impressive on their application and can give them an advantage over other applicants</a:t>
            </a:r>
            <a:endParaRPr lang="en-GB"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22</a:t>
            </a:fld>
            <a:endParaRPr lang="en-GB"/>
          </a:p>
        </p:txBody>
      </p:sp>
    </p:spTree>
    <p:extLst>
      <p:ext uri="{BB962C8B-B14F-4D97-AF65-F5344CB8AC3E}">
        <p14:creationId xmlns:p14="http://schemas.microsoft.com/office/powerpoint/2010/main" val="207480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Whilst Find an apprenticeship is a great place to start looking for apprenticeships, it is not the only place.</a:t>
            </a:r>
          </a:p>
          <a:p>
            <a:endParaRPr lang="en-GB" dirty="0"/>
          </a:p>
          <a:p>
            <a:pPr marL="171450" indent="-171450">
              <a:buFont typeface="Arial" panose="020B0604020202020204" pitchFamily="34" charset="0"/>
              <a:buChar char="•"/>
            </a:pPr>
            <a:r>
              <a:rPr lang="en-GB" dirty="0"/>
              <a:t>If your child has a particular employer in mind, </a:t>
            </a:r>
            <a:r>
              <a:rPr lang="en-GB" b="0" dirty="0"/>
              <a:t>they can </a:t>
            </a:r>
            <a:r>
              <a:rPr lang="en-GB" b="1" dirty="0"/>
              <a:t>visit their website</a:t>
            </a:r>
            <a:r>
              <a:rPr lang="en-GB" dirty="0"/>
              <a:t> and see if they can sign up for recruitment alerts or if they send out a newsletter. </a:t>
            </a:r>
          </a:p>
          <a:p>
            <a:endParaRPr lang="en-GB" dirty="0"/>
          </a:p>
          <a:p>
            <a:pPr marL="171450" indent="-171450">
              <a:buFont typeface="Arial" panose="020B0604020202020204" pitchFamily="34" charset="0"/>
              <a:buChar char="•"/>
            </a:pPr>
            <a:r>
              <a:rPr lang="en-GB" dirty="0"/>
              <a:t>They can make sure they are following their careers pages on </a:t>
            </a:r>
            <a:r>
              <a:rPr lang="en-GB" b="1" dirty="0"/>
              <a:t>social media</a:t>
            </a:r>
            <a:r>
              <a:rPr lang="en-GB" dirty="0"/>
              <a:t> using as they will probably use this as a way to promote their vacancies. If they have a LinkedIn profile, it is worth following organisations on there as we have heard from many apprentices more recently that they have found vacancies from employers or training providers on LinkedIn.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We have spoken to lots of apprentices and quite often, they will say that they actually heard about their job through a </a:t>
            </a:r>
            <a:r>
              <a:rPr lang="en-GB" b="1" dirty="0"/>
              <a:t>family member or friend</a:t>
            </a:r>
            <a:r>
              <a:rPr lang="en-GB" dirty="0"/>
              <a:t>. So you may be able to support them through your own networks to find interesting roles and vacancies.</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lots of other job search sites out there where you can flick through online profiles for some of the UK’s top apprentice employers.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Definitely spend some time looking into the different types of employers. There will be a real mix from your local council who might have a jobs page for young people, through to bigger recruitment sites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The </a:t>
            </a:r>
            <a:r>
              <a:rPr lang="en-GB" b="1" dirty="0"/>
              <a:t>Higher &amp; Degree vacancy listing </a:t>
            </a:r>
            <a:r>
              <a:rPr lang="en-GB" b="0" dirty="0"/>
              <a:t>is also a really useful document that is shared in October and then an updated version is released again in January. This contains a list of hundreds of higher and degree apprenticeship vacancies that are open for application, and gives key information about the employer, the apprenticeship, the salary, location and where to apply. This will be shared on the Amazing Apprenticeships website.</a:t>
            </a: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23</a:t>
            </a:fld>
            <a:endParaRPr lang="en-GB"/>
          </a:p>
        </p:txBody>
      </p:sp>
    </p:spTree>
    <p:extLst>
      <p:ext uri="{BB962C8B-B14F-4D97-AF65-F5344CB8AC3E}">
        <p14:creationId xmlns:p14="http://schemas.microsoft.com/office/powerpoint/2010/main" val="4208926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We are often asked by parents if there is any way to find the ‘best apprenticeships’.</a:t>
            </a:r>
          </a:p>
          <a:p>
            <a:pPr marL="171913" indent="-171913" defTabSz="916869">
              <a:buFont typeface="Arial" panose="020B0604020202020204" pitchFamily="34" charset="0"/>
              <a:buChar char="•"/>
              <a:defRPr/>
            </a:pP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The answer is that it will be very personal to each young person and the employer.</a:t>
            </a:r>
          </a:p>
          <a:p>
            <a:pPr marL="171913" indent="-171913" defTabSz="916869">
              <a:buFont typeface="Arial" panose="020B0604020202020204" pitchFamily="34" charset="0"/>
              <a:buChar char="•"/>
              <a:defRPr/>
            </a:pP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But we do have a few hints and tips.</a:t>
            </a:r>
          </a:p>
          <a:p>
            <a:pPr marL="171913" indent="-171913" defTabSz="916869">
              <a:buFont typeface="Arial" panose="020B0604020202020204" pitchFamily="34" charset="0"/>
              <a:buChar char="•"/>
              <a:defRPr/>
            </a:pP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1. What are they being paid?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We’re not saying that the highest paying employers are the best or the lowest paying are the worst.</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A </a:t>
            </a:r>
            <a:r>
              <a:rPr lang="en-US" b="1" i="1" u="sng" dirty="0">
                <a:solidFill>
                  <a:schemeClr val="tx2"/>
                </a:solidFill>
                <a:latin typeface="Lato" panose="020F0502020204030203" pitchFamily="34" charset="0"/>
                <a:ea typeface="Lato" panose="020F0502020204030203" pitchFamily="34" charset="0"/>
                <a:cs typeface="Lato" panose="020F0502020204030203" pitchFamily="34" charset="0"/>
              </a:rPr>
              <a:t>fair wage</a:t>
            </a:r>
            <a:r>
              <a:rPr lang="en-US" dirty="0">
                <a:solidFill>
                  <a:schemeClr val="tx2"/>
                </a:solidFill>
                <a:latin typeface="Lato" panose="020F0502020204030203" pitchFamily="34" charset="0"/>
                <a:ea typeface="Lato" panose="020F0502020204030203" pitchFamily="34" charset="0"/>
                <a:cs typeface="Lato" panose="020F0502020204030203" pitchFamily="34" charset="0"/>
              </a:rPr>
              <a:t> is an encouraging indicator that the employer is willing to invest in their staff.</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Remember, employers are able to pay apprentices the National Minimum Wage for Apprentices which is different to the standard National Minimum Wage. This should all be considered alongside the industry standard and what their different pay scales are.</a:t>
            </a:r>
          </a:p>
          <a:p>
            <a:pPr marL="171913" indent="-171913" defTabSz="916869">
              <a:buFont typeface="Arial" panose="020B0604020202020204" pitchFamily="34" charset="0"/>
              <a:buChar char="•"/>
              <a:defRPr/>
            </a:pP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2. What are the likely progression opportunities?</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If the employer openly discusses progression then it is a good sign they want to keep the apprentice on.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Also do you research and check out the employer's website, they may have success stories on there.</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3. Is it a permanent or fixed term position?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Employers can offer apprentices either a permanent or fixed term apprenticeship.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If they are offering fixed term apprenticeships, research if the employer support moving staff into permanent roles on completion. This can be standard in some industries where flexible working is required e.g. broadcast engineer on film projects that are short term.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4. Which training provider are they using?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Just like schools, you can check the Ofsted rating of the training provider they are using.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You could also look at their website and see if there are any apprenticeship success stories.</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5. Is the role varied? </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Read the job description and see if the employer offers the opportunity to rotate around the business and be involved in a variety of projects.</a:t>
            </a:r>
          </a:p>
          <a:p>
            <a:pPr marL="171913" indent="-171913" defTabSz="916869">
              <a:buFont typeface="Arial" panose="020B0604020202020204" pitchFamily="34" charset="0"/>
              <a:buChar char="•"/>
              <a:defRPr/>
            </a:pP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marL="171913" indent="-171913" defTabSz="916869">
              <a:buFont typeface="Arial" panose="020B0604020202020204" pitchFamily="34" charset="0"/>
              <a:buChar char="•"/>
              <a:defRPr/>
            </a:pPr>
            <a:r>
              <a:rPr lang="en-US" dirty="0">
                <a:solidFill>
                  <a:schemeClr val="tx2"/>
                </a:solidFill>
                <a:latin typeface="Lato" panose="020F0502020204030203" pitchFamily="34" charset="0"/>
                <a:ea typeface="Lato" panose="020F0502020204030203" pitchFamily="34" charset="0"/>
                <a:cs typeface="Lato" panose="020F0502020204030203" pitchFamily="34" charset="0"/>
              </a:rPr>
              <a:t>6. Employer ethos and values</a:t>
            </a:r>
            <a:br>
              <a:rPr lang="en-US" dirty="0">
                <a:solidFill>
                  <a:schemeClr val="tx2"/>
                </a:solidFill>
                <a:latin typeface="Lato" panose="020F0502020204030203" pitchFamily="34" charset="0"/>
                <a:ea typeface="Lato" panose="020F0502020204030203" pitchFamily="34" charset="0"/>
                <a:cs typeface="Lato" panose="020F0502020204030203" pitchFamily="34" charset="0"/>
              </a:rPr>
            </a:br>
            <a:r>
              <a:rPr lang="en-US" dirty="0">
                <a:solidFill>
                  <a:schemeClr val="tx2"/>
                </a:solidFill>
                <a:latin typeface="Lato" panose="020F0502020204030203" pitchFamily="34" charset="0"/>
                <a:ea typeface="Lato" panose="020F0502020204030203" pitchFamily="34" charset="0"/>
                <a:cs typeface="Lato" panose="020F0502020204030203" pitchFamily="34" charset="0"/>
              </a:rPr>
              <a:t>You can understand a lot about an employer through their website, social media channels, how they share certain communications and what their values and ethos are. Are they the type of employer your child wants to work for? What else do they do around the apprenticeship for their current apprentices e.g. support networks? How do they support diversity and inclusion? This can help you and your child to get a feel for the employer and their commitment and support of apprentices. </a:t>
            </a: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24</a:t>
            </a:fld>
            <a:endParaRPr lang="en-GB"/>
          </a:p>
        </p:txBody>
      </p:sp>
    </p:spTree>
    <p:extLst>
      <p:ext uri="{BB962C8B-B14F-4D97-AF65-F5344CB8AC3E}">
        <p14:creationId xmlns:p14="http://schemas.microsoft.com/office/powerpoint/2010/main" val="2162495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3826" indent="-343826">
              <a:lnSpc>
                <a:spcPct val="107000"/>
              </a:lnSpc>
              <a:spcAft>
                <a:spcPts val="802"/>
              </a:spcAft>
              <a:buFont typeface="Arial" panose="020B0604020202020204" pitchFamily="34" charset="0"/>
              <a:buChar char="•"/>
              <a:tabLst>
                <a:tab pos="458434" algn="l"/>
              </a:tabLst>
            </a:pPr>
            <a:r>
              <a:rPr lang="en-GB" sz="1200" dirty="0">
                <a:latin typeface="Calibri" panose="020F0502020204030204" pitchFamily="34" charset="0"/>
                <a:ea typeface="Calibri" panose="020F0502020204030204" pitchFamily="34" charset="0"/>
                <a:cs typeface="Times New Roman" panose="02020603050405020304" pitchFamily="18" charset="0"/>
              </a:rPr>
              <a:t>There are an array of resources to support you and your child in researching apprenticeships and how to search and apply for opportunities. </a:t>
            </a:r>
          </a:p>
          <a:p>
            <a:pPr>
              <a:lnSpc>
                <a:spcPct val="107000"/>
              </a:lnSpc>
              <a:spcAft>
                <a:spcPts val="802"/>
              </a:spcAft>
              <a:tabLst>
                <a:tab pos="458434" algn="l"/>
              </a:tabLs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3826" indent="-343826">
              <a:lnSpc>
                <a:spcPct val="107000"/>
              </a:lnSpc>
              <a:spcAft>
                <a:spcPts val="802"/>
              </a:spcAft>
              <a:buFont typeface="Arial" panose="020B0604020202020204" pitchFamily="34" charset="0"/>
              <a:buChar char="•"/>
              <a:tabLst>
                <a:tab pos="458434" algn="l"/>
              </a:tabLst>
            </a:pPr>
            <a:r>
              <a:rPr lang="en-GB" sz="1200" dirty="0">
                <a:latin typeface="Calibri" panose="020F0502020204030204" pitchFamily="34" charset="0"/>
                <a:ea typeface="Calibri" panose="020F0502020204030204" pitchFamily="34" charset="0"/>
                <a:cs typeface="Times New Roman" panose="02020603050405020304" pitchFamily="18" charset="0"/>
              </a:rPr>
              <a:t>There is a monthly ‘Choices’ magazine produced by Amazing Apprenticeships which is available on their website and on the CEC website. They are really useful and contain lots of different articles and guidance for you, including on apprenticeships as well as other technical pathways like T Levels. </a:t>
            </a:r>
          </a:p>
          <a:p>
            <a:pPr>
              <a:lnSpc>
                <a:spcPct val="107000"/>
              </a:lnSpc>
              <a:spcAft>
                <a:spcPts val="802"/>
              </a:spcAft>
              <a:tabLst>
                <a:tab pos="458434" algn="l"/>
              </a:tabLs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3826" indent="-343826">
              <a:lnSpc>
                <a:spcPct val="107000"/>
              </a:lnSpc>
              <a:spcAft>
                <a:spcPts val="802"/>
              </a:spcAft>
              <a:buFont typeface="Arial" panose="020B0604020202020204" pitchFamily="34" charset="0"/>
              <a:buChar char="•"/>
              <a:tabLst>
                <a:tab pos="458434" algn="l"/>
              </a:tabLst>
            </a:pPr>
            <a:r>
              <a:rPr lang="en-GB" sz="1200" dirty="0">
                <a:latin typeface="Calibri" panose="020F0502020204030204" pitchFamily="34" charset="0"/>
                <a:ea typeface="Calibri" panose="020F0502020204030204" pitchFamily="34" charset="0"/>
                <a:cs typeface="Times New Roman" panose="02020603050405020304" pitchFamily="18" charset="0"/>
              </a:rPr>
              <a:t>Your school may circulate this to you, but you can also subscribe to receive it by visiting Amazingapprenticeships.com/vacancies.</a:t>
            </a:r>
          </a:p>
          <a:p>
            <a:pPr>
              <a:lnSpc>
                <a:spcPct val="107000"/>
              </a:lnSpc>
              <a:spcAft>
                <a:spcPts val="802"/>
              </a:spcAft>
              <a:tabLst>
                <a:tab pos="458434" algn="l"/>
              </a:tabLs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913" indent="-171913" defTabSz="916869" fontAlgn="base">
              <a:spcBef>
                <a:spcPct val="0"/>
              </a:spcBef>
              <a:spcAft>
                <a:spcPct val="0"/>
              </a:spcAft>
              <a:buFont typeface="Arial" panose="020B0604020202020204" pitchFamily="34" charset="0"/>
              <a:buChar char="•"/>
              <a:defRPr/>
            </a:pPr>
            <a:r>
              <a:rPr lang="en-GB" dirty="0"/>
              <a:t>For other useful information and more resources, you can also go to www.amazingapprenticeships.com.</a:t>
            </a:r>
          </a:p>
          <a:p>
            <a:pPr marL="171913" indent="-171913" defTabSz="916869" fontAlgn="base">
              <a:spcBef>
                <a:spcPct val="0"/>
              </a:spcBef>
              <a:spcAft>
                <a:spcPct val="0"/>
              </a:spcAft>
              <a:buFont typeface="Arial" panose="020B0604020202020204" pitchFamily="34" charset="0"/>
              <a:buChar char="•"/>
              <a:defRPr/>
            </a:pPr>
            <a:endParaRPr lang="en-GB" dirty="0"/>
          </a:p>
          <a:p>
            <a:pPr marL="171913" indent="-171913" defTabSz="916869" fontAlgn="base">
              <a:spcBef>
                <a:spcPct val="0"/>
              </a:spcBef>
              <a:spcAft>
                <a:spcPct val="0"/>
              </a:spcAft>
              <a:buFont typeface="Arial" panose="020B0604020202020204" pitchFamily="34" charset="0"/>
              <a:buChar char="•"/>
              <a:defRPr/>
            </a:pPr>
            <a:r>
              <a:rPr lang="en-GB" dirty="0"/>
              <a:t>Amazing Apprenticeships deliver a series of online workshops on behalf of the DfE which are available for parents and carers. These run on a monthly basis and explore apprenticeships and careers options for your child. </a:t>
            </a:r>
          </a:p>
          <a:p>
            <a:pPr marL="0" indent="0" defTabSz="916869" fontAlgn="base">
              <a:spcBef>
                <a:spcPct val="0"/>
              </a:spcBef>
              <a:spcAft>
                <a:spcPct val="0"/>
              </a:spcAft>
              <a:buFont typeface="Arial" panose="020B0604020202020204" pitchFamily="34" charset="0"/>
              <a:buNone/>
              <a:defRPr/>
            </a:pPr>
            <a:endParaRPr lang="en-GB" dirty="0"/>
          </a:p>
          <a:p>
            <a:pPr marL="171913" indent="-171913" defTabSz="916869" fontAlgn="base">
              <a:spcBef>
                <a:spcPct val="0"/>
              </a:spcBef>
              <a:spcAft>
                <a:spcPct val="0"/>
              </a:spcAft>
              <a:buFont typeface="Arial" panose="020B0604020202020204" pitchFamily="34" charset="0"/>
              <a:buChar char="•"/>
              <a:defRPr/>
            </a:pPr>
            <a:r>
              <a:rPr lang="en-GB" dirty="0"/>
              <a:t>There are some other brilliant resources available, including parent/carer guides, podcasts and films.</a:t>
            </a:r>
          </a:p>
          <a:p>
            <a:pPr defTabSz="916869" fontAlgn="base">
              <a:spcBef>
                <a:spcPct val="0"/>
              </a:spcBef>
              <a:spcAft>
                <a:spcPct val="0"/>
              </a:spcAft>
              <a:defRPr/>
            </a:pPr>
            <a:endParaRPr lang="en-GB" dirty="0"/>
          </a:p>
          <a:p>
            <a:pPr marL="171913" indent="-171913" defTabSz="916869" fontAlgn="base">
              <a:spcBef>
                <a:spcPct val="0"/>
              </a:spcBef>
              <a:spcAft>
                <a:spcPct val="0"/>
              </a:spcAft>
              <a:buFont typeface="Arial" panose="020B0604020202020204" pitchFamily="34" charset="0"/>
              <a:buChar char="•"/>
              <a:defRPr/>
            </a:pPr>
            <a:r>
              <a:rPr lang="en-GB" dirty="0"/>
              <a:t>The web address is showing on the screen now so please make a note of it.</a:t>
            </a:r>
          </a:p>
          <a:p>
            <a:pPr marL="343826" indent="-343826">
              <a:lnSpc>
                <a:spcPct val="107000"/>
              </a:lnSpc>
              <a:spcAft>
                <a:spcPts val="802"/>
              </a:spcAft>
              <a:buFont typeface="Arial" panose="020B0604020202020204" pitchFamily="34" charset="0"/>
              <a:buChar char="•"/>
              <a:tabLst>
                <a:tab pos="458434" algn="l"/>
              </a:tabLs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25</a:t>
            </a:fld>
            <a:endParaRPr lang="en-GB"/>
          </a:p>
        </p:txBody>
      </p:sp>
    </p:spTree>
    <p:extLst>
      <p:ext uri="{BB962C8B-B14F-4D97-AF65-F5344CB8AC3E}">
        <p14:creationId xmlns:p14="http://schemas.microsoft.com/office/powerpoint/2010/main" val="2952269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can also visit the Careers &amp; Enterprise Company website and for more information about apprenticeships.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There is also support available through the National Careers Service, who provide careers information advice and guidance.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26</a:t>
            </a:fld>
            <a:endParaRPr lang="en-GB"/>
          </a:p>
        </p:txBody>
      </p:sp>
    </p:spTree>
    <p:extLst>
      <p:ext uri="{BB962C8B-B14F-4D97-AF65-F5344CB8AC3E}">
        <p14:creationId xmlns:p14="http://schemas.microsoft.com/office/powerpoint/2010/main" val="16753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we finish, I know we’ve covered a lot today so I wanted to check if there are any final questions at all?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Thank you so much again for joining the session today. </a:t>
            </a:r>
          </a:p>
        </p:txBody>
      </p:sp>
      <p:sp>
        <p:nvSpPr>
          <p:cNvPr id="4" name="Slide Number Placeholder 3"/>
          <p:cNvSpPr>
            <a:spLocks noGrp="1"/>
          </p:cNvSpPr>
          <p:nvPr>
            <p:ph type="sldNum" sz="quarter" idx="5"/>
          </p:nvPr>
        </p:nvSpPr>
        <p:spPr/>
        <p:txBody>
          <a:bodyPr/>
          <a:lstStyle/>
          <a:p>
            <a:fld id="{DA4D5D73-5B25-467C-8025-3D3C8016FD02}" type="slidenum">
              <a:rPr lang="en-GB" smtClean="0"/>
              <a:t>27</a:t>
            </a:fld>
            <a:endParaRPr lang="en-GB"/>
          </a:p>
        </p:txBody>
      </p:sp>
    </p:spTree>
    <p:extLst>
      <p:ext uri="{BB962C8B-B14F-4D97-AF65-F5344CB8AC3E}">
        <p14:creationId xmlns:p14="http://schemas.microsoft.com/office/powerpoint/2010/main" val="469896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Presenter note</a:t>
            </a:r>
            <a:r>
              <a:rPr lang="en-GB" b="1" dirty="0"/>
              <a:t>: </a:t>
            </a:r>
            <a:r>
              <a:rPr lang="en-GB" b="0" i="1" dirty="0"/>
              <a:t>Please add any information here on follow up sessions or things to promote. For example:</a:t>
            </a:r>
          </a:p>
          <a:p>
            <a:pPr marL="171450" indent="-171450">
              <a:buFontTx/>
              <a:buChar char="-"/>
            </a:pPr>
            <a:r>
              <a:rPr lang="en-GB" b="0" i="1" dirty="0"/>
              <a:t>Information about your next session – encouraging attendance / to book on </a:t>
            </a:r>
          </a:p>
          <a:p>
            <a:pPr marL="171450" indent="-171450">
              <a:buFontTx/>
              <a:buChar char="-"/>
            </a:pPr>
            <a:r>
              <a:rPr lang="en-GB" b="0" i="1" dirty="0"/>
              <a:t>Upcoming events locally or nationally e.g. National Apprenticeship Week, National Apprenticeship Awards, local careers events or new resources.</a:t>
            </a:r>
          </a:p>
          <a:p>
            <a:pPr marL="0" indent="0">
              <a:buFontTx/>
              <a:buNone/>
            </a:pPr>
            <a:endParaRPr lang="en-GB" b="0" i="1" dirty="0"/>
          </a:p>
          <a:p>
            <a:pPr marL="0" indent="0">
              <a:buFontTx/>
              <a:buNone/>
            </a:pPr>
            <a:r>
              <a:rPr lang="en-GB" b="0" i="1" dirty="0"/>
              <a:t>This slide will be hidden as a default so please unhide it should you need to include any information. </a:t>
            </a:r>
            <a:endParaRPr lang="en-GB" b="1" i="1"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28</a:t>
            </a:fld>
            <a:endParaRPr lang="en-GB"/>
          </a:p>
        </p:txBody>
      </p:sp>
    </p:spTree>
    <p:extLst>
      <p:ext uri="{BB962C8B-B14F-4D97-AF65-F5344CB8AC3E}">
        <p14:creationId xmlns:p14="http://schemas.microsoft.com/office/powerpoint/2010/main" val="1537622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Presenter note</a:t>
            </a:r>
            <a:r>
              <a:rPr lang="en-GB" b="1" dirty="0"/>
              <a:t>: </a:t>
            </a:r>
            <a:r>
              <a:rPr lang="en-GB" b="0" i="1" dirty="0"/>
              <a:t>Please use this slide if you are in the </a:t>
            </a:r>
            <a:r>
              <a:rPr lang="en-GB" b="1" i="1" dirty="0"/>
              <a:t>North region</a:t>
            </a:r>
            <a:r>
              <a:rPr lang="en-GB" b="0" i="1" dirty="0"/>
              <a:t> only. Please ask the parents/carers to complete the survey for this session if appropriate.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This slide will be hidden as a default so please unhide it should you need students to complete the survey. </a:t>
            </a:r>
            <a:endParaRPr lang="en-GB" b="1" i="1"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29</a:t>
            </a:fld>
            <a:endParaRPr lang="en-GB"/>
          </a:p>
        </p:txBody>
      </p:sp>
    </p:spTree>
    <p:extLst>
      <p:ext uri="{BB962C8B-B14F-4D97-AF65-F5344CB8AC3E}">
        <p14:creationId xmlns:p14="http://schemas.microsoft.com/office/powerpoint/2010/main" val="73160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r>
              <a:rPr lang="en-GB" sz="1100" dirty="0"/>
              <a:t>So, for the next </a:t>
            </a:r>
            <a:r>
              <a:rPr lang="en-GB" sz="1100" b="1" i="0" dirty="0"/>
              <a:t>20</a:t>
            </a:r>
            <a:r>
              <a:rPr lang="en-GB" sz="1100" dirty="0"/>
              <a:t> minutes, I’m going to explain more about:</a:t>
            </a:r>
          </a:p>
          <a:p>
            <a:pPr marL="630347" lvl="1" indent="-171913">
              <a:buFont typeface="Arial" panose="020B0604020202020204" pitchFamily="34" charset="0"/>
              <a:buChar char="•"/>
            </a:pPr>
            <a:r>
              <a:rPr lang="en-GB" sz="1100" dirty="0"/>
              <a:t>Apprenticeships and how they work </a:t>
            </a:r>
          </a:p>
          <a:p>
            <a:pPr marL="630347" lvl="1" indent="-171913">
              <a:buFont typeface="Arial" panose="020B0604020202020204" pitchFamily="34" charset="0"/>
              <a:buChar char="•"/>
            </a:pPr>
            <a:r>
              <a:rPr lang="en-GB" sz="1100" dirty="0"/>
              <a:t>The range of apprenticeship job roles available</a:t>
            </a:r>
          </a:p>
          <a:p>
            <a:pPr marL="630347" lvl="1" indent="-171913">
              <a:buFont typeface="Arial" panose="020B0604020202020204" pitchFamily="34" charset="0"/>
              <a:buChar char="•"/>
            </a:pPr>
            <a:r>
              <a:rPr lang="en-GB" sz="1100" dirty="0"/>
              <a:t>The different levels</a:t>
            </a:r>
          </a:p>
          <a:p>
            <a:pPr marL="630347" lvl="1" indent="-171913">
              <a:buFont typeface="Arial" panose="020B0604020202020204" pitchFamily="34" charset="0"/>
              <a:buChar char="•"/>
            </a:pPr>
            <a:r>
              <a:rPr lang="en-GB" sz="1100" dirty="0"/>
              <a:t>How you find an apprenticeship</a:t>
            </a:r>
          </a:p>
          <a:p>
            <a:pPr marL="630347" lvl="1" indent="-171913">
              <a:buFont typeface="Arial" panose="020B0604020202020204" pitchFamily="34" charset="0"/>
              <a:buChar char="•"/>
            </a:pPr>
            <a:r>
              <a:rPr lang="en-GB" sz="1100" dirty="0"/>
              <a:t>What your child would need to do next to start searching and applying</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3</a:t>
            </a:fld>
            <a:endParaRPr lang="en-GB"/>
          </a:p>
        </p:txBody>
      </p:sp>
    </p:spTree>
    <p:extLst>
      <p:ext uri="{BB962C8B-B14F-4D97-AF65-F5344CB8AC3E}">
        <p14:creationId xmlns:p14="http://schemas.microsoft.com/office/powerpoint/2010/main" val="2130532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Presenter note</a:t>
            </a:r>
            <a:r>
              <a:rPr lang="en-GB" b="1" dirty="0"/>
              <a:t>: </a:t>
            </a:r>
            <a:r>
              <a:rPr lang="en-GB" b="0" i="1" dirty="0"/>
              <a:t>Please use this slide if you are in the </a:t>
            </a:r>
            <a:r>
              <a:rPr lang="en-GB" b="1" i="1" dirty="0"/>
              <a:t>Midlands region</a:t>
            </a:r>
            <a:r>
              <a:rPr lang="en-GB" b="0" i="1" dirty="0"/>
              <a:t> only. Please ask the parents/carers to complete the survey for this session if appropriate.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This slide will be hidden as a default so please unhide it should you need students to complete the survey. </a:t>
            </a:r>
            <a:endParaRPr lang="en-GB" b="1" i="1"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30</a:t>
            </a:fld>
            <a:endParaRPr lang="en-GB"/>
          </a:p>
        </p:txBody>
      </p:sp>
    </p:spTree>
    <p:extLst>
      <p:ext uri="{BB962C8B-B14F-4D97-AF65-F5344CB8AC3E}">
        <p14:creationId xmlns:p14="http://schemas.microsoft.com/office/powerpoint/2010/main" val="2950568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Presenter note</a:t>
            </a:r>
            <a:r>
              <a:rPr lang="en-GB" b="1" dirty="0"/>
              <a:t>: </a:t>
            </a:r>
            <a:r>
              <a:rPr lang="en-GB" b="0" i="1" dirty="0"/>
              <a:t>Please use this slide if you are in the </a:t>
            </a:r>
            <a:r>
              <a:rPr lang="en-GB" b="1" i="1" dirty="0"/>
              <a:t>South region</a:t>
            </a:r>
            <a:r>
              <a:rPr lang="en-GB" b="0" i="1" dirty="0"/>
              <a:t> only. Please ask the parents/carers to complete the survey for this session if appropriate.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This slide will be hidden as a default so please unhide it should you need students to complete the survey. </a:t>
            </a:r>
            <a:endParaRPr lang="en-GB" b="1" i="1"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31</a:t>
            </a:fld>
            <a:endParaRPr lang="en-GB"/>
          </a:p>
        </p:txBody>
      </p:sp>
    </p:spTree>
    <p:extLst>
      <p:ext uri="{BB962C8B-B14F-4D97-AF65-F5344CB8AC3E}">
        <p14:creationId xmlns:p14="http://schemas.microsoft.com/office/powerpoint/2010/main" val="617982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Presenter note</a:t>
            </a:r>
            <a:r>
              <a:rPr lang="en-GB" b="1" dirty="0"/>
              <a:t>: </a:t>
            </a:r>
            <a:r>
              <a:rPr lang="en-GB" b="0" i="1" dirty="0"/>
              <a:t>Please use this slide if you are in the </a:t>
            </a:r>
            <a:r>
              <a:rPr lang="en-GB" b="1" i="1" dirty="0"/>
              <a:t>London region</a:t>
            </a:r>
            <a:r>
              <a:rPr lang="en-GB" b="0" i="1" dirty="0"/>
              <a:t> only. Please ask </a:t>
            </a:r>
            <a:r>
              <a:rPr lang="en-GB" b="0" i="1"/>
              <a:t>the parents/carers to </a:t>
            </a:r>
            <a:r>
              <a:rPr lang="en-GB" b="0" i="1" dirty="0"/>
              <a:t>complete the survey for this session if appropriate.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This slide will be hidden as a default so please unhide it should you need students to complete the survey. </a:t>
            </a:r>
            <a:endParaRPr lang="en-GB" b="1" i="1"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32</a:t>
            </a:fld>
            <a:endParaRPr lang="en-GB"/>
          </a:p>
        </p:txBody>
      </p:sp>
    </p:spTree>
    <p:extLst>
      <p:ext uri="{BB962C8B-B14F-4D97-AF65-F5344CB8AC3E}">
        <p14:creationId xmlns:p14="http://schemas.microsoft.com/office/powerpoint/2010/main" val="267194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dirty="0">
                <a:solidFill>
                  <a:schemeClr val="tx1"/>
                </a:solidFill>
                <a:effectLst/>
                <a:latin typeface="+mn-lt"/>
                <a:ea typeface="+mn-ea"/>
                <a:cs typeface="+mn-cs"/>
              </a:rPr>
              <a:t>So what is an apprenticeship?</a:t>
            </a: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apprenticeship is a job first and foremost, with a real employer, where the apprentice will work full-time whilst also studying towards a qualification.</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you could be an apprentice working for Sky as a journalist, for example, whilst also studying and gaining a qualification in journalism.</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CONTRACT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As it is a real job, apprentices are employed and will get a contract of employment, holiday pay, annual leave etc – exactly the same as any other member of staff.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LEVELS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You can do an apprenticeship from Level 2 all the way up to degree level now through apprenticeships, but I will come onto that in more detail shortly.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PAID A SALARY</a:t>
            </a: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As it’s a real job, y</a:t>
            </a:r>
            <a:r>
              <a:rPr lang="en-GB" sz="1200" b="0" kern="1200" dirty="0">
                <a:solidFill>
                  <a:schemeClr val="tx1"/>
                </a:solidFill>
                <a:effectLst/>
                <a:latin typeface="+mn-lt"/>
                <a:ea typeface="+mn-ea"/>
                <a:cs typeface="+mn-cs"/>
              </a:rPr>
              <a:t>ou will earn a wage</a:t>
            </a:r>
            <a:r>
              <a:rPr lang="en-GB" sz="1200" b="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and it can be a really good salary too! </a:t>
            </a:r>
            <a:r>
              <a:rPr lang="en-GB" sz="3600" dirty="0">
                <a:effectLst/>
                <a:latin typeface="Calibri" panose="020F0502020204030204" pitchFamily="34" charset="0"/>
                <a:ea typeface="Calibri" panose="020F0502020204030204" pitchFamily="34" charset="0"/>
                <a:cs typeface="Times New Roman" panose="02020603050405020304" pitchFamily="18" charset="0"/>
              </a:rPr>
              <a:t>The salary of an apprentice can vary from employer to employer. Legally, an employer must pay an apprentice the National Minimum Wage for apprentices, which is currently £6.40 per hour. This is lower than the normal National Minimum Wage, but it recognises that some people will be going into their first job with little or no experience.</a:t>
            </a:r>
          </a:p>
          <a:p>
            <a:pPr marL="0" indent="0">
              <a:buFont typeface="Arial" panose="020B0604020202020204" pitchFamily="34" charset="0"/>
              <a:buNone/>
            </a:pP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The good news is that lots of employers</a:t>
            </a:r>
            <a:r>
              <a:rPr lang="en-GB" sz="1200" b="0" kern="1200" baseline="0" dirty="0">
                <a:solidFill>
                  <a:schemeClr val="tx1"/>
                </a:solidFill>
                <a:effectLst/>
                <a:latin typeface="+mn-lt"/>
                <a:ea typeface="+mn-ea"/>
                <a:cs typeface="+mn-cs"/>
              </a:rPr>
              <a:t> pay a lot more than the </a:t>
            </a:r>
            <a:r>
              <a:rPr lang="en-GB" sz="1200" b="0" kern="1200" dirty="0">
                <a:solidFill>
                  <a:schemeClr val="tx1"/>
                </a:solidFill>
                <a:effectLst/>
                <a:latin typeface="+mn-lt"/>
                <a:ea typeface="+mn-ea"/>
                <a:cs typeface="+mn-cs"/>
              </a:rPr>
              <a:t>National Minimum</a:t>
            </a:r>
            <a:r>
              <a:rPr lang="en-GB" sz="1200" b="0" kern="1200" baseline="0" dirty="0">
                <a:solidFill>
                  <a:schemeClr val="tx1"/>
                </a:solidFill>
                <a:effectLst/>
                <a:latin typeface="+mn-lt"/>
                <a:ea typeface="+mn-ea"/>
                <a:cs typeface="+mn-cs"/>
              </a:rPr>
              <a:t> Wage for apprentices, with some local employers offering starting salaries of </a:t>
            </a:r>
            <a:r>
              <a:rPr lang="en-GB" sz="1200" b="1" kern="1200" baseline="0" dirty="0">
                <a:solidFill>
                  <a:schemeClr val="tx1"/>
                </a:solidFill>
                <a:effectLst/>
                <a:latin typeface="+mn-lt"/>
                <a:ea typeface="+mn-ea"/>
                <a:cs typeface="+mn-cs"/>
              </a:rPr>
              <a:t>£</a:t>
            </a:r>
            <a:r>
              <a:rPr lang="en-GB" sz="1200" b="1" kern="1200" baseline="0" dirty="0" err="1">
                <a:solidFill>
                  <a:schemeClr val="tx1"/>
                </a:solidFill>
                <a:effectLst/>
                <a:latin typeface="+mn-lt"/>
                <a:ea typeface="+mn-ea"/>
                <a:cs typeface="+mn-cs"/>
              </a:rPr>
              <a:t>xx,xxx</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and other national employers even offering starting salaries over £15,000-£30,000. </a:t>
            </a:r>
            <a:r>
              <a:rPr lang="en-GB" sz="1200" b="1" kern="1200" baseline="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 have pulled together some local vacancy information which I will show you in a little while, so you can see some real examples of local and national apprenticeships available and see what types of salaries are being offered.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It’s important to remember that if your child comes across an apprenticeship they’re interested in, to not be put off by the pay if it’s initially low: there’s room for progression and working your way to the top of an organisation and lots of employers will increase this as they achieve milestones during their apprenticeship.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0" indent="0">
              <a:buFont typeface="Arial" panose="020B0604020202020204" pitchFamily="34" charset="0"/>
              <a:buNone/>
            </a:pPr>
            <a:r>
              <a:rPr lang="en-GB" sz="1200" b="1" kern="1200" baseline="0" dirty="0">
                <a:solidFill>
                  <a:schemeClr val="tx1"/>
                </a:solidFill>
                <a:effectLst/>
                <a:latin typeface="+mn-lt"/>
                <a:ea typeface="+mn-ea"/>
                <a:cs typeface="+mn-cs"/>
              </a:rPr>
              <a:t>TYPICALLY 1 – 6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An apprenticeship typically takes 1 to 5 years to complete (sometimes up to 6 for some areas like a Solicitor). All apprenticeships must last for a minimum of 12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total duration will depend on the delivery model that the employer selects (how the mixture of training and working is delivered), the level and the subject they are studying.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GB" sz="1200" b="1" kern="1200" baseline="0" dirty="0">
                <a:solidFill>
                  <a:schemeClr val="tx1"/>
                </a:solidFill>
                <a:effectLst/>
                <a:latin typeface="+mn-lt"/>
                <a:ea typeface="+mn-ea"/>
                <a:cs typeface="+mn-cs"/>
              </a:rPr>
            </a:br>
            <a:r>
              <a:rPr lang="en-GB" sz="1200" b="1" kern="1200" dirty="0">
                <a:solidFill>
                  <a:schemeClr val="tx1"/>
                </a:solidFill>
                <a:effectLst/>
                <a:latin typeface="+mn-lt"/>
                <a:ea typeface="+mn-ea"/>
                <a:cs typeface="+mn-cs"/>
              </a:rPr>
              <a:t>ON-THE-JOB AND OFF-THE-JOB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 apprentice will spend the majority of their time ‘on-the-job’ (doing their role), and a minimum of at least 6 hours per week ‘off-the-job’, which means studying or working towards their qualification.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This study element (off-the-job) would take place with a training provider, </a:t>
            </a:r>
            <a:r>
              <a:rPr lang="en-GB" sz="1200" kern="1200" baseline="0" dirty="0">
                <a:solidFill>
                  <a:schemeClr val="tx1"/>
                </a:solidFill>
                <a:effectLst/>
                <a:latin typeface="+mn-lt"/>
                <a:ea typeface="+mn-ea"/>
                <a:cs typeface="+mn-cs"/>
              </a:rPr>
              <a:t>who will help them to achieve the qualifications and make sure they complete their apprenticeship.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Training providers could be colleges, universities or independent training provider organisations, who deliver the training/teaching element of the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he employer will also support the apprentice, helping an apprentice to gain </a:t>
            </a:r>
            <a:r>
              <a:rPr lang="en-GB" sz="1200" b="0" kern="1200" baseline="0" dirty="0">
                <a:solidFill>
                  <a:schemeClr val="tx1"/>
                </a:solidFill>
                <a:effectLst/>
                <a:latin typeface="+mn-lt"/>
                <a:ea typeface="+mn-ea"/>
                <a:cs typeface="+mn-cs"/>
              </a:rPr>
              <a:t>qualifications and </a:t>
            </a:r>
            <a:r>
              <a:rPr lang="en-GB" sz="1200" kern="1200" baseline="0" dirty="0">
                <a:solidFill>
                  <a:schemeClr val="tx1"/>
                </a:solidFill>
                <a:effectLst/>
                <a:latin typeface="+mn-lt"/>
                <a:ea typeface="+mn-ea"/>
                <a:cs typeface="+mn-cs"/>
              </a:rPr>
              <a:t>valuable new skills and </a:t>
            </a:r>
            <a:r>
              <a:rPr lang="en-GB" sz="1200" b="0" kern="1200" baseline="0" dirty="0">
                <a:solidFill>
                  <a:schemeClr val="tx1"/>
                </a:solidFill>
                <a:effectLst/>
                <a:latin typeface="+mn-lt"/>
                <a:ea typeface="+mn-ea"/>
                <a:cs typeface="+mn-cs"/>
              </a:rPr>
              <a:t>experience</a:t>
            </a:r>
            <a:r>
              <a:rPr lang="en-GB" sz="1200" kern="1200" baseline="0" dirty="0">
                <a:solidFill>
                  <a:schemeClr val="tx1"/>
                </a:solidFill>
                <a:effectLst/>
                <a:latin typeface="+mn-lt"/>
                <a:ea typeface="+mn-ea"/>
                <a:cs typeface="+mn-cs"/>
              </a:rPr>
              <a:t>. As well as their time, employers also pay the fees of the apprentice’s training, showing their investment in the apprentice’s development.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ENGLISH/MATHS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a:solidFill>
                  <a:schemeClr val="tx1"/>
                </a:solidFill>
                <a:effectLst/>
                <a:latin typeface="+mn-lt"/>
                <a:ea typeface="+mn-ea"/>
                <a:cs typeface="+mn-cs"/>
              </a:rPr>
              <a:t>Apprentices can also be supported to gain English and Maths qualifications, if required, through their apprenticeship.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700+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apprentice will work towards an apprenticeship standard, and these are designed by employers to ensure that the apprentice will gain the skills, knowledge and behaviours they require for the role. There are more than 700 different apprenticeship standards available now, ranging across different sectors (which we will explore shortly).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REAL JOB = RESPONSIBILITIES and NOT THE EASY OPTION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As I said before, it’s a real job and so it’s important to remember that apprenticeships aren’t the ‘easy option’.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Holding down a full-time job and studying takes a certain skill and commitment, and it won’t be right for everyone.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4</a:t>
            </a:fld>
            <a:endParaRPr lang="en-GB"/>
          </a:p>
        </p:txBody>
      </p:sp>
    </p:spTree>
    <p:extLst>
      <p:ext uri="{BB962C8B-B14F-4D97-AF65-F5344CB8AC3E}">
        <p14:creationId xmlns:p14="http://schemas.microsoft.com/office/powerpoint/2010/main" val="393111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000000"/>
                </a:solidFill>
                <a:effectLst/>
                <a:latin typeface="Calibri Light" panose="020F0302020204030204" pitchFamily="34" charset="0"/>
                <a:ea typeface="Calibri" panose="020F0502020204030204" pitchFamily="34" charset="0"/>
              </a:rPr>
              <a:t>Each apprenticeship has a level which will falls into one of the four categories above: Intermediate apprenticeships, Advanced apprenticeships, Higher apprenticeships and degree apprenticeships.</a:t>
            </a:r>
          </a:p>
          <a:p>
            <a:pPr marL="171450" lvl="0" indent="-171450">
              <a:buFont typeface="Arial" panose="020B0604020202020204" pitchFamily="34" charset="0"/>
              <a:buChar char="•"/>
            </a:pPr>
            <a:endParaRPr lang="en-GB" sz="1800" dirty="0">
              <a:solidFill>
                <a:srgbClr val="000000"/>
              </a:solidFill>
              <a:effectLst/>
              <a:latin typeface="Calibri Light" panose="020F0302020204030204" pitchFamily="34" charset="0"/>
              <a:ea typeface="Calibri" panose="020F0502020204030204" pitchFamily="34" charset="0"/>
            </a:endParaRPr>
          </a:p>
          <a:p>
            <a:pPr marL="171450" lvl="0" indent="-171450">
              <a:buFont typeface="Arial" panose="020B0604020202020204" pitchFamily="34" charset="0"/>
              <a:buChar char="•"/>
            </a:pPr>
            <a:r>
              <a:rPr lang="en-GB" sz="1800" dirty="0">
                <a:solidFill>
                  <a:srgbClr val="000000"/>
                </a:solidFill>
                <a:effectLst/>
                <a:latin typeface="Calibri Light" panose="020F0302020204030204" pitchFamily="34" charset="0"/>
                <a:ea typeface="Calibri" panose="020F0502020204030204" pitchFamily="34" charset="0"/>
              </a:rPr>
              <a:t>The ‘equivalent to’ text helps to explain what level the qualification at the end of the apprenticeship will be in comparison to more familiar qualifications, like GCSEs and A Levels. </a:t>
            </a:r>
          </a:p>
          <a:p>
            <a:pPr marL="171450" lvl="0" indent="-171450">
              <a:buFont typeface="Arial" panose="020B0604020202020204" pitchFamily="34" charset="0"/>
              <a:buChar char="•"/>
            </a:pPr>
            <a:endParaRPr lang="en-GB" sz="1800" kern="1200" baseline="0" dirty="0">
              <a:solidFill>
                <a:srgbClr val="000000"/>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So you can see that if you do a Level 2 (intermediate) apprenticeship, once you have qualified, you’ll gain a qualification that is equivalent to 5 GCSEs..</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For Level 3 (advanced apprenticeships), this is equivalent to 2 A Levels, a T Level, a Level 3 diploma or other equivalents, like IB’s or BTECs, for example. </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Levels 4-7 is then used to group higher apprenticeships, but what we do find is that most people when they talk about higher apprenticeships mean levels 4 and 5, and when they talk about degree apprenticeships, they mean level 6 and level 7. </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So a higher apprenticeship at level 4 is equivalent to a foundation degree at University (the first year). </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Levels 5 and 6 are degree level apprenticeships and level 7 is masters level.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kern="1200" baseline="0" dirty="0">
                <a:solidFill>
                  <a:schemeClr val="tx1"/>
                </a:solidFill>
                <a:effectLst/>
                <a:latin typeface="+mn-lt"/>
                <a:ea typeface="+mn-ea"/>
                <a:cs typeface="+mn-cs"/>
              </a:rPr>
              <a:t>Presenter note</a:t>
            </a:r>
            <a:r>
              <a:rPr lang="en-GB" sz="1200" b="1"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Opportunity to pause to ask if there are any questions about levels and how they work. </a:t>
            </a:r>
          </a:p>
          <a:p>
            <a:pPr marL="0" lvl="0" indent="0">
              <a:buFont typeface="Arial" panose="020B0604020202020204" pitchFamily="34" charset="0"/>
              <a:buNone/>
            </a:pP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5</a:t>
            </a:fld>
            <a:endParaRPr lang="en-GB"/>
          </a:p>
        </p:txBody>
      </p:sp>
    </p:spTree>
    <p:extLst>
      <p:ext uri="{BB962C8B-B14F-4D97-AF65-F5344CB8AC3E}">
        <p14:creationId xmlns:p14="http://schemas.microsoft.com/office/powerpoint/2010/main" val="27661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u="sng" dirty="0"/>
              <a:t>Presenter note:</a:t>
            </a:r>
            <a:r>
              <a:rPr lang="en-GB" b="1" u="none" dirty="0"/>
              <a:t> </a:t>
            </a:r>
            <a:r>
              <a:rPr lang="en-GB" b="0" i="1" u="none" dirty="0"/>
              <a:t>Please edit this slide with any other apprenticeships that you feel are relevant. Please also remove this slide if you are short on time in your session. </a:t>
            </a:r>
          </a:p>
          <a:p>
            <a:pPr marL="0" indent="0">
              <a:buFont typeface="Arial" panose="020B0604020202020204" pitchFamily="34" charset="0"/>
              <a:buNone/>
            </a:pPr>
            <a:endParaRPr lang="en-GB" b="0" i="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This is just an example of some of the different apprenticeships you can do at different levels, and how many apprenticeships are available at those levels.</a:t>
            </a:r>
          </a:p>
          <a:p>
            <a:pPr marL="0" indent="0">
              <a:buFont typeface="Arial" panose="020B0604020202020204" pitchFamily="34" charset="0"/>
              <a:buNone/>
            </a:pPr>
            <a:endParaRPr lang="en-GB" b="1" i="1" u="sng" dirty="0"/>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6</a:t>
            </a:fld>
            <a:endParaRPr lang="en-GB"/>
          </a:p>
        </p:txBody>
      </p:sp>
    </p:spTree>
    <p:extLst>
      <p:ext uri="{BB962C8B-B14F-4D97-AF65-F5344CB8AC3E}">
        <p14:creationId xmlns:p14="http://schemas.microsoft.com/office/powerpoint/2010/main" val="353645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Now that we’ve talked about levels, it’s really important to note here (as this can often be where we see a lot of confusion around apprenticeships) is that the level of apprenticeship you start at will depend on the kind of job that you are applying for. </a:t>
            </a:r>
          </a:p>
          <a:p>
            <a:pPr marL="0" lv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lvl="0" indent="0">
              <a:buFont typeface="Arial" panose="020B0604020202020204" pitchFamily="34" charset="0"/>
              <a:buNone/>
            </a:pPr>
            <a:r>
              <a:rPr lang="en-GB" sz="1200" b="1" kern="1200" baseline="0" dirty="0">
                <a:solidFill>
                  <a:schemeClr val="tx1"/>
                </a:solidFill>
                <a:effectLst/>
                <a:latin typeface="+mn-lt"/>
                <a:ea typeface="+mn-ea"/>
                <a:cs typeface="+mn-cs"/>
              </a:rPr>
              <a:t>LEVELS</a:t>
            </a: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Apprenticeships work a bit differently to full-time education in that they will not always be linear, which can be confusing for students who may think that they should progress onto the next level when they finish school e.g. if you leave after GCSEs you should do a Level 3 and if you finish after A Levels you should go for a degree apprenticeship, but this isn’t always the case.</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This can be for a few reasons.</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Firstly, it could be around employer/industry requirements. Depending on the sector and apprenticeship, it may be that they need to start at advanced or higher level and work their way up, or that brilliant apprenticeships are only offered at Level 2 or 3 – for example, an estate agent apprenticeship is only offered at Level 2 because that is all the industry requires, or a teaching assistant at Level 3. </a:t>
            </a:r>
          </a:p>
          <a:p>
            <a:pPr marL="0" lv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Equally, your child may be entering a completely new sector or industry that they haven’t studied or worked in before, and so may need to do a Level 2 or 3 to enter the world of work, get their foot in the door with the employer and get that basic entry understanding of the role, the requirements, the employer and the sector first. For example, working as a healthcare assistant within the NHS/a hospital before going straight into a nursing degree apprenticeship with no previous knowledge/experience. </a:t>
            </a:r>
          </a:p>
          <a:p>
            <a:pPr marL="171450" lvl="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So it really does depend on the role and sector requirements. </a:t>
            </a:r>
          </a:p>
          <a:p>
            <a:pPr marL="0" lvl="0" indent="0">
              <a:buFont typeface="Arial" panose="020B0604020202020204" pitchFamily="34" charset="0"/>
              <a:buNone/>
            </a:pPr>
            <a:r>
              <a:rPr lang="en-GB"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baseline="0" dirty="0">
                <a:solidFill>
                  <a:schemeClr val="tx1"/>
                </a:solidFill>
                <a:effectLst/>
                <a:latin typeface="+mn-lt"/>
                <a:ea typeface="+mn-ea"/>
                <a:cs typeface="+mn-cs"/>
              </a:rPr>
              <a:t>If they would like to then progress through the levels and move into a higher or degree apprenticeship, they would have greater foundation knowledge and expertise which would hopefully help them to feel really confident in completing a higher-level qualification whilst working. </a:t>
            </a:r>
          </a:p>
          <a:p>
            <a:pPr lvl="0"/>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is therefore very important for them to keep an open mind about apprenticeship levels, and not narrowing down their options to degree apprenticeships only, for example. We have seen a spike in interest in degree apprenticeships, which is understandable as they are a fantastic offer, but there are different pathways into different careers an so it is important that they explore all of the opportunities available so they have multiple options when applying.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data from apprenticeship starts over the last year (2023/24) does also show that the majority of starts for young people aged 16-19 were on to Intermediate and Advanced apprenticeships, </a:t>
            </a:r>
            <a:r>
              <a:rPr lang="en-GB" dirty="0"/>
              <a:t>so we’re not saying to not encourage your child to aspire for degree apprenticeships as they are brilliant, but what we need to talk or think about is that realism that what employers are showing us is that the majority of positions that they have in their organisations for apprentices are not necessarily at degree level at the beginning.</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b="1" dirty="0"/>
              <a:t>EMPLOYER LED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have already discussed that apprenticeship standards are designed by employers, and it is important to also note that they are the organisation offering the vacancy, so they will have a role in their organisation that they would like to recruit apprentices to. They will then select an apprenticeship training provider to work with to offer the apprenticeship.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So for example, with degree apprenticeships, we sometimes hear students asking how they might get a degree apprenticeship with a particular University, or who may be interested in an apprenticeship with an employer but want to know how to do that with a different University or provider, which isn’t the case for apprenticeship.</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employer will have decided which university or college or independent provider they will work with depending on what works best for them around type of delivery (online/in-work/on-site), timing (block weeks/days), quality, ways of working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PROCESSES VARY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It is also important to note that recruitment processes vary, as they would with other jobs. So some employers may have quite a lengthy, in-depth process and others may ask for a CV and interview only. It depends on the employer.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Likewise, entry requirements vary. Some employers may have minimum grade, others may not ask for grades at all and will be looking for skillsets and potential, so it’s important to read through the job description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have also come across some young people before who have only applied for one or two Higher and Degree apprenticeships after their A Levels, but unfortunately have not achieved the entry requirements for that role and so cannot do the apprenticeship, so it is important to read these and have a variety of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7</a:t>
            </a:fld>
            <a:endParaRPr lang="en-GB"/>
          </a:p>
        </p:txBody>
      </p:sp>
    </p:spTree>
    <p:extLst>
      <p:ext uri="{BB962C8B-B14F-4D97-AF65-F5344CB8AC3E}">
        <p14:creationId xmlns:p14="http://schemas.microsoft.com/office/powerpoint/2010/main" val="168907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sng" dirty="0"/>
              <a:t>Presenter note:</a:t>
            </a:r>
            <a:r>
              <a:rPr lang="en-GB" b="1" u="none" dirty="0"/>
              <a:t> </a:t>
            </a:r>
            <a:r>
              <a:rPr lang="en-GB" b="0" i="1" u="none" dirty="0"/>
              <a:t>Please consider hiding/unhiding this slide depending on the time available in your session and the audience.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With so many different roles and sectors available to do an apprenticeship in, it can be difficult to know which role might be the best for you and how to best enter that sector.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Department for Education have launched ‘Careers Starter Apprenticeships’, where they have identified apprenticeships that can help to launch your career in a sector. You can do these as your first role after leaving full-time education and then work your way up, either through apprenticeships (all the way up to degree level), or through the organisation you work for.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Each of the Career Starter Apprenticeships are Level 2 or 3 apprenticeships, and so can help you to enter that sector after you have left school or college.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If you are already completing a Level 2 or 3 course (e.g. GCSES, A levels, a T Level, BTECs or another level 3 course), then you can still do a Level 2 or 3 apprenticeship as long as it is different to what you have previously studied. It is a fantastic way to enter the world of work if you may not have had much previous experience and you are learning how to do a new job in a new industry (as we discussed earlier).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DfE have produced two-page guides for each of these apprenticeships, with lots of valuable information and interesting case studies from apprentices in these roles.</a:t>
            </a:r>
          </a:p>
          <a:p>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8</a:t>
            </a:fld>
            <a:endParaRPr lang="en-GB"/>
          </a:p>
        </p:txBody>
      </p:sp>
    </p:spTree>
    <p:extLst>
      <p:ext uri="{BB962C8B-B14F-4D97-AF65-F5344CB8AC3E}">
        <p14:creationId xmlns:p14="http://schemas.microsoft.com/office/powerpoint/2010/main" val="405397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sng" dirty="0"/>
              <a:t>Presenter note:</a:t>
            </a:r>
            <a:r>
              <a:rPr lang="en-GB" b="1" u="none" dirty="0"/>
              <a:t> </a:t>
            </a:r>
            <a:r>
              <a:rPr lang="en-GB" b="0" i="1" u="none" dirty="0"/>
              <a:t>Please consider hiding/unhiding this slide depending on the time available in your session and the audience.  </a:t>
            </a:r>
            <a:endParaRPr lang="en-GB" dirty="0"/>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Higher and degree apprenticeships are </a:t>
            </a:r>
            <a:r>
              <a:rPr lang="en-GB" sz="1200" kern="1200" baseline="0" dirty="0">
                <a:solidFill>
                  <a:schemeClr val="tx1"/>
                </a:solidFill>
                <a:effectLst/>
                <a:latin typeface="+mn-lt"/>
                <a:ea typeface="+mn-ea"/>
                <a:cs typeface="+mn-cs"/>
              </a:rPr>
              <a:t>a real alternative to following the traditional route of going to university as a full-time student.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They offer the benefits of higher education without the cost and the opportunity to work and gain experience.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It important to remember that n</a:t>
            </a:r>
            <a:r>
              <a:rPr lang="en-GB" altLang="en-US" sz="1200" b="0" baseline="0" dirty="0"/>
              <a:t>o route is better than the other (H&amp;D apprenticeships or full-time University), it is just about which is best/right for you. Everyone has different learning styles and both routes offer a different way to learn and start your career, as well as other life experiences in different ways.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And so we’re going to quickly cover what higher and degree apprenticeships are and how they work so that you have an understanding of what is involved, in order to support your child in making the best decision for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With higher and degree apprenticeships, they work in the same way as other level apprenticeships.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You will not only be learning, but earning a salary from day one, just studying at a level 4 or upwards.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With a degree apprenticeship, your tuition fees are paid for by your employer and the Government, so you will not be expected to pay the £9000 a year tuition fees – and so you will not get any debt.</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There are integrated degree apprenticeships (which designs the apprenticeship assessment as a part of the degree), and non-integrated degree apprenticeships where you work towards an existing degree that meets the knowledge requirements of a job. Both mean you come out with a degree level qualification.</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You will study the same course content as if you were at university full-time, but are able to put it into practice in the workplace straight away while also learning from colleagues. This also helps you to stay up to date on the latest trends and technology in the sector.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With an apprenticeship, it can also be a benefit that you have gained at least 3 years’ work experience whilst completing your degree, which can give you a competitive advantage when applying for future jobs.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But it is hard work as a degree apprentice. You’ll be working full time </a:t>
            </a:r>
            <a:r>
              <a:rPr lang="en-GB" sz="1200" b="1" kern="1200" baseline="0" dirty="0">
                <a:solidFill>
                  <a:schemeClr val="tx1"/>
                </a:solidFill>
                <a:effectLst/>
                <a:latin typeface="+mn-lt"/>
                <a:ea typeface="+mn-ea"/>
                <a:cs typeface="+mn-cs"/>
              </a:rPr>
              <a:t>and </a:t>
            </a:r>
            <a:r>
              <a:rPr lang="en-GB" sz="1200" b="0" kern="1200" baseline="0" dirty="0">
                <a:solidFill>
                  <a:schemeClr val="tx1"/>
                </a:solidFill>
                <a:effectLst/>
                <a:latin typeface="+mn-lt"/>
                <a:ea typeface="+mn-ea"/>
                <a:cs typeface="+mn-cs"/>
              </a:rPr>
              <a:t>fitting in the equivalent of a full-time degree alongside. It might take a bit longer than studying full-time – for example, 4 years instead of 3, but you’ll achieve the same degree. Some can take as long as 6 years (for example, solicitor apprenticeship).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More than 100 universities in England offer degree apprenticeships now, but there are also colleges and other training providers who will offer apprenticeships. </a:t>
            </a: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 employer will select the University, college or training provider that you would study with, this would not be by selection of the apprentice. This will be based on what works best for the employer and will be selected prior to the apprenticeship starting, so as I noted before, it is important to keep an open mind about this and search for the best employer and role as opposed to which training provider they work with.</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students on degree apprenticeships are entitled to exactly the same benefits as other students, so you will still have access to the student union, sports facilities, clubs, societies and student discounts, as and when this is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So there are lots of benefits that come with higher and degree apprenticeships, but as we have said, what works best for your child will depend on their career aspirations, the role, how they like to learn and what may be important for them around their next steps.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No matter what kind of career they want to follow, they need to do their research and find out if there’s a way to get to the role they want through an apprenticeship. That way, they can decide if they would prefer to study full time at college or university, or if they would prefer to go into work as an apprentice and gain qualifications and experience on the job from day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It is important to note that they can be very competitive. Higher and degree apprenticeships are becoming more and more popular because of all of the benefits, so there is lots of interest from young people and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So school/college leavers absolutely can apply for degree apprenticeships and you’ll see many brilliant young people achieving them, but as we discussed earlier, it’s important to keep your options open and consider routes through apprenticeships also e.g. starting at a level 2 or 3 and progressing into a degree apprenticeship.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We would encourage students to keep their options open and if they are not sure which route they want to take, apply for all options. If that includes university and apprenticeships, you can apply for apprenticeships alongside applying for university – both on the UCAS website and on other sites – which then gives them the opportunity to make the best decision for them once they have all their offers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p:txBody>
      </p:sp>
      <p:sp>
        <p:nvSpPr>
          <p:cNvPr id="4" name="Slide Number Placeholder 3"/>
          <p:cNvSpPr>
            <a:spLocks noGrp="1"/>
          </p:cNvSpPr>
          <p:nvPr>
            <p:ph type="sldNum" sz="quarter" idx="5"/>
          </p:nvPr>
        </p:nvSpPr>
        <p:spPr/>
        <p:txBody>
          <a:bodyPr/>
          <a:lstStyle/>
          <a:p>
            <a:fld id="{DA4D5D73-5B25-467C-8025-3D3C8016FD02}" type="slidenum">
              <a:rPr lang="en-GB" smtClean="0"/>
              <a:t>9</a:t>
            </a:fld>
            <a:endParaRPr lang="en-GB"/>
          </a:p>
        </p:txBody>
      </p:sp>
    </p:spTree>
    <p:extLst>
      <p:ext uri="{BB962C8B-B14F-4D97-AF65-F5344CB8AC3E}">
        <p14:creationId xmlns:p14="http://schemas.microsoft.com/office/powerpoint/2010/main" val="263962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a:extLst>
              <a:ext uri="{FF2B5EF4-FFF2-40B4-BE49-F238E27FC236}">
                <a16:creationId xmlns:a16="http://schemas.microsoft.com/office/drawing/2014/main" id="{EE3826A7-41A7-1657-90B7-C591A625B748}"/>
              </a:ext>
            </a:extLst>
          </p:cNvPr>
          <p:cNvSpPr/>
          <p:nvPr userDrawn="1"/>
        </p:nvSpPr>
        <p:spPr>
          <a:xfrm rot="5400000">
            <a:off x="-3695700" y="3695700"/>
            <a:ext cx="10287000" cy="2895600"/>
          </a:xfrm>
          <a:prstGeom prst="rect">
            <a:avLst/>
          </a:prstGeom>
          <a:solidFill>
            <a:srgbClr val="00A8A8"/>
          </a:solidFill>
          <a:ln>
            <a:solidFill>
              <a:srgbClr val="00A8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sign&#10;&#10;Description automatically generated">
            <a:extLst>
              <a:ext uri="{FF2B5EF4-FFF2-40B4-BE49-F238E27FC236}">
                <a16:creationId xmlns:a16="http://schemas.microsoft.com/office/drawing/2014/main" id="{3720DB3D-1DF5-9BCB-27BA-D8A0F7EC8027}"/>
              </a:ext>
            </a:extLst>
          </p:cNvPr>
          <p:cNvPicPr>
            <a:picLocks noChangeAspect="1"/>
          </p:cNvPicPr>
          <p:nvPr userDrawn="1"/>
        </p:nvPicPr>
        <p:blipFill>
          <a:blip r:embed="rId2"/>
          <a:stretch>
            <a:fillRect/>
          </a:stretch>
        </p:blipFill>
        <p:spPr>
          <a:xfrm>
            <a:off x="15925800" y="334963"/>
            <a:ext cx="1908175" cy="772434"/>
          </a:xfrm>
          <a:prstGeom prst="rect">
            <a:avLst/>
          </a:prstGeom>
        </p:spPr>
      </p:pic>
    </p:spTree>
    <p:extLst>
      <p:ext uri="{BB962C8B-B14F-4D97-AF65-F5344CB8AC3E}">
        <p14:creationId xmlns:p14="http://schemas.microsoft.com/office/powerpoint/2010/main" val="159385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52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4187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03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831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32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20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78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90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32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6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051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8.png"/><Relationship Id="rId10" Type="http://schemas.openxmlformats.org/officeDocument/2006/relationships/image" Target="../media/image63.jpeg"/><Relationship Id="rId4" Type="http://schemas.openxmlformats.org/officeDocument/2006/relationships/image" Target="../media/image7.svg"/><Relationship Id="rId9" Type="http://schemas.openxmlformats.org/officeDocument/2006/relationships/image" Target="../media/image62.svg"/><Relationship Id="rId14"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8.png"/><Relationship Id="rId10" Type="http://schemas.openxmlformats.org/officeDocument/2006/relationships/image" Target="../media/image72.png"/><Relationship Id="rId4" Type="http://schemas.openxmlformats.org/officeDocument/2006/relationships/image" Target="../media/image7.sv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player.vimeo.com/video/613415806?app_id=122963"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6.pn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notesSlide" Target="../notesSlides/notesSlide14.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8.png"/><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7.svg"/><Relationship Id="rId9" Type="http://schemas.openxmlformats.org/officeDocument/2006/relationships/image" Target="../media/image81.svg"/><Relationship Id="rId14"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6.png"/><Relationship Id="rId26" Type="http://schemas.openxmlformats.org/officeDocument/2006/relationships/image" Target="../media/image114.png"/><Relationship Id="rId3" Type="http://schemas.openxmlformats.org/officeDocument/2006/relationships/image" Target="../media/image6.png"/><Relationship Id="rId21" Type="http://schemas.openxmlformats.org/officeDocument/2006/relationships/image" Target="../media/image109.svg"/><Relationship Id="rId7" Type="http://schemas.openxmlformats.org/officeDocument/2006/relationships/image" Target="../media/image95.svg"/><Relationship Id="rId12" Type="http://schemas.openxmlformats.org/officeDocument/2006/relationships/image" Target="../media/image100.png"/><Relationship Id="rId17" Type="http://schemas.openxmlformats.org/officeDocument/2006/relationships/image" Target="../media/image105.svg"/><Relationship Id="rId25" Type="http://schemas.openxmlformats.org/officeDocument/2006/relationships/image" Target="../media/image113.svg"/><Relationship Id="rId2" Type="http://schemas.openxmlformats.org/officeDocument/2006/relationships/notesSlide" Target="../notesSlides/notesSlide15.xml"/><Relationship Id="rId16" Type="http://schemas.openxmlformats.org/officeDocument/2006/relationships/image" Target="../media/image104.png"/><Relationship Id="rId20" Type="http://schemas.openxmlformats.org/officeDocument/2006/relationships/image" Target="../media/image108.png"/><Relationship Id="rId29"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svg"/><Relationship Id="rId24" Type="http://schemas.openxmlformats.org/officeDocument/2006/relationships/image" Target="../media/image112.png"/><Relationship Id="rId5" Type="http://schemas.openxmlformats.org/officeDocument/2006/relationships/image" Target="../media/image8.png"/><Relationship Id="rId15" Type="http://schemas.openxmlformats.org/officeDocument/2006/relationships/image" Target="../media/image103.svg"/><Relationship Id="rId23" Type="http://schemas.openxmlformats.org/officeDocument/2006/relationships/image" Target="../media/image111.svg"/><Relationship Id="rId28" Type="http://schemas.openxmlformats.org/officeDocument/2006/relationships/image" Target="../media/image116.png"/><Relationship Id="rId10" Type="http://schemas.openxmlformats.org/officeDocument/2006/relationships/image" Target="../media/image98.png"/><Relationship Id="rId19" Type="http://schemas.openxmlformats.org/officeDocument/2006/relationships/image" Target="../media/image107.svg"/><Relationship Id="rId4" Type="http://schemas.openxmlformats.org/officeDocument/2006/relationships/image" Target="../media/image7.svg"/><Relationship Id="rId9" Type="http://schemas.openxmlformats.org/officeDocument/2006/relationships/image" Target="../media/image97.sv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svg"/></Relationships>
</file>

<file path=ppt/slides/_rels/slide1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png"/><Relationship Id="rId39" Type="http://schemas.openxmlformats.org/officeDocument/2006/relationships/image" Target="../media/image151.png"/><Relationship Id="rId21" Type="http://schemas.openxmlformats.org/officeDocument/2006/relationships/image" Target="../media/image133.png"/><Relationship Id="rId34" Type="http://schemas.openxmlformats.org/officeDocument/2006/relationships/image" Target="../media/image146.png"/><Relationship Id="rId42" Type="http://schemas.openxmlformats.org/officeDocument/2006/relationships/image" Target="../media/image154.png"/><Relationship Id="rId7" Type="http://schemas.openxmlformats.org/officeDocument/2006/relationships/image" Target="../media/image119.png"/><Relationship Id="rId2" Type="http://schemas.openxmlformats.org/officeDocument/2006/relationships/notesSlide" Target="../notesSlides/notesSlide16.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png"/><Relationship Id="rId41"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svg"/><Relationship Id="rId40" Type="http://schemas.openxmlformats.org/officeDocument/2006/relationships/image" Target="../media/image152.png"/><Relationship Id="rId5" Type="http://schemas.openxmlformats.org/officeDocument/2006/relationships/image" Target="../media/image8.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jpeg"/><Relationship Id="rId4" Type="http://schemas.openxmlformats.org/officeDocument/2006/relationships/image" Target="../media/image7.sv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png"/><Relationship Id="rId8" Type="http://schemas.openxmlformats.org/officeDocument/2006/relationships/image" Target="../media/image120.png"/><Relationship Id="rId3" Type="http://schemas.openxmlformats.org/officeDocument/2006/relationships/image" Target="../media/image6.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jpeg"/><Relationship Id="rId38" Type="http://schemas.openxmlformats.org/officeDocument/2006/relationships/image" Target="../media/image150.png"/></Relationships>
</file>

<file path=ppt/slides/_rels/slide1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image" Target="../media/image6.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notesSlide" Target="../notesSlides/notesSlide17.xml"/><Relationship Id="rId16"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8.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7.svg"/><Relationship Id="rId9" Type="http://schemas.openxmlformats.org/officeDocument/2006/relationships/image" Target="../media/image158.png"/><Relationship Id="rId14" Type="http://schemas.openxmlformats.org/officeDocument/2006/relationships/image" Target="../media/image16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5.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74.svg"/><Relationship Id="rId2" Type="http://schemas.openxmlformats.org/officeDocument/2006/relationships/notesSlide" Target="../notesSlides/notesSlide22.xml"/><Relationship Id="rId16" Type="http://schemas.openxmlformats.org/officeDocument/2006/relationships/image" Target="../media/image178.sv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3.png"/><Relationship Id="rId5" Type="http://schemas.openxmlformats.org/officeDocument/2006/relationships/image" Target="../media/image8.png"/><Relationship Id="rId15" Type="http://schemas.openxmlformats.org/officeDocument/2006/relationships/image" Target="../media/image177.png"/><Relationship Id="rId10" Type="http://schemas.openxmlformats.org/officeDocument/2006/relationships/image" Target="../media/image172.svg"/><Relationship Id="rId4" Type="http://schemas.openxmlformats.org/officeDocument/2006/relationships/image" Target="../media/image7.svg"/><Relationship Id="rId9" Type="http://schemas.openxmlformats.org/officeDocument/2006/relationships/image" Target="../media/image171.png"/><Relationship Id="rId14" Type="http://schemas.openxmlformats.org/officeDocument/2006/relationships/image" Target="../media/image176.svg"/></Relationships>
</file>

<file path=ppt/slides/_rels/slide2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6.png"/><Relationship Id="rId7" Type="http://schemas.openxmlformats.org/officeDocument/2006/relationships/image" Target="../media/image180.svg"/><Relationship Id="rId12" Type="http://schemas.openxmlformats.org/officeDocument/2006/relationships/image" Target="../media/image18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84.svg"/><Relationship Id="rId5" Type="http://schemas.openxmlformats.org/officeDocument/2006/relationships/image" Target="../media/image8.pn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7.svg"/><Relationship Id="rId9" Type="http://schemas.openxmlformats.org/officeDocument/2006/relationships/image" Target="../media/image182.svg"/><Relationship Id="rId14" Type="http://schemas.openxmlformats.org/officeDocument/2006/relationships/image" Target="../media/image187.svg"/></Relationships>
</file>

<file path=ppt/slides/_rels/slide24.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svg"/><Relationship Id="rId3" Type="http://schemas.openxmlformats.org/officeDocument/2006/relationships/image" Target="../media/image6.png"/><Relationship Id="rId7" Type="http://schemas.openxmlformats.org/officeDocument/2006/relationships/image" Target="../media/image190.svg"/><Relationship Id="rId12" Type="http://schemas.openxmlformats.org/officeDocument/2006/relationships/image" Target="../media/image195.png"/><Relationship Id="rId17" Type="http://schemas.openxmlformats.org/officeDocument/2006/relationships/image" Target="../media/image200.svg"/><Relationship Id="rId2" Type="http://schemas.openxmlformats.org/officeDocument/2006/relationships/notesSlide" Target="../notesSlides/notesSlide24.xml"/><Relationship Id="rId16"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8.png"/><Relationship Id="rId15" Type="http://schemas.openxmlformats.org/officeDocument/2006/relationships/image" Target="../media/image198.svg"/><Relationship Id="rId10" Type="http://schemas.openxmlformats.org/officeDocument/2006/relationships/image" Target="../media/image193.png"/><Relationship Id="rId4" Type="http://schemas.openxmlformats.org/officeDocument/2006/relationships/image" Target="../media/image7.svg"/><Relationship Id="rId9" Type="http://schemas.openxmlformats.org/officeDocument/2006/relationships/image" Target="../media/image192.svg"/><Relationship Id="rId14" Type="http://schemas.openxmlformats.org/officeDocument/2006/relationships/image" Target="../media/image197.png"/></Relationships>
</file>

<file path=ppt/slides/_rels/slide25.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3" Type="http://schemas.openxmlformats.org/officeDocument/2006/relationships/image" Target="../media/image6.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7.svg"/><Relationship Id="rId9" Type="http://schemas.openxmlformats.org/officeDocument/2006/relationships/image" Target="../media/image205.png"/></Relationships>
</file>

<file path=ppt/slides/_rels/slide2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6.png"/><Relationship Id="rId7" Type="http://schemas.openxmlformats.org/officeDocument/2006/relationships/image" Target="../media/image20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1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8.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6.png"/><Relationship Id="rId7" Type="http://schemas.openxmlformats.org/officeDocument/2006/relationships/image" Target="../media/image216.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18.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6.png"/><Relationship Id="rId7" Type="http://schemas.openxmlformats.org/officeDocument/2006/relationships/image" Target="../media/image216.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20.svg"/></Relationships>
</file>

<file path=ppt/slides/_rels/slide31.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6.png"/><Relationship Id="rId7" Type="http://schemas.openxmlformats.org/officeDocument/2006/relationships/image" Target="../media/image216.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22.svg"/></Relationships>
</file>

<file path=ppt/slides/_rels/slide32.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6.png"/><Relationship Id="rId7" Type="http://schemas.openxmlformats.org/officeDocument/2006/relationships/image" Target="../media/image216.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24.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6.sv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6.pn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9.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8.pn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7.sv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175B-09BB-4918-57AC-541E0288AC5C}"/>
              </a:ext>
            </a:extLst>
          </p:cNvPr>
          <p:cNvSpPr>
            <a:spLocks noGrp="1"/>
          </p:cNvSpPr>
          <p:nvPr>
            <p:ph type="ctrTitle"/>
          </p:nvPr>
        </p:nvSpPr>
        <p:spPr>
          <a:xfrm>
            <a:off x="3657600" y="190500"/>
            <a:ext cx="7772400" cy="1470025"/>
          </a:xfrm>
        </p:spPr>
        <p:txBody>
          <a:bodyPr/>
          <a:lstStyle/>
          <a:p>
            <a:pPr algn="l"/>
            <a:r>
              <a:rPr lang="en-GB" b="1">
                <a:latin typeface="Lato" panose="020F0502020204030203" pitchFamily="34" charset="0"/>
                <a:ea typeface="Lato" panose="020F0502020204030203" pitchFamily="34" charset="0"/>
                <a:cs typeface="Lato" panose="020F0502020204030203" pitchFamily="34" charset="0"/>
              </a:rPr>
              <a:t>For ASK partner reference</a:t>
            </a:r>
          </a:p>
        </p:txBody>
      </p:sp>
      <p:sp>
        <p:nvSpPr>
          <p:cNvPr id="4" name="Title 1">
            <a:extLst>
              <a:ext uri="{FF2B5EF4-FFF2-40B4-BE49-F238E27FC236}">
                <a16:creationId xmlns:a16="http://schemas.microsoft.com/office/drawing/2014/main" id="{817E8DA9-61CB-DB3E-4F5C-BDBC44AAF907}"/>
              </a:ext>
            </a:extLst>
          </p:cNvPr>
          <p:cNvSpPr txBox="1">
            <a:spLocks/>
          </p:cNvSpPr>
          <p:nvPr/>
        </p:nvSpPr>
        <p:spPr>
          <a:xfrm>
            <a:off x="693821" y="4229100"/>
            <a:ext cx="1752600" cy="1828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This slide is hidden by default</a:t>
            </a:r>
          </a:p>
        </p:txBody>
      </p:sp>
      <p:graphicFrame>
        <p:nvGraphicFramePr>
          <p:cNvPr id="5" name="Table 4">
            <a:extLst>
              <a:ext uri="{FF2B5EF4-FFF2-40B4-BE49-F238E27FC236}">
                <a16:creationId xmlns:a16="http://schemas.microsoft.com/office/drawing/2014/main" id="{58504C3A-896A-04AC-87E9-30981DDB4983}"/>
              </a:ext>
            </a:extLst>
          </p:cNvPr>
          <p:cNvGraphicFramePr>
            <a:graphicFrameLocks noGrp="1"/>
          </p:cNvGraphicFramePr>
          <p:nvPr>
            <p:extLst>
              <p:ext uri="{D42A27DB-BD31-4B8C-83A1-F6EECF244321}">
                <p14:modId xmlns:p14="http://schemas.microsoft.com/office/powerpoint/2010/main" val="940008567"/>
              </p:ext>
            </p:extLst>
          </p:nvPr>
        </p:nvGraphicFramePr>
        <p:xfrm>
          <a:off x="3657600" y="1485900"/>
          <a:ext cx="14097000" cy="8107680"/>
        </p:xfrm>
        <a:graphic>
          <a:graphicData uri="http://schemas.openxmlformats.org/drawingml/2006/table">
            <a:tbl>
              <a:tblPr firstRow="1" bandRow="1">
                <a:tableStyleId>{5C22544A-7EE6-4342-B048-85BDC9FD1C3A}</a:tableStyleId>
              </a:tblPr>
              <a:tblGrid>
                <a:gridCol w="14097000">
                  <a:extLst>
                    <a:ext uri="{9D8B030D-6E8A-4147-A177-3AD203B41FA5}">
                      <a16:colId xmlns:a16="http://schemas.microsoft.com/office/drawing/2014/main" val="1249435761"/>
                    </a:ext>
                  </a:extLst>
                </a:gridCol>
              </a:tblGrid>
              <a:tr h="533400">
                <a:tc>
                  <a:txBody>
                    <a:bodyPr/>
                    <a:lstStyle/>
                    <a:p>
                      <a:r>
                        <a:rPr lang="en-GB" sz="1800" b="1">
                          <a:latin typeface="Lato" panose="020F0502020204030203" pitchFamily="34" charset="0"/>
                          <a:ea typeface="Lato" panose="020F0502020204030203" pitchFamily="34" charset="0"/>
                          <a:cs typeface="Lato" panose="020F0502020204030203" pitchFamily="34" charset="0"/>
                        </a:rPr>
                        <a:t>Before your session, please consider:</a:t>
                      </a:r>
                    </a:p>
                  </a:txBody>
                  <a:tcPr>
                    <a:solidFill>
                      <a:srgbClr val="00A8A8"/>
                    </a:solidFill>
                  </a:tcPr>
                </a:tc>
                <a:extLst>
                  <a:ext uri="{0D108BD9-81ED-4DB2-BD59-A6C34878D82A}">
                    <a16:rowId xmlns:a16="http://schemas.microsoft.com/office/drawing/2014/main" val="682451697"/>
                  </a:ext>
                </a:extLst>
              </a:tr>
              <a:tr h="533400">
                <a:tc>
                  <a:txBody>
                    <a:bodyPr/>
                    <a:lstStyle/>
                    <a:p>
                      <a:pPr marL="0" indent="0">
                        <a:buFont typeface="Wingdings" panose="05000000000000000000" pitchFamily="2" charset="2"/>
                        <a:buNone/>
                      </a:pPr>
                      <a:r>
                        <a:rPr lang="en-GB" sz="1800" b="1">
                          <a:latin typeface="Lato" panose="020F0502020204030203" pitchFamily="34" charset="0"/>
                          <a:ea typeface="Lato" panose="020F0502020204030203" pitchFamily="34" charset="0"/>
                          <a:cs typeface="Lato" panose="020F0502020204030203" pitchFamily="34" charset="0"/>
                        </a:rPr>
                        <a:t>Adapting for your session</a:t>
                      </a:r>
                    </a:p>
                    <a:p>
                      <a:pPr marL="0" indent="0">
                        <a:buFont typeface="Wingdings" panose="05000000000000000000" pitchFamily="2" charset="2"/>
                        <a:buNone/>
                      </a:pPr>
                      <a:r>
                        <a:rPr lang="en-GB" sz="1800">
                          <a:latin typeface="Lato" panose="020F0502020204030203" pitchFamily="34" charset="0"/>
                          <a:ea typeface="Lato" panose="020F0502020204030203" pitchFamily="34" charset="0"/>
                          <a:cs typeface="Lato" panose="020F0502020204030203" pitchFamily="34" charset="0"/>
                        </a:rPr>
                        <a:t>This presentation has been designed broadly to support the national programme and ensure consistency of information and central messaging being shared. Whilst partners are asked to follow key messages and the general structure of this session, please do adapt the session as necessary to meet the needs of your audience and to localise/personalise the content for the session planned. Please therefore consider: </a:t>
                      </a:r>
                    </a:p>
                    <a:p>
                      <a:pPr marL="0" indent="0">
                        <a:buFont typeface="Wingdings" panose="05000000000000000000" pitchFamily="2" charset="2"/>
                        <a:buNone/>
                      </a:pPr>
                      <a:endParaRPr lang="en-GB" sz="180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q"/>
                      </a:pPr>
                      <a:r>
                        <a:rPr lang="en-GB" sz="1800">
                          <a:latin typeface="Lato" panose="020F0502020204030203" pitchFamily="34" charset="0"/>
                          <a:ea typeface="Lato" panose="020F0502020204030203" pitchFamily="34" charset="0"/>
                          <a:cs typeface="Lato" panose="020F0502020204030203" pitchFamily="34" charset="0"/>
                        </a:rPr>
                        <a:t>The audience you are delivering to, including size of cohort, age group and for students with additional needs.</a:t>
                      </a:r>
                    </a:p>
                    <a:p>
                      <a:pPr marL="342900" indent="-342900">
                        <a:buFont typeface="Wingdings" panose="05000000000000000000" pitchFamily="2" charset="2"/>
                        <a:buChar char="q"/>
                      </a:pPr>
                      <a:r>
                        <a:rPr lang="en-GB" sz="1800">
                          <a:latin typeface="Lato" panose="020F0502020204030203" pitchFamily="34" charset="0"/>
                          <a:ea typeface="Lato" panose="020F0502020204030203" pitchFamily="34" charset="0"/>
                          <a:cs typeface="Lato" panose="020F0502020204030203" pitchFamily="34" charset="0"/>
                        </a:rPr>
                        <a:t>The length of your session – please select priority content and hide/unhide slides depending on session timing, the audience and your delivery method e.g. face to face or virtual. </a:t>
                      </a:r>
                    </a:p>
                    <a:p>
                      <a:pPr marL="342900" indent="-342900">
                        <a:buFont typeface="Wingdings" panose="05000000000000000000" pitchFamily="2" charset="2"/>
                        <a:buChar char="q"/>
                      </a:pPr>
                      <a:r>
                        <a:rPr lang="en-GB" sz="1800">
                          <a:latin typeface="Lato" panose="020F0502020204030203" pitchFamily="34" charset="0"/>
                          <a:ea typeface="Lato" panose="020F0502020204030203" pitchFamily="34" charset="0"/>
                          <a:cs typeface="Lato" panose="020F0502020204030203" pitchFamily="34" charset="0"/>
                        </a:rPr>
                        <a:t>Interactivity – please see the script and supporting guidance for ways to add interactive elements to the session (or add your own).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b="0">
                          <a:latin typeface="Lato" panose="020F0502020204030203" pitchFamily="34" charset="0"/>
                          <a:ea typeface="Lato" panose="020F0502020204030203" pitchFamily="34" charset="0"/>
                          <a:cs typeface="Lato" panose="020F0502020204030203" pitchFamily="34" charset="0"/>
                        </a:rPr>
                        <a:t>How you can add in local examples and local labour market information where suitable/required (required are highlighted in yellow).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b="0">
                          <a:latin typeface="Lato" panose="020F0502020204030203" pitchFamily="34" charset="0"/>
                          <a:ea typeface="Lato" panose="020F0502020204030203" pitchFamily="34" charset="0"/>
                          <a:cs typeface="Lato" panose="020F0502020204030203" pitchFamily="34" charset="0"/>
                        </a:rPr>
                        <a:t>The script is not designed to be read verbatim, but please familiarise yourself with key messaging.</a:t>
                      </a:r>
                    </a:p>
                    <a:p>
                      <a:pPr marL="0" indent="0">
                        <a:buFont typeface="Wingdings" panose="05000000000000000000" pitchFamily="2" charset="2"/>
                        <a:buNone/>
                      </a:pPr>
                      <a:endParaRPr lang="en-GB" sz="1800">
                        <a:latin typeface="Lato" panose="020F0502020204030203" pitchFamily="34" charset="0"/>
                        <a:ea typeface="Lato" panose="020F0502020204030203" pitchFamily="34" charset="0"/>
                        <a:cs typeface="Lato" panose="020F0502020204030203" pitchFamily="34" charset="0"/>
                      </a:endParaRPr>
                    </a:p>
                    <a:p>
                      <a:pPr marL="0" indent="0">
                        <a:buFont typeface="Wingdings" panose="05000000000000000000" pitchFamily="2" charset="2"/>
                        <a:buNone/>
                      </a:pPr>
                      <a:r>
                        <a:rPr lang="en-GB" sz="1800" b="1">
                          <a:latin typeface="Lato" panose="020F0502020204030203" pitchFamily="34" charset="0"/>
                          <a:ea typeface="Lato" panose="020F0502020204030203" pitchFamily="34" charset="0"/>
                          <a:cs typeface="Lato" panose="020F0502020204030203" pitchFamily="34" charset="0"/>
                        </a:rPr>
                        <a:t>Access and links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a:latin typeface="Lato" panose="020F0502020204030203" pitchFamily="34" charset="0"/>
                          <a:ea typeface="Lato" panose="020F0502020204030203" pitchFamily="34" charset="0"/>
                          <a:cs typeface="Lato" panose="020F0502020204030203" pitchFamily="34" charset="0"/>
                        </a:rPr>
                        <a:t>Please consider IT/internet access that may be required, particularly for live demos of any websites.</a:t>
                      </a:r>
                    </a:p>
                    <a:p>
                      <a:pPr marL="342900" indent="-342900">
                        <a:buFont typeface="Wingdings" panose="05000000000000000000" pitchFamily="2" charset="2"/>
                        <a:buChar char="q"/>
                      </a:pPr>
                      <a:r>
                        <a:rPr lang="en-GB" sz="1800" b="0">
                          <a:latin typeface="Lato" panose="020F0502020204030203" pitchFamily="34" charset="0"/>
                          <a:ea typeface="Lato" panose="020F0502020204030203" pitchFamily="34" charset="0"/>
                          <a:cs typeface="Lato" panose="020F0502020204030203" pitchFamily="34" charset="0"/>
                        </a:rPr>
                        <a:t>Check any videos have downloaded to your device and are embedded in the slide should you wish to use them.</a:t>
                      </a:r>
                    </a:p>
                    <a:p>
                      <a:pPr marL="0" indent="0">
                        <a:buFont typeface="Wingdings" panose="05000000000000000000" pitchFamily="2" charset="2"/>
                        <a:buNone/>
                      </a:pPr>
                      <a:endParaRPr lang="en-GB" sz="1800" b="0">
                        <a:latin typeface="Lato" panose="020F0502020204030203" pitchFamily="34" charset="0"/>
                        <a:ea typeface="Lato" panose="020F0502020204030203" pitchFamily="34" charset="0"/>
                        <a:cs typeface="Lato" panose="020F0502020204030203" pitchFamily="34" charset="0"/>
                      </a:endParaRPr>
                    </a:p>
                    <a:p>
                      <a:pPr marL="0" indent="0">
                        <a:buFont typeface="Wingdings" panose="05000000000000000000" pitchFamily="2" charset="2"/>
                        <a:buNone/>
                      </a:pPr>
                      <a:r>
                        <a:rPr lang="en-GB" sz="1800" b="1">
                          <a:latin typeface="Lato" panose="020F0502020204030203" pitchFamily="34" charset="0"/>
                          <a:ea typeface="Lato" panose="020F0502020204030203" pitchFamily="34" charset="0"/>
                          <a:cs typeface="Lato" panose="020F0502020204030203" pitchFamily="34" charset="0"/>
                        </a:rPr>
                        <a:t>Animation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800">
                          <a:latin typeface="Lato" panose="020F0502020204030203" pitchFamily="34" charset="0"/>
                          <a:ea typeface="Lato" panose="020F0502020204030203" pitchFamily="34" charset="0"/>
                          <a:cs typeface="Lato" panose="020F0502020204030203" pitchFamily="34" charset="0"/>
                        </a:rPr>
                        <a:t>Animation has been applied to the slides so if you see any imagery layered on top of each other on slides, this will be why. Please check this works correctly for you in presenter mode. </a:t>
                      </a:r>
                      <a:endParaRPr lang="en-GB" sz="1800" b="0">
                        <a:latin typeface="Lato" panose="020F0502020204030203" pitchFamily="34" charset="0"/>
                        <a:ea typeface="Lato" panose="020F0502020204030203" pitchFamily="34" charset="0"/>
                        <a:cs typeface="Lato" panose="020F0502020204030203" pitchFamily="34" charset="0"/>
                      </a:endParaRPr>
                    </a:p>
                    <a:p>
                      <a:pPr marL="0" indent="0">
                        <a:buFont typeface="Wingdings" panose="05000000000000000000" pitchFamily="2" charset="2"/>
                        <a:buNone/>
                      </a:pPr>
                      <a:endParaRPr lang="en-GB" sz="1800">
                        <a:latin typeface="Lato" panose="020F0502020204030203" pitchFamily="34" charset="0"/>
                        <a:ea typeface="Lato" panose="020F0502020204030203" pitchFamily="34" charset="0"/>
                        <a:cs typeface="Lato" panose="020F0502020204030203" pitchFamily="34" charset="0"/>
                      </a:endParaRPr>
                    </a:p>
                  </a:txBody>
                  <a:tcPr>
                    <a:solidFill>
                      <a:schemeClr val="bg1">
                        <a:lumMod val="95000"/>
                      </a:schemeClr>
                    </a:solidFill>
                  </a:tcPr>
                </a:tc>
                <a:extLst>
                  <a:ext uri="{0D108BD9-81ED-4DB2-BD59-A6C34878D82A}">
                    <a16:rowId xmlns:a16="http://schemas.microsoft.com/office/drawing/2014/main" val="2245653135"/>
                  </a:ext>
                </a:extLst>
              </a:tr>
              <a:tr h="533400">
                <a:tc>
                  <a:txBody>
                    <a:bodyPr/>
                    <a:lstStyle/>
                    <a:p>
                      <a:pPr marL="0" indent="0">
                        <a:buFont typeface="Wingdings" panose="05000000000000000000" pitchFamily="2" charset="2"/>
                        <a:buNone/>
                      </a:pPr>
                      <a:r>
                        <a:rPr lang="en-GB" sz="1800" b="1">
                          <a:solidFill>
                            <a:schemeClr val="bg1"/>
                          </a:solidFill>
                          <a:latin typeface="Lato" panose="020F0502020204030203" pitchFamily="34" charset="0"/>
                          <a:ea typeface="Lato" panose="020F0502020204030203" pitchFamily="34" charset="0"/>
                          <a:cs typeface="Lato" panose="020F0502020204030203" pitchFamily="34" charset="0"/>
                        </a:rPr>
                        <a:t>Session timings</a:t>
                      </a:r>
                    </a:p>
                  </a:txBody>
                  <a:tcPr>
                    <a:solidFill>
                      <a:srgbClr val="00A8A8"/>
                    </a:solidFill>
                  </a:tcPr>
                </a:tc>
                <a:extLst>
                  <a:ext uri="{0D108BD9-81ED-4DB2-BD59-A6C34878D82A}">
                    <a16:rowId xmlns:a16="http://schemas.microsoft.com/office/drawing/2014/main" val="891503278"/>
                  </a:ext>
                </a:extLst>
              </a:tr>
              <a:tr h="533400">
                <a:tc>
                  <a:txBody>
                    <a:bodyPr/>
                    <a:lstStyle/>
                    <a:p>
                      <a:pPr marL="0" indent="0">
                        <a:buFont typeface="Wingdings" panose="05000000000000000000" pitchFamily="2" charset="2"/>
                        <a:buNone/>
                      </a:pPr>
                      <a:r>
                        <a:rPr lang="en-GB" sz="1800" b="1" dirty="0">
                          <a:latin typeface="Lato" panose="020F0502020204030203" pitchFamily="34" charset="0"/>
                          <a:ea typeface="Lato" panose="020F0502020204030203" pitchFamily="34" charset="0"/>
                          <a:cs typeface="Lato" panose="020F0502020204030203" pitchFamily="34" charset="0"/>
                        </a:rPr>
                        <a:t>This session will roughly take between 15 – 30 minutes.</a:t>
                      </a:r>
                    </a:p>
                    <a:p>
                      <a:pPr marL="0" indent="0">
                        <a:buFont typeface="Wingdings" panose="05000000000000000000" pitchFamily="2" charset="2"/>
                        <a:buNone/>
                      </a:pPr>
                      <a:endParaRPr lang="en-GB" sz="1800" b="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1800" b="0" dirty="0">
                          <a:latin typeface="Lato" panose="020F0502020204030203" pitchFamily="34" charset="0"/>
                          <a:ea typeface="Lato" panose="020F0502020204030203" pitchFamily="34" charset="0"/>
                          <a:cs typeface="Lato" panose="020F0502020204030203" pitchFamily="34" charset="0"/>
                        </a:rPr>
                        <a:t>Introduction </a:t>
                      </a:r>
                      <a:r>
                        <a:rPr lang="en-GB" sz="1800" b="0" i="1" dirty="0">
                          <a:latin typeface="Lato" panose="020F0502020204030203" pitchFamily="34" charset="0"/>
                          <a:ea typeface="Lato" panose="020F0502020204030203" pitchFamily="34" charset="0"/>
                          <a:cs typeface="Lato" panose="020F0502020204030203" pitchFamily="34" charset="0"/>
                        </a:rPr>
                        <a:t>(1-2 mins)</a:t>
                      </a:r>
                      <a:r>
                        <a:rPr lang="en-GB" sz="1800" b="0" dirty="0">
                          <a:latin typeface="Lato" panose="020F0502020204030203" pitchFamily="34" charset="0"/>
                          <a:ea typeface="Lato" panose="020F0502020204030203" pitchFamily="34" charset="0"/>
                          <a:cs typeface="Lato" panose="020F0502020204030203" pitchFamily="34" charset="0"/>
                        </a:rPr>
                        <a:t>, what are apprenticeships </a:t>
                      </a:r>
                      <a:r>
                        <a:rPr lang="en-GB" sz="1800" b="0" i="1" dirty="0">
                          <a:latin typeface="Lato" panose="020F0502020204030203" pitchFamily="34" charset="0"/>
                          <a:ea typeface="Lato" panose="020F0502020204030203" pitchFamily="34" charset="0"/>
                          <a:cs typeface="Lato" panose="020F0502020204030203" pitchFamily="34" charset="0"/>
                        </a:rPr>
                        <a:t>(2-5 mins)</a:t>
                      </a:r>
                      <a:r>
                        <a:rPr lang="en-GB" sz="1800" b="0" i="0" dirty="0">
                          <a:latin typeface="Lato" panose="020F0502020204030203" pitchFamily="34" charset="0"/>
                          <a:ea typeface="Lato" panose="020F0502020204030203" pitchFamily="34" charset="0"/>
                          <a:cs typeface="Lato" panose="020F0502020204030203" pitchFamily="34" charset="0"/>
                        </a:rPr>
                        <a:t>, levels of apprenticeships</a:t>
                      </a:r>
                      <a:r>
                        <a:rPr lang="en-GB" sz="1800" b="0" i="1" dirty="0">
                          <a:latin typeface="Lato" panose="020F0502020204030203" pitchFamily="34" charset="0"/>
                          <a:ea typeface="Lato" panose="020F0502020204030203" pitchFamily="34" charset="0"/>
                          <a:cs typeface="Lato" panose="020F0502020204030203" pitchFamily="34" charset="0"/>
                        </a:rPr>
                        <a:t> (2-5 mins)</a:t>
                      </a:r>
                      <a:r>
                        <a:rPr lang="en-GB" sz="1800" b="0" i="0" dirty="0">
                          <a:latin typeface="Lato" panose="020F0502020204030203" pitchFamily="34" charset="0"/>
                          <a:ea typeface="Lato" panose="020F0502020204030203" pitchFamily="34" charset="0"/>
                          <a:cs typeface="Lato" panose="020F0502020204030203" pitchFamily="34" charset="0"/>
                        </a:rPr>
                        <a:t>, career starter/flexibilities/H&amp;D </a:t>
                      </a:r>
                      <a:r>
                        <a:rPr lang="en-GB" sz="1800" b="0" i="1" dirty="0">
                          <a:latin typeface="Lato" panose="020F0502020204030203" pitchFamily="34" charset="0"/>
                          <a:ea typeface="Lato" panose="020F0502020204030203" pitchFamily="34" charset="0"/>
                          <a:cs typeface="Lato" panose="020F0502020204030203" pitchFamily="34" charset="0"/>
                        </a:rPr>
                        <a:t>(5-10 mins)</a:t>
                      </a:r>
                      <a:r>
                        <a:rPr lang="en-GB" sz="1800" b="0" i="0" dirty="0">
                          <a:latin typeface="Lato" panose="020F0502020204030203" pitchFamily="34" charset="0"/>
                          <a:ea typeface="Lato" panose="020F0502020204030203" pitchFamily="34" charset="0"/>
                          <a:cs typeface="Lato" panose="020F0502020204030203" pitchFamily="34" charset="0"/>
                        </a:rPr>
                        <a:t>, meet apprentices </a:t>
                      </a:r>
                      <a:r>
                        <a:rPr lang="en-GB" sz="1800" b="0" i="1" dirty="0">
                          <a:latin typeface="Lato" panose="020F0502020204030203" pitchFamily="34" charset="0"/>
                          <a:ea typeface="Lato" panose="020F0502020204030203" pitchFamily="34" charset="0"/>
                          <a:cs typeface="Lato" panose="020F0502020204030203" pitchFamily="34" charset="0"/>
                        </a:rPr>
                        <a:t>(2-5 mins)</a:t>
                      </a:r>
                      <a:r>
                        <a:rPr lang="en-GB" sz="1800" b="0" i="0" dirty="0">
                          <a:latin typeface="Lato" panose="020F0502020204030203" pitchFamily="34" charset="0"/>
                          <a:ea typeface="Lato" panose="020F0502020204030203" pitchFamily="34" charset="0"/>
                          <a:cs typeface="Lato" panose="020F0502020204030203" pitchFamily="34" charset="0"/>
                        </a:rPr>
                        <a:t>, key/facts </a:t>
                      </a:r>
                      <a:r>
                        <a:rPr lang="en-GB" sz="1800" b="0" i="1" dirty="0">
                          <a:latin typeface="Lato" panose="020F0502020204030203" pitchFamily="34" charset="0"/>
                          <a:ea typeface="Lato" panose="020F0502020204030203" pitchFamily="34" charset="0"/>
                          <a:cs typeface="Lato" panose="020F0502020204030203" pitchFamily="34" charset="0"/>
                        </a:rPr>
                        <a:t>(5-10 mins)</a:t>
                      </a:r>
                      <a:r>
                        <a:rPr lang="en-GB" sz="1800" b="0" i="0" dirty="0">
                          <a:latin typeface="Lato" panose="020F0502020204030203" pitchFamily="34" charset="0"/>
                          <a:ea typeface="Lato" panose="020F0502020204030203" pitchFamily="34" charset="0"/>
                          <a:cs typeface="Lato" panose="020F0502020204030203" pitchFamily="34" charset="0"/>
                        </a:rPr>
                        <a:t>, roles and employers </a:t>
                      </a:r>
                      <a:r>
                        <a:rPr lang="en-GB" sz="1800" b="0" i="1" dirty="0">
                          <a:latin typeface="Lato" panose="020F0502020204030203" pitchFamily="34" charset="0"/>
                          <a:ea typeface="Lato" panose="020F0502020204030203" pitchFamily="34" charset="0"/>
                          <a:cs typeface="Lato" panose="020F0502020204030203" pitchFamily="34" charset="0"/>
                        </a:rPr>
                        <a:t>(2-5 mins)</a:t>
                      </a:r>
                      <a:r>
                        <a:rPr lang="en-GB" sz="1800" b="0" i="0" dirty="0">
                          <a:latin typeface="Lato" panose="020F0502020204030203" pitchFamily="34" charset="0"/>
                          <a:ea typeface="Lato" panose="020F0502020204030203" pitchFamily="34" charset="0"/>
                          <a:cs typeface="Lato" panose="020F0502020204030203" pitchFamily="34" charset="0"/>
                        </a:rPr>
                        <a:t>, where to look </a:t>
                      </a:r>
                      <a:r>
                        <a:rPr lang="en-GB" sz="1800" b="0" i="1" dirty="0">
                          <a:latin typeface="Lato" panose="020F0502020204030203" pitchFamily="34" charset="0"/>
                          <a:ea typeface="Lato" panose="020F0502020204030203" pitchFamily="34" charset="0"/>
                          <a:cs typeface="Lato" panose="020F0502020204030203" pitchFamily="34" charset="0"/>
                        </a:rPr>
                        <a:t>(5-10 mins),</a:t>
                      </a:r>
                      <a:r>
                        <a:rPr lang="en-GB" sz="1800" b="0" i="0" dirty="0">
                          <a:latin typeface="Lato" panose="020F0502020204030203" pitchFamily="34" charset="0"/>
                          <a:ea typeface="Lato" panose="020F0502020204030203" pitchFamily="34" charset="0"/>
                          <a:cs typeface="Lato" panose="020F0502020204030203" pitchFamily="34" charset="0"/>
                        </a:rPr>
                        <a:t> next steps </a:t>
                      </a:r>
                      <a:r>
                        <a:rPr lang="en-GB" sz="1800" b="0" i="1" dirty="0">
                          <a:latin typeface="Lato" panose="020F0502020204030203" pitchFamily="34" charset="0"/>
                          <a:ea typeface="Lato" panose="020F0502020204030203" pitchFamily="34" charset="0"/>
                          <a:cs typeface="Lato" panose="020F0502020204030203" pitchFamily="34" charset="0"/>
                        </a:rPr>
                        <a:t>(2-5 mins) </a:t>
                      </a:r>
                    </a:p>
                  </a:txBody>
                  <a:tcPr>
                    <a:solidFill>
                      <a:schemeClr val="bg1">
                        <a:lumMod val="95000"/>
                      </a:schemeClr>
                    </a:solidFill>
                  </a:tcPr>
                </a:tc>
                <a:extLst>
                  <a:ext uri="{0D108BD9-81ED-4DB2-BD59-A6C34878D82A}">
                    <a16:rowId xmlns:a16="http://schemas.microsoft.com/office/drawing/2014/main" val="1830455197"/>
                  </a:ext>
                </a:extLst>
              </a:tr>
            </a:tbl>
          </a:graphicData>
        </a:graphic>
      </p:graphicFrame>
    </p:spTree>
    <p:extLst>
      <p:ext uri="{BB962C8B-B14F-4D97-AF65-F5344CB8AC3E}">
        <p14:creationId xmlns:p14="http://schemas.microsoft.com/office/powerpoint/2010/main" val="76112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1966995" y="5226460"/>
            <a:ext cx="2513635" cy="682370"/>
            <a:chOff x="0" y="0"/>
            <a:chExt cx="662027" cy="179719"/>
          </a:xfrm>
        </p:grpSpPr>
        <p:sp>
          <p:nvSpPr>
            <p:cNvPr id="8" name="Freeform 8"/>
            <p:cNvSpPr/>
            <p:nvPr/>
          </p:nvSpPr>
          <p:spPr>
            <a:xfrm>
              <a:off x="0" y="0"/>
              <a:ext cx="662027" cy="179719"/>
            </a:xfrm>
            <a:custGeom>
              <a:avLst/>
              <a:gdLst/>
              <a:ahLst/>
              <a:cxnLst/>
              <a:rect l="l" t="t" r="r" b="b"/>
              <a:pathLst>
                <a:path w="662027" h="179719">
                  <a:moveTo>
                    <a:pt x="0" y="0"/>
                  </a:moveTo>
                  <a:lnTo>
                    <a:pt x="662027" y="0"/>
                  </a:lnTo>
                  <a:lnTo>
                    <a:pt x="662027" y="179719"/>
                  </a:lnTo>
                  <a:lnTo>
                    <a:pt x="0" y="179719"/>
                  </a:lnTo>
                  <a:close/>
                </a:path>
              </a:pathLst>
            </a:custGeom>
            <a:solidFill>
              <a:srgbClr val="EC5F65"/>
            </a:solidFill>
          </p:spPr>
          <p:txBody>
            <a:bodyPr/>
            <a:lstStyle/>
            <a:p>
              <a:endParaRPr lang="en-GB"/>
            </a:p>
          </p:txBody>
        </p:sp>
        <p:sp>
          <p:nvSpPr>
            <p:cNvPr id="9" name="TextBox 9"/>
            <p:cNvSpPr txBox="1"/>
            <p:nvPr/>
          </p:nvSpPr>
          <p:spPr>
            <a:xfrm>
              <a:off x="0" y="0"/>
              <a:ext cx="662027" cy="179719"/>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Part-time</a:t>
              </a:r>
            </a:p>
          </p:txBody>
        </p:sp>
      </p:grpSp>
      <p:sp>
        <p:nvSpPr>
          <p:cNvPr id="10" name="Freeform 10"/>
          <p:cNvSpPr/>
          <p:nvPr/>
        </p:nvSpPr>
        <p:spPr>
          <a:xfrm>
            <a:off x="2195113" y="2702198"/>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1" name="Group 11"/>
          <p:cNvGrpSpPr/>
          <p:nvPr/>
        </p:nvGrpSpPr>
        <p:grpSpPr>
          <a:xfrm>
            <a:off x="5538353" y="5226460"/>
            <a:ext cx="2513635" cy="682370"/>
            <a:chOff x="0" y="0"/>
            <a:chExt cx="662027" cy="179719"/>
          </a:xfrm>
        </p:grpSpPr>
        <p:sp>
          <p:nvSpPr>
            <p:cNvPr id="12" name="Freeform 12"/>
            <p:cNvSpPr/>
            <p:nvPr/>
          </p:nvSpPr>
          <p:spPr>
            <a:xfrm>
              <a:off x="0" y="0"/>
              <a:ext cx="662027" cy="179719"/>
            </a:xfrm>
            <a:custGeom>
              <a:avLst/>
              <a:gdLst/>
              <a:ahLst/>
              <a:cxnLst/>
              <a:rect l="l" t="t" r="r" b="b"/>
              <a:pathLst>
                <a:path w="662027" h="179719">
                  <a:moveTo>
                    <a:pt x="0" y="0"/>
                  </a:moveTo>
                  <a:lnTo>
                    <a:pt x="662027" y="0"/>
                  </a:lnTo>
                  <a:lnTo>
                    <a:pt x="662027" y="179719"/>
                  </a:lnTo>
                  <a:lnTo>
                    <a:pt x="0" y="179719"/>
                  </a:lnTo>
                  <a:close/>
                </a:path>
              </a:pathLst>
            </a:custGeom>
            <a:solidFill>
              <a:srgbClr val="EC5F65"/>
            </a:solidFill>
          </p:spPr>
          <p:txBody>
            <a:bodyPr/>
            <a:lstStyle/>
            <a:p>
              <a:endParaRPr lang="en-GB"/>
            </a:p>
          </p:txBody>
        </p:sp>
        <p:sp>
          <p:nvSpPr>
            <p:cNvPr id="13" name="TextBox 13"/>
            <p:cNvSpPr txBox="1"/>
            <p:nvPr/>
          </p:nvSpPr>
          <p:spPr>
            <a:xfrm>
              <a:off x="0" y="0"/>
              <a:ext cx="662027" cy="179719"/>
            </a:xfrm>
            <a:prstGeom prst="rect">
              <a:avLst/>
            </a:prstGeom>
          </p:spPr>
          <p:txBody>
            <a:bodyPr lIns="50800" tIns="50800" rIns="50800" bIns="50800" rtlCol="0" anchor="ctr"/>
            <a:lstStyle/>
            <a:p>
              <a:pPr algn="ctr">
                <a:lnSpc>
                  <a:spcPts val="3599"/>
                </a:lnSpc>
              </a:pPr>
              <a:r>
                <a:rPr lang="en-US" sz="2999" b="1" dirty="0">
                  <a:solidFill>
                    <a:srgbClr val="FFFFFF"/>
                  </a:solidFill>
                  <a:latin typeface="Lato 1 Bold"/>
                  <a:ea typeface="Lato 1 Bold"/>
                  <a:cs typeface="Lato 1 Bold"/>
                  <a:sym typeface="Lato 1 Bold"/>
                </a:rPr>
                <a:t>Flexi-job</a:t>
              </a:r>
            </a:p>
          </p:txBody>
        </p:sp>
      </p:grpSp>
      <p:sp>
        <p:nvSpPr>
          <p:cNvPr id="14" name="Freeform 14"/>
          <p:cNvSpPr/>
          <p:nvPr/>
        </p:nvSpPr>
        <p:spPr>
          <a:xfrm>
            <a:off x="5933090" y="3018589"/>
            <a:ext cx="1724160" cy="1590538"/>
          </a:xfrm>
          <a:custGeom>
            <a:avLst/>
            <a:gdLst/>
            <a:ahLst/>
            <a:cxnLst/>
            <a:rect l="l" t="t" r="r" b="b"/>
            <a:pathLst>
              <a:path w="1724160" h="1590538">
                <a:moveTo>
                  <a:pt x="0" y="0"/>
                </a:moveTo>
                <a:lnTo>
                  <a:pt x="1724161" y="0"/>
                </a:lnTo>
                <a:lnTo>
                  <a:pt x="1724161" y="1590538"/>
                </a:lnTo>
                <a:lnTo>
                  <a:pt x="0" y="15905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a:spLocks noGrp="1" noRot="1" noMove="1" noResize="1" noEditPoints="1" noAdjustHandles="1" noChangeArrowheads="1" noChangeShapeType="1"/>
          </p:cNvSpPr>
          <p:nvPr/>
        </p:nvSpPr>
        <p:spPr>
          <a:xfrm>
            <a:off x="13284382" y="321743"/>
            <a:ext cx="4661598" cy="9643513"/>
          </a:xfrm>
          <a:custGeom>
            <a:avLst/>
            <a:gdLst/>
            <a:ahLst/>
            <a:cxnLst/>
            <a:rect l="l" t="t" r="r" b="b"/>
            <a:pathLst>
              <a:path w="4661598" h="9643513">
                <a:moveTo>
                  <a:pt x="0" y="0"/>
                </a:moveTo>
                <a:lnTo>
                  <a:pt x="4661598" y="0"/>
                </a:lnTo>
                <a:lnTo>
                  <a:pt x="4661598" y="9643514"/>
                </a:lnTo>
                <a:lnTo>
                  <a:pt x="0" y="9643514"/>
                </a:lnTo>
                <a:lnTo>
                  <a:pt x="0" y="0"/>
                </a:lnTo>
                <a:close/>
              </a:path>
            </a:pathLst>
          </a:custGeom>
          <a:blipFill>
            <a:blip r:embed="rId10"/>
            <a:stretch>
              <a:fillRect l="-192340" r="-15274"/>
            </a:stretch>
          </a:blipFill>
        </p:spPr>
        <p:txBody>
          <a:bodyPr/>
          <a:lstStyle/>
          <a:p>
            <a:endParaRPr lang="en-GB"/>
          </a:p>
        </p:txBody>
      </p:sp>
      <p:grpSp>
        <p:nvGrpSpPr>
          <p:cNvPr id="16" name="Group 16"/>
          <p:cNvGrpSpPr/>
          <p:nvPr/>
        </p:nvGrpSpPr>
        <p:grpSpPr>
          <a:xfrm>
            <a:off x="9109263" y="5226460"/>
            <a:ext cx="2513635" cy="682370"/>
            <a:chOff x="0" y="0"/>
            <a:chExt cx="662027" cy="179719"/>
          </a:xfrm>
        </p:grpSpPr>
        <p:sp>
          <p:nvSpPr>
            <p:cNvPr id="17" name="Freeform 17"/>
            <p:cNvSpPr/>
            <p:nvPr/>
          </p:nvSpPr>
          <p:spPr>
            <a:xfrm>
              <a:off x="0" y="0"/>
              <a:ext cx="662027" cy="179719"/>
            </a:xfrm>
            <a:custGeom>
              <a:avLst/>
              <a:gdLst/>
              <a:ahLst/>
              <a:cxnLst/>
              <a:rect l="l" t="t" r="r" b="b"/>
              <a:pathLst>
                <a:path w="662027" h="179719">
                  <a:moveTo>
                    <a:pt x="0" y="0"/>
                  </a:moveTo>
                  <a:lnTo>
                    <a:pt x="662027" y="0"/>
                  </a:lnTo>
                  <a:lnTo>
                    <a:pt x="662027" y="179719"/>
                  </a:lnTo>
                  <a:lnTo>
                    <a:pt x="0" y="179719"/>
                  </a:lnTo>
                  <a:close/>
                </a:path>
              </a:pathLst>
            </a:custGeom>
            <a:solidFill>
              <a:srgbClr val="EC5F65"/>
            </a:solidFill>
          </p:spPr>
          <p:txBody>
            <a:bodyPr/>
            <a:lstStyle/>
            <a:p>
              <a:endParaRPr lang="en-GB"/>
            </a:p>
          </p:txBody>
        </p:sp>
        <p:sp>
          <p:nvSpPr>
            <p:cNvPr id="18" name="TextBox 18"/>
            <p:cNvSpPr txBox="1"/>
            <p:nvPr/>
          </p:nvSpPr>
          <p:spPr>
            <a:xfrm>
              <a:off x="0" y="0"/>
              <a:ext cx="662027" cy="179719"/>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Accelerated</a:t>
              </a:r>
            </a:p>
          </p:txBody>
        </p:sp>
      </p:grpSp>
      <p:sp>
        <p:nvSpPr>
          <p:cNvPr id="19" name="Freeform 19"/>
          <p:cNvSpPr/>
          <p:nvPr/>
        </p:nvSpPr>
        <p:spPr>
          <a:xfrm>
            <a:off x="9109263" y="2890593"/>
            <a:ext cx="2229666" cy="1680611"/>
          </a:xfrm>
          <a:custGeom>
            <a:avLst/>
            <a:gdLst/>
            <a:ahLst/>
            <a:cxnLst/>
            <a:rect l="l" t="t" r="r" b="b"/>
            <a:pathLst>
              <a:path w="2229666" h="1680611">
                <a:moveTo>
                  <a:pt x="0" y="0"/>
                </a:moveTo>
                <a:lnTo>
                  <a:pt x="2229666" y="0"/>
                </a:lnTo>
                <a:lnTo>
                  <a:pt x="2229666" y="1680610"/>
                </a:lnTo>
                <a:lnTo>
                  <a:pt x="0" y="16806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TextBox 20"/>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Flexibilities in apprenticeships</a:t>
            </a:r>
          </a:p>
        </p:txBody>
      </p:sp>
      <p:grpSp>
        <p:nvGrpSpPr>
          <p:cNvPr id="27" name="Group 20">
            <a:extLst>
              <a:ext uri="{FF2B5EF4-FFF2-40B4-BE49-F238E27FC236}">
                <a16:creationId xmlns:a16="http://schemas.microsoft.com/office/drawing/2014/main" id="{8FA8F7DF-FC7D-F156-7FA8-2917AEA751FB}"/>
              </a:ext>
            </a:extLst>
          </p:cNvPr>
          <p:cNvGrpSpPr/>
          <p:nvPr/>
        </p:nvGrpSpPr>
        <p:grpSpPr>
          <a:xfrm>
            <a:off x="5538353" y="8575930"/>
            <a:ext cx="2513635" cy="682370"/>
            <a:chOff x="0" y="0"/>
            <a:chExt cx="662027" cy="179719"/>
          </a:xfrm>
        </p:grpSpPr>
        <p:sp>
          <p:nvSpPr>
            <p:cNvPr id="28" name="Freeform 21">
              <a:extLst>
                <a:ext uri="{FF2B5EF4-FFF2-40B4-BE49-F238E27FC236}">
                  <a16:creationId xmlns:a16="http://schemas.microsoft.com/office/drawing/2014/main" id="{9AECAC0E-A871-8536-427A-8BE740A7FA22}"/>
                </a:ext>
              </a:extLst>
            </p:cNvPr>
            <p:cNvSpPr/>
            <p:nvPr/>
          </p:nvSpPr>
          <p:spPr>
            <a:xfrm>
              <a:off x="0" y="0"/>
              <a:ext cx="662027" cy="179719"/>
            </a:xfrm>
            <a:custGeom>
              <a:avLst/>
              <a:gdLst/>
              <a:ahLst/>
              <a:cxnLst/>
              <a:rect l="l" t="t" r="r" b="b"/>
              <a:pathLst>
                <a:path w="662027" h="179719">
                  <a:moveTo>
                    <a:pt x="0" y="0"/>
                  </a:moveTo>
                  <a:lnTo>
                    <a:pt x="662027" y="0"/>
                  </a:lnTo>
                  <a:lnTo>
                    <a:pt x="662027" y="179719"/>
                  </a:lnTo>
                  <a:lnTo>
                    <a:pt x="0" y="179719"/>
                  </a:lnTo>
                  <a:close/>
                </a:path>
              </a:pathLst>
            </a:custGeom>
            <a:solidFill>
              <a:srgbClr val="EC5F65"/>
            </a:solidFill>
          </p:spPr>
          <p:txBody>
            <a:bodyPr/>
            <a:lstStyle/>
            <a:p>
              <a:endParaRPr lang="en-GB"/>
            </a:p>
          </p:txBody>
        </p:sp>
        <p:sp>
          <p:nvSpPr>
            <p:cNvPr id="29" name="TextBox 22">
              <a:extLst>
                <a:ext uri="{FF2B5EF4-FFF2-40B4-BE49-F238E27FC236}">
                  <a16:creationId xmlns:a16="http://schemas.microsoft.com/office/drawing/2014/main" id="{FB435FAE-9324-3ADA-8B79-C387F07EF283}"/>
                </a:ext>
              </a:extLst>
            </p:cNvPr>
            <p:cNvSpPr txBox="1"/>
            <p:nvPr/>
          </p:nvSpPr>
          <p:spPr>
            <a:xfrm>
              <a:off x="0" y="0"/>
              <a:ext cx="662027" cy="179719"/>
            </a:xfrm>
            <a:prstGeom prst="rect">
              <a:avLst/>
            </a:prstGeom>
          </p:spPr>
          <p:txBody>
            <a:bodyPr lIns="50800" tIns="50800" rIns="50800" bIns="50800" rtlCol="0" anchor="ctr"/>
            <a:lstStyle/>
            <a:p>
              <a:pPr algn="ctr">
                <a:lnSpc>
                  <a:spcPts val="3599"/>
                </a:lnSpc>
              </a:pPr>
              <a:r>
                <a:rPr lang="en-US" sz="2999" b="1">
                  <a:solidFill>
                    <a:srgbClr val="FFFFFF"/>
                  </a:solidFill>
                  <a:latin typeface="Lato Bold"/>
                  <a:ea typeface="Lato Bold"/>
                  <a:cs typeface="Lato Bold"/>
                  <a:sym typeface="Lato Bold"/>
                </a:rPr>
                <a:t>Bursary</a:t>
              </a:r>
            </a:p>
          </p:txBody>
        </p:sp>
      </p:grpSp>
      <p:sp>
        <p:nvSpPr>
          <p:cNvPr id="30" name="Freeform 23">
            <a:extLst>
              <a:ext uri="{FF2B5EF4-FFF2-40B4-BE49-F238E27FC236}">
                <a16:creationId xmlns:a16="http://schemas.microsoft.com/office/drawing/2014/main" id="{3BF020B7-A263-A42D-3566-FC571E61CC61}"/>
              </a:ext>
            </a:extLst>
          </p:cNvPr>
          <p:cNvSpPr/>
          <p:nvPr/>
        </p:nvSpPr>
        <p:spPr>
          <a:xfrm>
            <a:off x="5942615" y="6643064"/>
            <a:ext cx="1771045" cy="1438974"/>
          </a:xfrm>
          <a:custGeom>
            <a:avLst/>
            <a:gdLst/>
            <a:ahLst/>
            <a:cxnLst/>
            <a:rect l="l" t="t" r="r" b="b"/>
            <a:pathLst>
              <a:path w="1771045" h="1438974">
                <a:moveTo>
                  <a:pt x="0" y="0"/>
                </a:moveTo>
                <a:lnTo>
                  <a:pt x="1771046" y="0"/>
                </a:lnTo>
                <a:lnTo>
                  <a:pt x="1771046" y="1438974"/>
                </a:lnTo>
                <a:lnTo>
                  <a:pt x="0" y="14389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3654834" y="2122872"/>
            <a:ext cx="3202244" cy="2721076"/>
            <a:chOff x="0" y="0"/>
            <a:chExt cx="843389" cy="716662"/>
          </a:xfrm>
        </p:grpSpPr>
        <p:sp>
          <p:nvSpPr>
            <p:cNvPr id="8" name="Freeform 8"/>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00A8A8"/>
            </a:solidFill>
          </p:spPr>
          <p:txBody>
            <a:bodyPr/>
            <a:lstStyle/>
            <a:p>
              <a:endParaRPr lang="en-GB"/>
            </a:p>
          </p:txBody>
        </p:sp>
        <p:sp>
          <p:nvSpPr>
            <p:cNvPr id="9" name="TextBox 9"/>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10" name="Group 10"/>
          <p:cNvGrpSpPr/>
          <p:nvPr/>
        </p:nvGrpSpPr>
        <p:grpSpPr>
          <a:xfrm>
            <a:off x="3918207" y="2307876"/>
            <a:ext cx="2675499" cy="2351068"/>
            <a:chOff x="0" y="0"/>
            <a:chExt cx="924961" cy="812800"/>
          </a:xfrm>
        </p:grpSpPr>
        <p:sp>
          <p:nvSpPr>
            <p:cNvPr id="11" name="Freeform 11"/>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6"/>
              <a:stretch>
                <a:fillRect t="-10879" b="-10879"/>
              </a:stretch>
            </a:blipFill>
          </p:spPr>
          <p:txBody>
            <a:bodyPr/>
            <a:lstStyle/>
            <a:p>
              <a:endParaRPr lang="en-GB"/>
            </a:p>
          </p:txBody>
        </p:sp>
      </p:grpSp>
      <p:grpSp>
        <p:nvGrpSpPr>
          <p:cNvPr id="12" name="Group 12"/>
          <p:cNvGrpSpPr/>
          <p:nvPr/>
        </p:nvGrpSpPr>
        <p:grpSpPr>
          <a:xfrm>
            <a:off x="7542878" y="2122872"/>
            <a:ext cx="3202244" cy="2721076"/>
            <a:chOff x="0" y="0"/>
            <a:chExt cx="843389" cy="716662"/>
          </a:xfrm>
        </p:grpSpPr>
        <p:sp>
          <p:nvSpPr>
            <p:cNvPr id="13" name="Freeform 13"/>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E8B463"/>
            </a:solidFill>
          </p:spPr>
          <p:txBody>
            <a:bodyPr/>
            <a:lstStyle/>
            <a:p>
              <a:endParaRPr lang="en-GB"/>
            </a:p>
          </p:txBody>
        </p:sp>
        <p:sp>
          <p:nvSpPr>
            <p:cNvPr id="14" name="TextBox 14"/>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15" name="Group 15"/>
          <p:cNvGrpSpPr/>
          <p:nvPr/>
        </p:nvGrpSpPr>
        <p:grpSpPr>
          <a:xfrm>
            <a:off x="7806251" y="2307876"/>
            <a:ext cx="2675499" cy="2351068"/>
            <a:chOff x="0" y="0"/>
            <a:chExt cx="924961" cy="812800"/>
          </a:xfrm>
        </p:grpSpPr>
        <p:sp>
          <p:nvSpPr>
            <p:cNvPr id="16" name="Freeform 16"/>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7"/>
              <a:stretch>
                <a:fillRect t="-11840" b="-11840"/>
              </a:stretch>
            </a:blipFill>
          </p:spPr>
          <p:txBody>
            <a:bodyPr/>
            <a:lstStyle/>
            <a:p>
              <a:endParaRPr lang="en-GB"/>
            </a:p>
          </p:txBody>
        </p:sp>
      </p:grpSp>
      <p:grpSp>
        <p:nvGrpSpPr>
          <p:cNvPr id="17" name="Group 17"/>
          <p:cNvGrpSpPr/>
          <p:nvPr/>
        </p:nvGrpSpPr>
        <p:grpSpPr>
          <a:xfrm>
            <a:off x="11430922" y="2123162"/>
            <a:ext cx="3202244" cy="2721076"/>
            <a:chOff x="0" y="0"/>
            <a:chExt cx="843389" cy="716662"/>
          </a:xfrm>
        </p:grpSpPr>
        <p:sp>
          <p:nvSpPr>
            <p:cNvPr id="18" name="Freeform 18"/>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EC5F65"/>
            </a:solidFill>
          </p:spPr>
          <p:txBody>
            <a:bodyPr/>
            <a:lstStyle/>
            <a:p>
              <a:endParaRPr lang="en-GB"/>
            </a:p>
          </p:txBody>
        </p:sp>
        <p:sp>
          <p:nvSpPr>
            <p:cNvPr id="19" name="TextBox 19"/>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20" name="Group 20"/>
          <p:cNvGrpSpPr/>
          <p:nvPr/>
        </p:nvGrpSpPr>
        <p:grpSpPr>
          <a:xfrm>
            <a:off x="11694295" y="2308166"/>
            <a:ext cx="2675499" cy="2351068"/>
            <a:chOff x="0" y="0"/>
            <a:chExt cx="924961" cy="812800"/>
          </a:xfrm>
        </p:grpSpPr>
        <p:sp>
          <p:nvSpPr>
            <p:cNvPr id="21" name="Freeform 21"/>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8"/>
              <a:stretch>
                <a:fillRect t="-6899" b="-6899"/>
              </a:stretch>
            </a:blipFill>
          </p:spPr>
          <p:txBody>
            <a:bodyPr/>
            <a:lstStyle/>
            <a:p>
              <a:endParaRPr lang="en-GB"/>
            </a:p>
          </p:txBody>
        </p:sp>
      </p:grpSp>
      <p:grpSp>
        <p:nvGrpSpPr>
          <p:cNvPr id="22" name="Group 22"/>
          <p:cNvGrpSpPr/>
          <p:nvPr/>
        </p:nvGrpSpPr>
        <p:grpSpPr>
          <a:xfrm>
            <a:off x="3654834" y="5824565"/>
            <a:ext cx="3202244" cy="2721076"/>
            <a:chOff x="0" y="0"/>
            <a:chExt cx="843389" cy="716662"/>
          </a:xfrm>
        </p:grpSpPr>
        <p:sp>
          <p:nvSpPr>
            <p:cNvPr id="23" name="Freeform 23"/>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525E93"/>
            </a:solidFill>
          </p:spPr>
          <p:txBody>
            <a:bodyPr/>
            <a:lstStyle/>
            <a:p>
              <a:endParaRPr lang="en-GB"/>
            </a:p>
          </p:txBody>
        </p:sp>
        <p:sp>
          <p:nvSpPr>
            <p:cNvPr id="24" name="TextBox 24"/>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25" name="Group 25"/>
          <p:cNvGrpSpPr/>
          <p:nvPr/>
        </p:nvGrpSpPr>
        <p:grpSpPr>
          <a:xfrm>
            <a:off x="3918207" y="6009569"/>
            <a:ext cx="2675499" cy="2351068"/>
            <a:chOff x="0" y="0"/>
            <a:chExt cx="924961" cy="812800"/>
          </a:xfrm>
        </p:grpSpPr>
        <p:sp>
          <p:nvSpPr>
            <p:cNvPr id="26" name="Freeform 26"/>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9"/>
              <a:stretch>
                <a:fillRect t="-3904" b="-3904"/>
              </a:stretch>
            </a:blipFill>
          </p:spPr>
          <p:txBody>
            <a:bodyPr/>
            <a:lstStyle/>
            <a:p>
              <a:endParaRPr lang="en-GB"/>
            </a:p>
          </p:txBody>
        </p:sp>
      </p:grpSp>
      <p:grpSp>
        <p:nvGrpSpPr>
          <p:cNvPr id="27" name="Group 27"/>
          <p:cNvGrpSpPr/>
          <p:nvPr/>
        </p:nvGrpSpPr>
        <p:grpSpPr>
          <a:xfrm>
            <a:off x="7542878" y="5824565"/>
            <a:ext cx="3202244" cy="2721076"/>
            <a:chOff x="0" y="0"/>
            <a:chExt cx="843389" cy="716662"/>
          </a:xfrm>
        </p:grpSpPr>
        <p:sp>
          <p:nvSpPr>
            <p:cNvPr id="28" name="Freeform 28"/>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006992"/>
            </a:solidFill>
          </p:spPr>
          <p:txBody>
            <a:bodyPr/>
            <a:lstStyle/>
            <a:p>
              <a:endParaRPr lang="en-GB"/>
            </a:p>
          </p:txBody>
        </p:sp>
        <p:sp>
          <p:nvSpPr>
            <p:cNvPr id="29" name="TextBox 29"/>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30" name="Group 30"/>
          <p:cNvGrpSpPr/>
          <p:nvPr/>
        </p:nvGrpSpPr>
        <p:grpSpPr>
          <a:xfrm>
            <a:off x="7806251" y="6009569"/>
            <a:ext cx="2675499" cy="2351068"/>
            <a:chOff x="0" y="0"/>
            <a:chExt cx="924961" cy="812800"/>
          </a:xfrm>
        </p:grpSpPr>
        <p:sp>
          <p:nvSpPr>
            <p:cNvPr id="31" name="Freeform 31"/>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10"/>
              <a:stretch>
                <a:fillRect t="-10835" b="-10835"/>
              </a:stretch>
            </a:blipFill>
          </p:spPr>
          <p:txBody>
            <a:bodyPr/>
            <a:lstStyle/>
            <a:p>
              <a:endParaRPr lang="en-GB"/>
            </a:p>
          </p:txBody>
        </p:sp>
      </p:grpSp>
      <p:grpSp>
        <p:nvGrpSpPr>
          <p:cNvPr id="32" name="Group 32"/>
          <p:cNvGrpSpPr/>
          <p:nvPr/>
        </p:nvGrpSpPr>
        <p:grpSpPr>
          <a:xfrm>
            <a:off x="11430922" y="5824856"/>
            <a:ext cx="3202244" cy="2721076"/>
            <a:chOff x="0" y="0"/>
            <a:chExt cx="843389" cy="716662"/>
          </a:xfrm>
        </p:grpSpPr>
        <p:sp>
          <p:nvSpPr>
            <p:cNvPr id="33" name="Freeform 33"/>
            <p:cNvSpPr/>
            <p:nvPr/>
          </p:nvSpPr>
          <p:spPr>
            <a:xfrm>
              <a:off x="0" y="0"/>
              <a:ext cx="843389" cy="716662"/>
            </a:xfrm>
            <a:custGeom>
              <a:avLst/>
              <a:gdLst/>
              <a:ahLst/>
              <a:cxnLst/>
              <a:rect l="l" t="t" r="r" b="b"/>
              <a:pathLst>
                <a:path w="843389" h="716662">
                  <a:moveTo>
                    <a:pt x="0" y="0"/>
                  </a:moveTo>
                  <a:lnTo>
                    <a:pt x="843389" y="0"/>
                  </a:lnTo>
                  <a:lnTo>
                    <a:pt x="843389" y="716662"/>
                  </a:lnTo>
                  <a:lnTo>
                    <a:pt x="0" y="716662"/>
                  </a:lnTo>
                  <a:close/>
                </a:path>
              </a:pathLst>
            </a:custGeom>
            <a:solidFill>
              <a:srgbClr val="00A8A8"/>
            </a:solidFill>
          </p:spPr>
          <p:txBody>
            <a:bodyPr/>
            <a:lstStyle/>
            <a:p>
              <a:endParaRPr lang="en-GB"/>
            </a:p>
          </p:txBody>
        </p:sp>
        <p:sp>
          <p:nvSpPr>
            <p:cNvPr id="34" name="TextBox 34"/>
            <p:cNvSpPr txBox="1"/>
            <p:nvPr/>
          </p:nvSpPr>
          <p:spPr>
            <a:xfrm>
              <a:off x="0" y="0"/>
              <a:ext cx="843389" cy="716662"/>
            </a:xfrm>
            <a:prstGeom prst="rect">
              <a:avLst/>
            </a:prstGeom>
          </p:spPr>
          <p:txBody>
            <a:bodyPr lIns="50800" tIns="50800" rIns="50800" bIns="50800" rtlCol="0" anchor="ctr"/>
            <a:lstStyle/>
            <a:p>
              <a:pPr algn="ctr">
                <a:lnSpc>
                  <a:spcPts val="2999"/>
                </a:lnSpc>
              </a:pPr>
              <a:endParaRPr/>
            </a:p>
          </p:txBody>
        </p:sp>
      </p:grpSp>
      <p:grpSp>
        <p:nvGrpSpPr>
          <p:cNvPr id="35" name="Group 35"/>
          <p:cNvGrpSpPr/>
          <p:nvPr/>
        </p:nvGrpSpPr>
        <p:grpSpPr>
          <a:xfrm>
            <a:off x="11694295" y="6009860"/>
            <a:ext cx="2675499" cy="2351068"/>
            <a:chOff x="0" y="0"/>
            <a:chExt cx="924961" cy="812800"/>
          </a:xfrm>
        </p:grpSpPr>
        <p:sp>
          <p:nvSpPr>
            <p:cNvPr id="36" name="Freeform 36"/>
            <p:cNvSpPr/>
            <p:nvPr/>
          </p:nvSpPr>
          <p:spPr>
            <a:xfrm>
              <a:off x="0" y="0"/>
              <a:ext cx="924961" cy="812800"/>
            </a:xfrm>
            <a:custGeom>
              <a:avLst/>
              <a:gdLst/>
              <a:ahLst/>
              <a:cxnLst/>
              <a:rect l="l" t="t" r="r" b="b"/>
              <a:pathLst>
                <a:path w="924961" h="812800">
                  <a:moveTo>
                    <a:pt x="462480" y="0"/>
                  </a:moveTo>
                  <a:cubicBezTo>
                    <a:pt x="207059" y="0"/>
                    <a:pt x="0" y="181951"/>
                    <a:pt x="0" y="406400"/>
                  </a:cubicBezTo>
                  <a:cubicBezTo>
                    <a:pt x="0" y="630849"/>
                    <a:pt x="207059" y="812800"/>
                    <a:pt x="462480" y="812800"/>
                  </a:cubicBezTo>
                  <a:cubicBezTo>
                    <a:pt x="717901" y="812800"/>
                    <a:pt x="924961" y="630849"/>
                    <a:pt x="924961" y="406400"/>
                  </a:cubicBezTo>
                  <a:cubicBezTo>
                    <a:pt x="924961" y="181951"/>
                    <a:pt x="717901" y="0"/>
                    <a:pt x="462480" y="0"/>
                  </a:cubicBezTo>
                  <a:close/>
                </a:path>
              </a:pathLst>
            </a:custGeom>
            <a:blipFill>
              <a:blip r:embed="rId11"/>
              <a:stretch>
                <a:fillRect t="-6899" b="-6899"/>
              </a:stretch>
            </a:blipFill>
          </p:spPr>
          <p:txBody>
            <a:bodyPr/>
            <a:lstStyle/>
            <a:p>
              <a:endParaRPr lang="en-GB"/>
            </a:p>
          </p:txBody>
        </p:sp>
      </p:grpSp>
      <p:sp>
        <p:nvSpPr>
          <p:cNvPr id="37" name="TextBox 37"/>
          <p:cNvSpPr txBox="1"/>
          <p:nvPr/>
        </p:nvSpPr>
        <p:spPr>
          <a:xfrm>
            <a:off x="1028258" y="1011632"/>
            <a:ext cx="13503825"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Meet some apprentices</a:t>
            </a:r>
          </a:p>
        </p:txBody>
      </p:sp>
      <p:grpSp>
        <p:nvGrpSpPr>
          <p:cNvPr id="38" name="Group 38"/>
          <p:cNvGrpSpPr/>
          <p:nvPr/>
        </p:nvGrpSpPr>
        <p:grpSpPr>
          <a:xfrm>
            <a:off x="3862234" y="4667885"/>
            <a:ext cx="2787444" cy="926897"/>
            <a:chOff x="0" y="0"/>
            <a:chExt cx="734142" cy="244121"/>
          </a:xfrm>
        </p:grpSpPr>
        <p:sp>
          <p:nvSpPr>
            <p:cNvPr id="39" name="Freeform 39"/>
            <p:cNvSpPr/>
            <p:nvPr/>
          </p:nvSpPr>
          <p:spPr>
            <a:xfrm>
              <a:off x="0" y="0"/>
              <a:ext cx="734142" cy="244121"/>
            </a:xfrm>
            <a:custGeom>
              <a:avLst/>
              <a:gdLst/>
              <a:ahLst/>
              <a:cxnLst/>
              <a:rect l="l" t="t" r="r" b="b"/>
              <a:pathLst>
                <a:path w="734142" h="244121">
                  <a:moveTo>
                    <a:pt x="122060" y="0"/>
                  </a:moveTo>
                  <a:lnTo>
                    <a:pt x="612081" y="0"/>
                  </a:lnTo>
                  <a:cubicBezTo>
                    <a:pt x="644454" y="0"/>
                    <a:pt x="675500" y="12860"/>
                    <a:pt x="698391" y="35751"/>
                  </a:cubicBezTo>
                  <a:cubicBezTo>
                    <a:pt x="721282" y="58641"/>
                    <a:pt x="734142" y="89688"/>
                    <a:pt x="734142" y="122060"/>
                  </a:cubicBezTo>
                  <a:lnTo>
                    <a:pt x="734142" y="122060"/>
                  </a:lnTo>
                  <a:cubicBezTo>
                    <a:pt x="734142" y="189473"/>
                    <a:pt x="679493" y="244121"/>
                    <a:pt x="612081" y="244121"/>
                  </a:cubicBezTo>
                  <a:lnTo>
                    <a:pt x="122060" y="244121"/>
                  </a:lnTo>
                  <a:cubicBezTo>
                    <a:pt x="54648" y="244121"/>
                    <a:pt x="0" y="189473"/>
                    <a:pt x="0" y="122060"/>
                  </a:cubicBezTo>
                  <a:lnTo>
                    <a:pt x="0" y="122060"/>
                  </a:lnTo>
                  <a:cubicBezTo>
                    <a:pt x="0" y="54648"/>
                    <a:pt x="54648" y="0"/>
                    <a:pt x="122060" y="0"/>
                  </a:cubicBezTo>
                  <a:close/>
                </a:path>
              </a:pathLst>
            </a:custGeom>
            <a:solidFill>
              <a:srgbClr val="E8B463"/>
            </a:solidFill>
          </p:spPr>
          <p:txBody>
            <a:bodyPr/>
            <a:lstStyle/>
            <a:p>
              <a:endParaRPr lang="en-GB"/>
            </a:p>
          </p:txBody>
        </p:sp>
        <p:sp>
          <p:nvSpPr>
            <p:cNvPr id="40" name="TextBox 40"/>
            <p:cNvSpPr txBox="1"/>
            <p:nvPr/>
          </p:nvSpPr>
          <p:spPr>
            <a:xfrm>
              <a:off x="0" y="0"/>
              <a:ext cx="734142" cy="244121"/>
            </a:xfrm>
            <a:prstGeom prst="rect">
              <a:avLst/>
            </a:prstGeom>
          </p:spPr>
          <p:txBody>
            <a:bodyPr lIns="50800" tIns="50800" rIns="50800" bIns="50800" rtlCol="0" anchor="ctr"/>
            <a:lstStyle/>
            <a:p>
              <a:pPr algn="ctr">
                <a:lnSpc>
                  <a:spcPts val="2879"/>
                </a:lnSpc>
              </a:pPr>
              <a:r>
                <a:rPr lang="en-US" sz="2400" b="1">
                  <a:solidFill>
                    <a:srgbClr val="FFFFFF"/>
                  </a:solidFill>
                  <a:latin typeface="Lato 1 Bold"/>
                  <a:ea typeface="Lato 1 Bold"/>
                  <a:cs typeface="Lato 1 Bold"/>
                  <a:sym typeface="Lato 1 Bold"/>
                </a:rPr>
                <a:t>Samuel - Level 2</a:t>
              </a:r>
            </a:p>
            <a:p>
              <a:pPr algn="ctr">
                <a:lnSpc>
                  <a:spcPts val="2879"/>
                </a:lnSpc>
              </a:pPr>
              <a:r>
                <a:rPr lang="en-US" sz="2400">
                  <a:solidFill>
                    <a:srgbClr val="FFFFFF"/>
                  </a:solidFill>
                  <a:latin typeface="Lato 1"/>
                  <a:ea typeface="Lato 1"/>
                  <a:cs typeface="Lato 1"/>
                  <a:sym typeface="Lato 1"/>
                </a:rPr>
                <a:t>Credit Controller</a:t>
              </a:r>
            </a:p>
          </p:txBody>
        </p:sp>
      </p:grpSp>
      <p:grpSp>
        <p:nvGrpSpPr>
          <p:cNvPr id="41" name="Group 41"/>
          <p:cNvGrpSpPr/>
          <p:nvPr/>
        </p:nvGrpSpPr>
        <p:grpSpPr>
          <a:xfrm>
            <a:off x="7750278" y="4658944"/>
            <a:ext cx="2787444" cy="926897"/>
            <a:chOff x="0" y="0"/>
            <a:chExt cx="734142" cy="244121"/>
          </a:xfrm>
        </p:grpSpPr>
        <p:sp>
          <p:nvSpPr>
            <p:cNvPr id="42" name="Freeform 42"/>
            <p:cNvSpPr/>
            <p:nvPr/>
          </p:nvSpPr>
          <p:spPr>
            <a:xfrm>
              <a:off x="0" y="0"/>
              <a:ext cx="734142" cy="244121"/>
            </a:xfrm>
            <a:custGeom>
              <a:avLst/>
              <a:gdLst/>
              <a:ahLst/>
              <a:cxnLst/>
              <a:rect l="l" t="t" r="r" b="b"/>
              <a:pathLst>
                <a:path w="734142" h="244121">
                  <a:moveTo>
                    <a:pt x="122060" y="0"/>
                  </a:moveTo>
                  <a:lnTo>
                    <a:pt x="612081" y="0"/>
                  </a:lnTo>
                  <a:cubicBezTo>
                    <a:pt x="644454" y="0"/>
                    <a:pt x="675500" y="12860"/>
                    <a:pt x="698391" y="35751"/>
                  </a:cubicBezTo>
                  <a:cubicBezTo>
                    <a:pt x="721282" y="58641"/>
                    <a:pt x="734142" y="89688"/>
                    <a:pt x="734142" y="122060"/>
                  </a:cubicBezTo>
                  <a:lnTo>
                    <a:pt x="734142" y="122060"/>
                  </a:lnTo>
                  <a:cubicBezTo>
                    <a:pt x="734142" y="189473"/>
                    <a:pt x="679493" y="244121"/>
                    <a:pt x="612081" y="244121"/>
                  </a:cubicBezTo>
                  <a:lnTo>
                    <a:pt x="122060" y="244121"/>
                  </a:lnTo>
                  <a:cubicBezTo>
                    <a:pt x="54648" y="244121"/>
                    <a:pt x="0" y="189473"/>
                    <a:pt x="0" y="122060"/>
                  </a:cubicBezTo>
                  <a:lnTo>
                    <a:pt x="0" y="122060"/>
                  </a:lnTo>
                  <a:cubicBezTo>
                    <a:pt x="0" y="54648"/>
                    <a:pt x="54648" y="0"/>
                    <a:pt x="122060" y="0"/>
                  </a:cubicBezTo>
                  <a:close/>
                </a:path>
              </a:pathLst>
            </a:custGeom>
            <a:solidFill>
              <a:srgbClr val="EC5F65"/>
            </a:solidFill>
          </p:spPr>
          <p:txBody>
            <a:bodyPr/>
            <a:lstStyle/>
            <a:p>
              <a:endParaRPr lang="en-GB"/>
            </a:p>
          </p:txBody>
        </p:sp>
        <p:sp>
          <p:nvSpPr>
            <p:cNvPr id="43" name="TextBox 43"/>
            <p:cNvSpPr txBox="1"/>
            <p:nvPr/>
          </p:nvSpPr>
          <p:spPr>
            <a:xfrm>
              <a:off x="0" y="0"/>
              <a:ext cx="734142" cy="244121"/>
            </a:xfrm>
            <a:prstGeom prst="rect">
              <a:avLst/>
            </a:prstGeom>
          </p:spPr>
          <p:txBody>
            <a:bodyPr lIns="50800" tIns="50800" rIns="50800" bIns="50800" rtlCol="0" anchor="ctr"/>
            <a:lstStyle/>
            <a:p>
              <a:pPr algn="ctr">
                <a:lnSpc>
                  <a:spcPts val="2879"/>
                </a:lnSpc>
              </a:pPr>
              <a:r>
                <a:rPr lang="en-US" sz="2400" b="1">
                  <a:solidFill>
                    <a:srgbClr val="FFFFFF"/>
                  </a:solidFill>
                  <a:latin typeface="Lato 1 Bold"/>
                  <a:ea typeface="Lato 1 Bold"/>
                  <a:cs typeface="Lato 1 Bold"/>
                  <a:sym typeface="Lato 1 Bold"/>
                </a:rPr>
                <a:t>Alicia- Level 3</a:t>
              </a:r>
            </a:p>
            <a:p>
              <a:pPr algn="ctr">
                <a:lnSpc>
                  <a:spcPts val="2879"/>
                </a:lnSpc>
              </a:pPr>
              <a:r>
                <a:rPr lang="en-US" sz="2400">
                  <a:solidFill>
                    <a:srgbClr val="FFFFFF"/>
                  </a:solidFill>
                  <a:latin typeface="Lato 1"/>
                  <a:ea typeface="Lato 1"/>
                  <a:cs typeface="Lato 1"/>
                  <a:sym typeface="Lato 1"/>
                </a:rPr>
                <a:t>Digital Marketing</a:t>
              </a:r>
            </a:p>
          </p:txBody>
        </p:sp>
      </p:grpSp>
      <p:grpSp>
        <p:nvGrpSpPr>
          <p:cNvPr id="44" name="Group 44"/>
          <p:cNvGrpSpPr/>
          <p:nvPr/>
        </p:nvGrpSpPr>
        <p:grpSpPr>
          <a:xfrm>
            <a:off x="11640472" y="4658944"/>
            <a:ext cx="2893761" cy="926897"/>
            <a:chOff x="0" y="0"/>
            <a:chExt cx="762143" cy="244121"/>
          </a:xfrm>
        </p:grpSpPr>
        <p:sp>
          <p:nvSpPr>
            <p:cNvPr id="45" name="Freeform 45"/>
            <p:cNvSpPr/>
            <p:nvPr/>
          </p:nvSpPr>
          <p:spPr>
            <a:xfrm>
              <a:off x="0" y="0"/>
              <a:ext cx="762143" cy="244121"/>
            </a:xfrm>
            <a:custGeom>
              <a:avLst/>
              <a:gdLst/>
              <a:ahLst/>
              <a:cxnLst/>
              <a:rect l="l" t="t" r="r" b="b"/>
              <a:pathLst>
                <a:path w="762143" h="244121">
                  <a:moveTo>
                    <a:pt x="122060" y="0"/>
                  </a:moveTo>
                  <a:lnTo>
                    <a:pt x="640082" y="0"/>
                  </a:lnTo>
                  <a:cubicBezTo>
                    <a:pt x="672455" y="0"/>
                    <a:pt x="703501" y="12860"/>
                    <a:pt x="726392" y="35751"/>
                  </a:cubicBezTo>
                  <a:cubicBezTo>
                    <a:pt x="749283" y="58641"/>
                    <a:pt x="762143" y="89688"/>
                    <a:pt x="762143" y="122060"/>
                  </a:cubicBezTo>
                  <a:lnTo>
                    <a:pt x="762143" y="122060"/>
                  </a:lnTo>
                  <a:cubicBezTo>
                    <a:pt x="762143" y="189473"/>
                    <a:pt x="707494" y="244121"/>
                    <a:pt x="640082" y="244121"/>
                  </a:cubicBezTo>
                  <a:lnTo>
                    <a:pt x="122060" y="244121"/>
                  </a:lnTo>
                  <a:cubicBezTo>
                    <a:pt x="54648" y="244121"/>
                    <a:pt x="0" y="189473"/>
                    <a:pt x="0" y="122060"/>
                  </a:cubicBezTo>
                  <a:lnTo>
                    <a:pt x="0" y="122060"/>
                  </a:lnTo>
                  <a:cubicBezTo>
                    <a:pt x="0" y="54648"/>
                    <a:pt x="54648" y="0"/>
                    <a:pt x="122060" y="0"/>
                  </a:cubicBezTo>
                  <a:close/>
                </a:path>
              </a:pathLst>
            </a:custGeom>
            <a:solidFill>
              <a:srgbClr val="525E93"/>
            </a:solidFill>
          </p:spPr>
          <p:txBody>
            <a:bodyPr/>
            <a:lstStyle/>
            <a:p>
              <a:endParaRPr lang="en-GB"/>
            </a:p>
          </p:txBody>
        </p:sp>
        <p:sp>
          <p:nvSpPr>
            <p:cNvPr id="46" name="TextBox 46"/>
            <p:cNvSpPr txBox="1"/>
            <p:nvPr/>
          </p:nvSpPr>
          <p:spPr>
            <a:xfrm>
              <a:off x="0" y="0"/>
              <a:ext cx="762143" cy="244121"/>
            </a:xfrm>
            <a:prstGeom prst="rect">
              <a:avLst/>
            </a:prstGeom>
          </p:spPr>
          <p:txBody>
            <a:bodyPr lIns="50800" tIns="50800" rIns="50800" bIns="50800" rtlCol="0" anchor="ctr"/>
            <a:lstStyle/>
            <a:p>
              <a:pPr algn="ctr">
                <a:lnSpc>
                  <a:spcPts val="2879"/>
                </a:lnSpc>
              </a:pPr>
              <a:r>
                <a:rPr lang="en-US" sz="2400" b="1">
                  <a:solidFill>
                    <a:srgbClr val="FFFFFF"/>
                  </a:solidFill>
                  <a:latin typeface="Lato 1 Bold"/>
                  <a:ea typeface="Lato 1 Bold"/>
                  <a:cs typeface="Lato 1 Bold"/>
                  <a:sym typeface="Lato 1 Bold"/>
                </a:rPr>
                <a:t>Anna - Level 4</a:t>
              </a:r>
            </a:p>
            <a:p>
              <a:pPr algn="ctr">
                <a:lnSpc>
                  <a:spcPts val="2879"/>
                </a:lnSpc>
              </a:pPr>
              <a:r>
                <a:rPr lang="en-US" sz="2400">
                  <a:solidFill>
                    <a:srgbClr val="FFFFFF"/>
                  </a:solidFill>
                  <a:latin typeface="Lato 1"/>
                  <a:ea typeface="Lato 1"/>
                  <a:cs typeface="Lato 1"/>
                  <a:sym typeface="Lato 1"/>
                </a:rPr>
                <a:t>Marketing Executive</a:t>
              </a:r>
            </a:p>
          </p:txBody>
        </p:sp>
      </p:grpSp>
      <p:grpSp>
        <p:nvGrpSpPr>
          <p:cNvPr id="47" name="Group 47"/>
          <p:cNvGrpSpPr/>
          <p:nvPr/>
        </p:nvGrpSpPr>
        <p:grpSpPr>
          <a:xfrm>
            <a:off x="3706684" y="8346020"/>
            <a:ext cx="3098544" cy="897662"/>
            <a:chOff x="0" y="0"/>
            <a:chExt cx="816077" cy="236421"/>
          </a:xfrm>
        </p:grpSpPr>
        <p:sp>
          <p:nvSpPr>
            <p:cNvPr id="48" name="Freeform 48"/>
            <p:cNvSpPr/>
            <p:nvPr/>
          </p:nvSpPr>
          <p:spPr>
            <a:xfrm>
              <a:off x="0" y="0"/>
              <a:ext cx="816077" cy="236421"/>
            </a:xfrm>
            <a:custGeom>
              <a:avLst/>
              <a:gdLst/>
              <a:ahLst/>
              <a:cxnLst/>
              <a:rect l="l" t="t" r="r" b="b"/>
              <a:pathLst>
                <a:path w="816077" h="236421">
                  <a:moveTo>
                    <a:pt x="118211" y="0"/>
                  </a:moveTo>
                  <a:lnTo>
                    <a:pt x="697867" y="0"/>
                  </a:lnTo>
                  <a:cubicBezTo>
                    <a:pt x="763153" y="0"/>
                    <a:pt x="816077" y="52925"/>
                    <a:pt x="816077" y="118211"/>
                  </a:cubicBezTo>
                  <a:lnTo>
                    <a:pt x="816077" y="118211"/>
                  </a:lnTo>
                  <a:cubicBezTo>
                    <a:pt x="816077" y="183497"/>
                    <a:pt x="763153" y="236421"/>
                    <a:pt x="697867" y="236421"/>
                  </a:cubicBezTo>
                  <a:lnTo>
                    <a:pt x="118211" y="236421"/>
                  </a:lnTo>
                  <a:cubicBezTo>
                    <a:pt x="52925" y="236421"/>
                    <a:pt x="0" y="183497"/>
                    <a:pt x="0" y="118211"/>
                  </a:cubicBezTo>
                  <a:lnTo>
                    <a:pt x="0" y="118211"/>
                  </a:lnTo>
                  <a:cubicBezTo>
                    <a:pt x="0" y="52925"/>
                    <a:pt x="52925" y="0"/>
                    <a:pt x="118211" y="0"/>
                  </a:cubicBezTo>
                  <a:close/>
                </a:path>
              </a:pathLst>
            </a:custGeom>
            <a:solidFill>
              <a:srgbClr val="006992"/>
            </a:solidFill>
          </p:spPr>
          <p:txBody>
            <a:bodyPr/>
            <a:lstStyle/>
            <a:p>
              <a:endParaRPr lang="en-GB"/>
            </a:p>
          </p:txBody>
        </p:sp>
        <p:sp>
          <p:nvSpPr>
            <p:cNvPr id="49" name="TextBox 49"/>
            <p:cNvSpPr txBox="1"/>
            <p:nvPr/>
          </p:nvSpPr>
          <p:spPr>
            <a:xfrm>
              <a:off x="0" y="-9525"/>
              <a:ext cx="816077" cy="245946"/>
            </a:xfrm>
            <a:prstGeom prst="rect">
              <a:avLst/>
            </a:prstGeom>
          </p:spPr>
          <p:txBody>
            <a:bodyPr lIns="50800" tIns="50800" rIns="50800" bIns="50800" rtlCol="0" anchor="ctr"/>
            <a:lstStyle/>
            <a:p>
              <a:pPr algn="ctr">
                <a:lnSpc>
                  <a:spcPts val="2639"/>
                </a:lnSpc>
              </a:pPr>
              <a:r>
                <a:rPr lang="en-US" sz="2199" b="1" dirty="0" err="1">
                  <a:solidFill>
                    <a:srgbClr val="FFFFFF"/>
                  </a:solidFill>
                  <a:latin typeface="Lato 1 Bold"/>
                  <a:ea typeface="Lato 1 Bold"/>
                  <a:cs typeface="Lato 1 Bold"/>
                  <a:sym typeface="Lato 1 Bold"/>
                </a:rPr>
                <a:t>Kelbydiamond</a:t>
              </a:r>
              <a:r>
                <a:rPr lang="en-US" sz="2199" b="1" dirty="0">
                  <a:solidFill>
                    <a:srgbClr val="FFFFFF"/>
                  </a:solidFill>
                  <a:latin typeface="Lato 1 Bold"/>
                  <a:ea typeface="Lato 1 Bold"/>
                  <a:cs typeface="Lato 1 Bold"/>
                  <a:sym typeface="Lato 1 Bold"/>
                </a:rPr>
                <a:t> - Level 5</a:t>
              </a:r>
            </a:p>
            <a:p>
              <a:pPr algn="ctr">
                <a:lnSpc>
                  <a:spcPts val="2639"/>
                </a:lnSpc>
              </a:pPr>
              <a:r>
                <a:rPr lang="en-US" sz="2199" dirty="0">
                  <a:solidFill>
                    <a:srgbClr val="FFFFFF"/>
                  </a:solidFill>
                  <a:latin typeface="Lato 1"/>
                  <a:ea typeface="Lato 1"/>
                  <a:cs typeface="Lato 1"/>
                  <a:sym typeface="Lato 1"/>
                </a:rPr>
                <a:t>Nursing Associate</a:t>
              </a:r>
            </a:p>
          </p:txBody>
        </p:sp>
      </p:grpSp>
      <p:grpSp>
        <p:nvGrpSpPr>
          <p:cNvPr id="50" name="Group 50"/>
          <p:cNvGrpSpPr/>
          <p:nvPr/>
        </p:nvGrpSpPr>
        <p:grpSpPr>
          <a:xfrm>
            <a:off x="7750278" y="8360928"/>
            <a:ext cx="2787444" cy="926897"/>
            <a:chOff x="0" y="0"/>
            <a:chExt cx="734142" cy="244121"/>
          </a:xfrm>
        </p:grpSpPr>
        <p:sp>
          <p:nvSpPr>
            <p:cNvPr id="51" name="Freeform 51"/>
            <p:cNvSpPr/>
            <p:nvPr/>
          </p:nvSpPr>
          <p:spPr>
            <a:xfrm>
              <a:off x="0" y="0"/>
              <a:ext cx="734142" cy="244121"/>
            </a:xfrm>
            <a:custGeom>
              <a:avLst/>
              <a:gdLst/>
              <a:ahLst/>
              <a:cxnLst/>
              <a:rect l="l" t="t" r="r" b="b"/>
              <a:pathLst>
                <a:path w="734142" h="244121">
                  <a:moveTo>
                    <a:pt x="122060" y="0"/>
                  </a:moveTo>
                  <a:lnTo>
                    <a:pt x="612081" y="0"/>
                  </a:lnTo>
                  <a:cubicBezTo>
                    <a:pt x="644454" y="0"/>
                    <a:pt x="675500" y="12860"/>
                    <a:pt x="698391" y="35751"/>
                  </a:cubicBezTo>
                  <a:cubicBezTo>
                    <a:pt x="721282" y="58641"/>
                    <a:pt x="734142" y="89688"/>
                    <a:pt x="734142" y="122060"/>
                  </a:cubicBezTo>
                  <a:lnTo>
                    <a:pt x="734142" y="122060"/>
                  </a:lnTo>
                  <a:cubicBezTo>
                    <a:pt x="734142" y="189473"/>
                    <a:pt x="679493" y="244121"/>
                    <a:pt x="612081" y="244121"/>
                  </a:cubicBezTo>
                  <a:lnTo>
                    <a:pt x="122060" y="244121"/>
                  </a:lnTo>
                  <a:cubicBezTo>
                    <a:pt x="54648" y="244121"/>
                    <a:pt x="0" y="189473"/>
                    <a:pt x="0" y="122060"/>
                  </a:cubicBezTo>
                  <a:lnTo>
                    <a:pt x="0" y="122060"/>
                  </a:lnTo>
                  <a:cubicBezTo>
                    <a:pt x="0" y="54648"/>
                    <a:pt x="54648" y="0"/>
                    <a:pt x="122060" y="0"/>
                  </a:cubicBezTo>
                  <a:close/>
                </a:path>
              </a:pathLst>
            </a:custGeom>
            <a:solidFill>
              <a:srgbClr val="00A8A8"/>
            </a:solidFill>
          </p:spPr>
          <p:txBody>
            <a:bodyPr/>
            <a:lstStyle/>
            <a:p>
              <a:endParaRPr lang="en-GB"/>
            </a:p>
          </p:txBody>
        </p:sp>
        <p:sp>
          <p:nvSpPr>
            <p:cNvPr id="52" name="TextBox 52"/>
            <p:cNvSpPr txBox="1"/>
            <p:nvPr/>
          </p:nvSpPr>
          <p:spPr>
            <a:xfrm>
              <a:off x="0" y="0"/>
              <a:ext cx="734142" cy="244121"/>
            </a:xfrm>
            <a:prstGeom prst="rect">
              <a:avLst/>
            </a:prstGeom>
          </p:spPr>
          <p:txBody>
            <a:bodyPr lIns="50800" tIns="50800" rIns="50800" bIns="50800" rtlCol="0" anchor="ctr"/>
            <a:lstStyle/>
            <a:p>
              <a:pPr algn="ctr">
                <a:lnSpc>
                  <a:spcPts val="2879"/>
                </a:lnSpc>
              </a:pPr>
              <a:r>
                <a:rPr lang="en-US" sz="2400" b="1">
                  <a:solidFill>
                    <a:srgbClr val="FFFFFF"/>
                  </a:solidFill>
                  <a:latin typeface="Lato 1 Bold"/>
                  <a:ea typeface="Lato 1 Bold"/>
                  <a:cs typeface="Lato 1 Bold"/>
                  <a:sym typeface="Lato 1 Bold"/>
                </a:rPr>
                <a:t>Parris - Level 6</a:t>
              </a:r>
            </a:p>
            <a:p>
              <a:pPr algn="ctr">
                <a:lnSpc>
                  <a:spcPts val="2879"/>
                </a:lnSpc>
              </a:pPr>
              <a:r>
                <a:rPr lang="en-US" sz="2400">
                  <a:solidFill>
                    <a:srgbClr val="FFFFFF"/>
                  </a:solidFill>
                  <a:latin typeface="Lato 1"/>
                  <a:ea typeface="Lato 1"/>
                  <a:cs typeface="Lato 1"/>
                  <a:sym typeface="Lato 1"/>
                </a:rPr>
                <a:t>Software Engineer</a:t>
              </a:r>
            </a:p>
          </p:txBody>
        </p:sp>
      </p:grpSp>
      <p:grpSp>
        <p:nvGrpSpPr>
          <p:cNvPr id="53" name="Group 53"/>
          <p:cNvGrpSpPr/>
          <p:nvPr/>
        </p:nvGrpSpPr>
        <p:grpSpPr>
          <a:xfrm>
            <a:off x="11638322" y="8331403"/>
            <a:ext cx="2787444" cy="926897"/>
            <a:chOff x="0" y="0"/>
            <a:chExt cx="734142" cy="244121"/>
          </a:xfrm>
        </p:grpSpPr>
        <p:sp>
          <p:nvSpPr>
            <p:cNvPr id="54" name="Freeform 54"/>
            <p:cNvSpPr/>
            <p:nvPr/>
          </p:nvSpPr>
          <p:spPr>
            <a:xfrm>
              <a:off x="0" y="0"/>
              <a:ext cx="734142" cy="244121"/>
            </a:xfrm>
            <a:custGeom>
              <a:avLst/>
              <a:gdLst/>
              <a:ahLst/>
              <a:cxnLst/>
              <a:rect l="l" t="t" r="r" b="b"/>
              <a:pathLst>
                <a:path w="734142" h="244121">
                  <a:moveTo>
                    <a:pt x="122060" y="0"/>
                  </a:moveTo>
                  <a:lnTo>
                    <a:pt x="612081" y="0"/>
                  </a:lnTo>
                  <a:cubicBezTo>
                    <a:pt x="644454" y="0"/>
                    <a:pt x="675500" y="12860"/>
                    <a:pt x="698391" y="35751"/>
                  </a:cubicBezTo>
                  <a:cubicBezTo>
                    <a:pt x="721282" y="58641"/>
                    <a:pt x="734142" y="89688"/>
                    <a:pt x="734142" y="122060"/>
                  </a:cubicBezTo>
                  <a:lnTo>
                    <a:pt x="734142" y="122060"/>
                  </a:lnTo>
                  <a:cubicBezTo>
                    <a:pt x="734142" y="189473"/>
                    <a:pt x="679493" y="244121"/>
                    <a:pt x="612081" y="244121"/>
                  </a:cubicBezTo>
                  <a:lnTo>
                    <a:pt x="122060" y="244121"/>
                  </a:lnTo>
                  <a:cubicBezTo>
                    <a:pt x="54648" y="244121"/>
                    <a:pt x="0" y="189473"/>
                    <a:pt x="0" y="122060"/>
                  </a:cubicBezTo>
                  <a:lnTo>
                    <a:pt x="0" y="122060"/>
                  </a:lnTo>
                  <a:cubicBezTo>
                    <a:pt x="0" y="54648"/>
                    <a:pt x="54648" y="0"/>
                    <a:pt x="122060" y="0"/>
                  </a:cubicBezTo>
                  <a:close/>
                </a:path>
              </a:pathLst>
            </a:custGeom>
            <a:solidFill>
              <a:srgbClr val="E8B463"/>
            </a:solidFill>
          </p:spPr>
          <p:txBody>
            <a:bodyPr/>
            <a:lstStyle/>
            <a:p>
              <a:endParaRPr lang="en-GB"/>
            </a:p>
          </p:txBody>
        </p:sp>
        <p:sp>
          <p:nvSpPr>
            <p:cNvPr id="55" name="TextBox 55"/>
            <p:cNvSpPr txBox="1"/>
            <p:nvPr/>
          </p:nvSpPr>
          <p:spPr>
            <a:xfrm>
              <a:off x="0" y="0"/>
              <a:ext cx="734142" cy="244121"/>
            </a:xfrm>
            <a:prstGeom prst="rect">
              <a:avLst/>
            </a:prstGeom>
          </p:spPr>
          <p:txBody>
            <a:bodyPr lIns="50800" tIns="50800" rIns="50800" bIns="50800" rtlCol="0" anchor="ctr"/>
            <a:lstStyle/>
            <a:p>
              <a:pPr algn="ctr">
                <a:lnSpc>
                  <a:spcPts val="2879"/>
                </a:lnSpc>
              </a:pPr>
              <a:r>
                <a:rPr lang="en-US" sz="2400" b="1">
                  <a:solidFill>
                    <a:srgbClr val="FFFFFF"/>
                  </a:solidFill>
                  <a:latin typeface="Lato 1 Bold"/>
                  <a:ea typeface="Lato 1 Bold"/>
                  <a:cs typeface="Lato 1 Bold"/>
                  <a:sym typeface="Lato 1 Bold"/>
                </a:rPr>
                <a:t>Josh - Level 7</a:t>
              </a:r>
            </a:p>
            <a:p>
              <a:pPr algn="ctr">
                <a:lnSpc>
                  <a:spcPts val="2879"/>
                </a:lnSpc>
              </a:pPr>
              <a:r>
                <a:rPr lang="en-US" sz="2400">
                  <a:solidFill>
                    <a:srgbClr val="FFFFFF"/>
                  </a:solidFill>
                  <a:latin typeface="Lato 1"/>
                  <a:ea typeface="Lato 1"/>
                  <a:cs typeface="Lato 1"/>
                  <a:sym typeface="Lato 1"/>
                </a:rPr>
                <a:t>Solicitor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6"/>
            <a:stretch>
              <a:fillRect l="-18185" t="-31561" r="-17607" b="-49984"/>
            </a:stretch>
          </a:blipFill>
        </p:spPr>
        <p:txBody>
          <a:bodyPr/>
          <a:lstStyle/>
          <a:p>
            <a:endParaRPr lang="en-GB"/>
          </a:p>
        </p:txBody>
      </p:sp>
      <p:sp>
        <p:nvSpPr>
          <p:cNvPr id="7" name="TextBox 7"/>
          <p:cNvSpPr txBox="1"/>
          <p:nvPr/>
        </p:nvSpPr>
        <p:spPr>
          <a:xfrm>
            <a:off x="1028258" y="1011632"/>
            <a:ext cx="13503825"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Meet some apprentices</a:t>
            </a:r>
          </a:p>
        </p:txBody>
      </p:sp>
      <p:pic>
        <p:nvPicPr>
          <p:cNvPr id="10" name="Online Media 9" title="Apprentices Are Amazing - Amazing Apprenticeships">
            <a:hlinkClick r:id="" action="ppaction://media"/>
            <a:extLst>
              <a:ext uri="{FF2B5EF4-FFF2-40B4-BE49-F238E27FC236}">
                <a16:creationId xmlns:a16="http://schemas.microsoft.com/office/drawing/2014/main" id="{09B31549-EDF0-E010-6C5D-6112FE291101}"/>
              </a:ext>
            </a:extLst>
          </p:cNvPr>
          <p:cNvPicPr>
            <a:picLocks noRot="1" noChangeAspect="1"/>
          </p:cNvPicPr>
          <p:nvPr>
            <a:videoFile r:link="rId1"/>
          </p:nvPr>
        </p:nvPicPr>
        <p:blipFill>
          <a:blip r:embed="rId7"/>
          <a:stretch>
            <a:fillRect/>
          </a:stretch>
        </p:blipFill>
        <p:spPr>
          <a:xfrm>
            <a:off x="3048000" y="2047247"/>
            <a:ext cx="13503825" cy="7595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Freeform 7"/>
          <p:cNvSpPr/>
          <p:nvPr/>
        </p:nvSpPr>
        <p:spPr>
          <a:xfrm>
            <a:off x="11073512" y="2854572"/>
            <a:ext cx="5323088" cy="4577855"/>
          </a:xfrm>
          <a:custGeom>
            <a:avLst/>
            <a:gdLst/>
            <a:ahLst/>
            <a:cxnLst/>
            <a:rect l="l" t="t" r="r" b="b"/>
            <a:pathLst>
              <a:path w="5323088" h="4577855">
                <a:moveTo>
                  <a:pt x="0" y="0"/>
                </a:moveTo>
                <a:lnTo>
                  <a:pt x="5323087" y="0"/>
                </a:lnTo>
                <a:lnTo>
                  <a:pt x="5323087" y="4577856"/>
                </a:lnTo>
                <a:lnTo>
                  <a:pt x="0" y="4577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AutoShape 8"/>
          <p:cNvSpPr/>
          <p:nvPr/>
        </p:nvSpPr>
        <p:spPr>
          <a:xfrm flipV="1">
            <a:off x="9124950" y="1997495"/>
            <a:ext cx="0" cy="6292009"/>
          </a:xfrm>
          <a:prstGeom prst="line">
            <a:avLst/>
          </a:prstGeom>
          <a:ln w="38100" cap="flat">
            <a:solidFill>
              <a:srgbClr val="010A4F"/>
            </a:solidFill>
            <a:prstDash val="solid"/>
            <a:headEnd type="none" w="sm" len="sm"/>
            <a:tailEnd type="none" w="sm" len="sm"/>
          </a:ln>
        </p:spPr>
        <p:txBody>
          <a:bodyPr/>
          <a:lstStyle/>
          <a:p>
            <a:endParaRPr lang="en-GB"/>
          </a:p>
        </p:txBody>
      </p:sp>
      <p:sp>
        <p:nvSpPr>
          <p:cNvPr id="9" name="TextBox 9"/>
          <p:cNvSpPr txBox="1"/>
          <p:nvPr/>
        </p:nvSpPr>
        <p:spPr>
          <a:xfrm>
            <a:off x="2353182" y="3819388"/>
            <a:ext cx="7388130" cy="2386323"/>
          </a:xfrm>
          <a:prstGeom prst="rect">
            <a:avLst/>
          </a:prstGeom>
        </p:spPr>
        <p:txBody>
          <a:bodyPr lIns="0" tIns="0" rIns="0" bIns="0" rtlCol="0" anchor="t">
            <a:spAutoFit/>
          </a:bodyPr>
          <a:lstStyle/>
          <a:p>
            <a:pPr algn="l">
              <a:lnSpc>
                <a:spcPts val="9199"/>
              </a:lnSpc>
            </a:pPr>
            <a:r>
              <a:rPr lang="en-US" sz="9199" b="1">
                <a:solidFill>
                  <a:srgbClr val="010A4F"/>
                </a:solidFill>
                <a:latin typeface="Lato 1 Bold"/>
                <a:ea typeface="Lato 1 Bold"/>
                <a:cs typeface="Lato 1 Bold"/>
                <a:sym typeface="Lato 1 Bold"/>
              </a:rPr>
              <a:t>Did you </a:t>
            </a:r>
          </a:p>
          <a:p>
            <a:pPr algn="l">
              <a:lnSpc>
                <a:spcPts val="9199"/>
              </a:lnSpc>
            </a:pPr>
            <a:r>
              <a:rPr lang="en-US" sz="9199" b="1">
                <a:solidFill>
                  <a:srgbClr val="010A4F"/>
                </a:solidFill>
                <a:latin typeface="Lato 1 Bold"/>
                <a:ea typeface="Lato 1 Bold"/>
                <a:cs typeface="Lato 1 Bold"/>
                <a:sym typeface="Lato 1 Bold"/>
              </a:rPr>
              <a:t>know?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290205" y="2279509"/>
            <a:ext cx="1637968" cy="1386130"/>
          </a:xfrm>
          <a:custGeom>
            <a:avLst/>
            <a:gdLst/>
            <a:ahLst/>
            <a:cxnLst/>
            <a:rect l="l" t="t" r="r" b="b"/>
            <a:pathLst>
              <a:path w="1637968" h="1386130">
                <a:moveTo>
                  <a:pt x="0" y="0"/>
                </a:moveTo>
                <a:lnTo>
                  <a:pt x="1637967" y="0"/>
                </a:lnTo>
                <a:lnTo>
                  <a:pt x="1637967" y="1386130"/>
                </a:lnTo>
                <a:lnTo>
                  <a:pt x="0" y="1386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969675" y="2136620"/>
            <a:ext cx="1267696" cy="1529019"/>
          </a:xfrm>
          <a:custGeom>
            <a:avLst/>
            <a:gdLst/>
            <a:ahLst/>
            <a:cxnLst/>
            <a:rect l="l" t="t" r="r" b="b"/>
            <a:pathLst>
              <a:path w="1267696" h="1529019">
                <a:moveTo>
                  <a:pt x="0" y="0"/>
                </a:moveTo>
                <a:lnTo>
                  <a:pt x="1267695" y="0"/>
                </a:lnTo>
                <a:lnTo>
                  <a:pt x="1267695" y="1529019"/>
                </a:lnTo>
                <a:lnTo>
                  <a:pt x="0" y="15290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162066" y="2279509"/>
            <a:ext cx="1372283" cy="1450233"/>
          </a:xfrm>
          <a:custGeom>
            <a:avLst/>
            <a:gdLst/>
            <a:ahLst/>
            <a:cxnLst/>
            <a:rect l="l" t="t" r="r" b="b"/>
            <a:pathLst>
              <a:path w="1372283" h="1450233">
                <a:moveTo>
                  <a:pt x="0" y="0"/>
                </a:moveTo>
                <a:lnTo>
                  <a:pt x="1372282" y="0"/>
                </a:lnTo>
                <a:lnTo>
                  <a:pt x="1372282" y="1450232"/>
                </a:lnTo>
                <a:lnTo>
                  <a:pt x="0" y="14502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89120" y="2254119"/>
            <a:ext cx="1561858" cy="1436910"/>
          </a:xfrm>
          <a:custGeom>
            <a:avLst/>
            <a:gdLst/>
            <a:ahLst/>
            <a:cxnLst/>
            <a:rect l="l" t="t" r="r" b="b"/>
            <a:pathLst>
              <a:path w="1561858" h="1436910">
                <a:moveTo>
                  <a:pt x="0" y="0"/>
                </a:moveTo>
                <a:lnTo>
                  <a:pt x="1561858" y="0"/>
                </a:lnTo>
                <a:lnTo>
                  <a:pt x="1561858" y="1436910"/>
                </a:lnTo>
                <a:lnTo>
                  <a:pt x="0" y="14369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516835" y="6149833"/>
            <a:ext cx="1184707" cy="1198187"/>
          </a:xfrm>
          <a:custGeom>
            <a:avLst/>
            <a:gdLst/>
            <a:ahLst/>
            <a:cxnLst/>
            <a:rect l="l" t="t" r="r" b="b"/>
            <a:pathLst>
              <a:path w="1184707" h="1198187">
                <a:moveTo>
                  <a:pt x="0" y="0"/>
                </a:moveTo>
                <a:lnTo>
                  <a:pt x="1184707" y="0"/>
                </a:lnTo>
                <a:lnTo>
                  <a:pt x="1184707" y="1198186"/>
                </a:lnTo>
                <a:lnTo>
                  <a:pt x="0" y="1198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207019" y="6068768"/>
            <a:ext cx="1360315" cy="1360315"/>
          </a:xfrm>
          <a:custGeom>
            <a:avLst/>
            <a:gdLst/>
            <a:ahLst/>
            <a:cxnLst/>
            <a:rect l="l" t="t" r="r" b="b"/>
            <a:pathLst>
              <a:path w="1360315" h="1360315">
                <a:moveTo>
                  <a:pt x="0" y="0"/>
                </a:moveTo>
                <a:lnTo>
                  <a:pt x="1360315" y="0"/>
                </a:lnTo>
                <a:lnTo>
                  <a:pt x="1360315" y="1360316"/>
                </a:lnTo>
                <a:lnTo>
                  <a:pt x="0" y="13603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9733290" y="6021194"/>
            <a:ext cx="1740465" cy="1455464"/>
          </a:xfrm>
          <a:custGeom>
            <a:avLst/>
            <a:gdLst/>
            <a:ahLst/>
            <a:cxnLst/>
            <a:rect l="l" t="t" r="r" b="b"/>
            <a:pathLst>
              <a:path w="1740465" h="1455464">
                <a:moveTo>
                  <a:pt x="0" y="0"/>
                </a:moveTo>
                <a:lnTo>
                  <a:pt x="1740465" y="0"/>
                </a:lnTo>
                <a:lnTo>
                  <a:pt x="1740465" y="1455464"/>
                </a:lnTo>
                <a:lnTo>
                  <a:pt x="0" y="14554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3691894" y="6163640"/>
            <a:ext cx="1356310" cy="1356310"/>
          </a:xfrm>
          <a:custGeom>
            <a:avLst/>
            <a:gdLst/>
            <a:ahLst/>
            <a:cxnLst/>
            <a:rect l="l" t="t" r="r" b="b"/>
            <a:pathLst>
              <a:path w="1356310" h="1356310">
                <a:moveTo>
                  <a:pt x="0" y="0"/>
                </a:moveTo>
                <a:lnTo>
                  <a:pt x="1356310" y="0"/>
                </a:lnTo>
                <a:lnTo>
                  <a:pt x="1356310" y="1356310"/>
                </a:lnTo>
                <a:lnTo>
                  <a:pt x="0" y="13563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596399" y="3888547"/>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dirty="0">
                <a:ln>
                  <a:noFill/>
                </a:ln>
                <a:solidFill>
                  <a:srgbClr val="5C8BC9"/>
                </a:solidFill>
                <a:effectLst/>
                <a:uLnTx/>
                <a:uFillTx/>
                <a:latin typeface="Lato 1 Bold Italics"/>
                <a:ea typeface="Lato 1 Bold Italics"/>
                <a:cs typeface="Lato 1 Bold Italics"/>
                <a:sym typeface="Lato 1 Bold Italics"/>
              </a:rPr>
              <a:t>Vacancies</a:t>
            </a:r>
          </a:p>
        </p:txBody>
      </p:sp>
      <p:sp>
        <p:nvSpPr>
          <p:cNvPr id="16" name="TextBox 16"/>
          <p:cNvSpPr txBox="1"/>
          <p:nvPr/>
        </p:nvSpPr>
        <p:spPr>
          <a:xfrm>
            <a:off x="1596399" y="4730557"/>
            <a:ext cx="3025578" cy="742950"/>
          </a:xfrm>
          <a:prstGeom prst="rect">
            <a:avLst/>
          </a:prstGeom>
        </p:spPr>
        <p:txBody>
          <a:bodyPr lIns="0" tIns="0" rIns="0" bIns="0" rtlCol="0" anchor="t">
            <a:spAutoFit/>
          </a:bodyPr>
          <a:lstStyle/>
          <a:p>
            <a:pPr marL="0" marR="0" lvl="0" indent="0" algn="ctr" defTabSz="914400" rtl="0" eaLnBrk="1" fontAlgn="auto" latinLnBrk="0" hangingPunct="1">
              <a:lnSpc>
                <a:spcPts val="2999"/>
              </a:lnSpc>
              <a:spcBef>
                <a:spcPts val="0"/>
              </a:spcBef>
              <a:spcAft>
                <a:spcPts val="0"/>
              </a:spcAft>
              <a:buClrTx/>
              <a:buSzTx/>
              <a:buFontTx/>
              <a:buNone/>
              <a:tabLst/>
              <a:defRPr/>
            </a:pPr>
            <a:r>
              <a:rPr kumimoji="0" lang="en-US" sz="2499" b="1" i="0" u="none" strike="noStrike" kern="1200" cap="none" spc="0" normalizeH="0" baseline="0" noProof="0" dirty="0">
                <a:ln>
                  <a:noFill/>
                </a:ln>
                <a:solidFill>
                  <a:srgbClr val="000000"/>
                </a:solidFill>
                <a:effectLst/>
                <a:uLnTx/>
                <a:uFillTx/>
                <a:latin typeface="Lato 1 Bold"/>
                <a:ea typeface="Lato 1 Bold"/>
                <a:cs typeface="Lato 1 Bold"/>
                <a:sym typeface="Lato 1 Bold"/>
              </a:rPr>
              <a:t>97,150 on Faa Aug 2023 - Jun 2024</a:t>
            </a:r>
          </a:p>
        </p:txBody>
      </p:sp>
      <p:sp>
        <p:nvSpPr>
          <p:cNvPr id="17" name="TextBox 17"/>
          <p:cNvSpPr txBox="1"/>
          <p:nvPr/>
        </p:nvSpPr>
        <p:spPr>
          <a:xfrm>
            <a:off x="5335418" y="3888547"/>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Retention</a:t>
            </a:r>
          </a:p>
        </p:txBody>
      </p:sp>
      <p:sp>
        <p:nvSpPr>
          <p:cNvPr id="18" name="TextBox 18"/>
          <p:cNvSpPr txBox="1"/>
          <p:nvPr/>
        </p:nvSpPr>
        <p:spPr>
          <a:xfrm>
            <a:off x="5335418" y="4730557"/>
            <a:ext cx="3025578" cy="742950"/>
          </a:xfrm>
          <a:prstGeom prst="rect">
            <a:avLst/>
          </a:prstGeom>
        </p:spPr>
        <p:txBody>
          <a:bodyPr lIns="0" tIns="0" rIns="0" bIns="0" rtlCol="0" anchor="t">
            <a:spAutoFit/>
          </a:bodyPr>
          <a:lstStyle/>
          <a:p>
            <a:pPr marL="0" marR="0" lvl="0" indent="0" algn="ctr" defTabSz="914400" rtl="0" eaLnBrk="1" fontAlgn="auto" latinLnBrk="0" hangingPunct="1">
              <a:lnSpc>
                <a:spcPts val="2999"/>
              </a:lnSpc>
              <a:spcBef>
                <a:spcPts val="0"/>
              </a:spcBef>
              <a:spcAft>
                <a:spcPts val="0"/>
              </a:spcAft>
              <a:buClrTx/>
              <a:buSzTx/>
              <a:buFontTx/>
              <a:buNone/>
              <a:tabLst/>
              <a:defRPr/>
            </a:pPr>
            <a:r>
              <a:rPr kumimoji="0" lang="en-US" sz="2499" b="1" i="0" u="none" strike="noStrike" kern="1200" cap="none" spc="0" normalizeH="0" baseline="0" noProof="0" dirty="0">
                <a:ln>
                  <a:noFill/>
                </a:ln>
                <a:solidFill>
                  <a:srgbClr val="000000"/>
                </a:solidFill>
                <a:effectLst/>
                <a:uLnTx/>
                <a:uFillTx/>
                <a:latin typeface="Lato 1 Bold"/>
                <a:ea typeface="Lato 1 Bold"/>
                <a:cs typeface="Lato 1 Bold"/>
                <a:sym typeface="Lato 1 Bold"/>
              </a:rPr>
              <a:t>90% of apprentices stay in employment</a:t>
            </a:r>
          </a:p>
        </p:txBody>
      </p:sp>
      <p:sp>
        <p:nvSpPr>
          <p:cNvPr id="19" name="TextBox 19"/>
          <p:cNvSpPr txBox="1"/>
          <p:nvPr/>
        </p:nvSpPr>
        <p:spPr>
          <a:xfrm>
            <a:off x="9117307" y="3888547"/>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Progression</a:t>
            </a:r>
          </a:p>
        </p:txBody>
      </p:sp>
      <p:sp>
        <p:nvSpPr>
          <p:cNvPr id="20" name="TextBox 20"/>
          <p:cNvSpPr txBox="1"/>
          <p:nvPr/>
        </p:nvSpPr>
        <p:spPr>
          <a:xfrm>
            <a:off x="9117307" y="4730557"/>
            <a:ext cx="3025578" cy="742950"/>
          </a:xfrm>
          <a:prstGeom prst="rect">
            <a:avLst/>
          </a:prstGeom>
        </p:spPr>
        <p:txBody>
          <a:bodyPr lIns="0" tIns="0" rIns="0" bIns="0" rtlCol="0" anchor="t">
            <a:spAutoFit/>
          </a:bodyPr>
          <a:lstStyle/>
          <a:p>
            <a:pPr marL="0" marR="0" lvl="0" indent="0" algn="ctr" defTabSz="914400" rtl="0" eaLnBrk="1" fontAlgn="auto" latinLnBrk="0" hangingPunct="1">
              <a:lnSpc>
                <a:spcPts val="2999"/>
              </a:lnSpc>
              <a:spcBef>
                <a:spcPts val="0"/>
              </a:spcBef>
              <a:spcAft>
                <a:spcPts val="0"/>
              </a:spcAft>
              <a:buClrTx/>
              <a:buSzTx/>
              <a:buFontTx/>
              <a:buNone/>
              <a:tabLst/>
              <a:defRPr/>
            </a:pPr>
            <a:r>
              <a:rPr kumimoji="0" lang="en-US" sz="2499" b="1" i="0" u="none" strike="noStrike" kern="1200" cap="none" spc="0" normalizeH="0" baseline="0" noProof="0" dirty="0">
                <a:ln>
                  <a:noFill/>
                </a:ln>
                <a:solidFill>
                  <a:srgbClr val="000000"/>
                </a:solidFill>
                <a:effectLst/>
                <a:uLnTx/>
                <a:uFillTx/>
                <a:latin typeface="Lato 1 Bold"/>
                <a:ea typeface="Lato 1 Bold"/>
                <a:cs typeface="Lato 1 Bold"/>
                <a:sym typeface="Lato 1 Bold"/>
              </a:rPr>
              <a:t>Progression opportunities</a:t>
            </a:r>
          </a:p>
        </p:txBody>
      </p:sp>
      <p:sp>
        <p:nvSpPr>
          <p:cNvPr id="21" name="TextBox 21"/>
          <p:cNvSpPr txBox="1"/>
          <p:nvPr/>
        </p:nvSpPr>
        <p:spPr>
          <a:xfrm>
            <a:off x="1028258" y="1011632"/>
            <a:ext cx="13503825" cy="761999"/>
          </a:xfrm>
          <a:prstGeom prst="rect">
            <a:avLst/>
          </a:prstGeom>
        </p:spPr>
        <p:txBody>
          <a:bodyPr lIns="0" tIns="0" rIns="0" bIns="0" rtlCol="0" anchor="t">
            <a:spAutoFit/>
          </a:bodyPr>
          <a:lstStyle/>
          <a:p>
            <a:pPr marL="0" marR="0" lvl="0" indent="0" algn="l" defTabSz="914400" rtl="0" eaLnBrk="1" fontAlgn="auto" latinLnBrk="0" hangingPunct="1">
              <a:lnSpc>
                <a:spcPts val="5249"/>
              </a:lnSpc>
              <a:spcBef>
                <a:spcPts val="0"/>
              </a:spcBef>
              <a:spcAft>
                <a:spcPts val="0"/>
              </a:spcAft>
              <a:buClrTx/>
              <a:buSzTx/>
              <a:buFontTx/>
              <a:buNone/>
              <a:tabLst/>
              <a:defRPr/>
            </a:pPr>
            <a:r>
              <a:rPr kumimoji="0" lang="en-US" sz="6999" b="1" i="0" u="none" strike="noStrike" kern="1200" cap="none" spc="0" normalizeH="0" baseline="0" noProof="0">
                <a:ln>
                  <a:noFill/>
                </a:ln>
                <a:solidFill>
                  <a:srgbClr val="010A4F"/>
                </a:solidFill>
                <a:effectLst/>
                <a:uLnTx/>
                <a:uFillTx/>
                <a:latin typeface="Lato 1 Bold"/>
                <a:ea typeface="Lato 1 Bold"/>
                <a:cs typeface="Lato 1 Bold"/>
                <a:sym typeface="Lato 1 Bold"/>
              </a:rPr>
              <a:t>Are they a good option?</a:t>
            </a:r>
          </a:p>
        </p:txBody>
      </p:sp>
      <p:sp>
        <p:nvSpPr>
          <p:cNvPr id="22" name="TextBox 22"/>
          <p:cNvSpPr txBox="1"/>
          <p:nvPr/>
        </p:nvSpPr>
        <p:spPr>
          <a:xfrm>
            <a:off x="1596399" y="7862573"/>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Employer value</a:t>
            </a:r>
          </a:p>
        </p:txBody>
      </p:sp>
      <p:sp>
        <p:nvSpPr>
          <p:cNvPr id="23" name="TextBox 23"/>
          <p:cNvSpPr txBox="1"/>
          <p:nvPr/>
        </p:nvSpPr>
        <p:spPr>
          <a:xfrm>
            <a:off x="5370200" y="7862573"/>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Relocation</a:t>
            </a:r>
          </a:p>
        </p:txBody>
      </p:sp>
      <p:sp>
        <p:nvSpPr>
          <p:cNvPr id="24" name="TextBox 24"/>
          <p:cNvSpPr txBox="1"/>
          <p:nvPr/>
        </p:nvSpPr>
        <p:spPr>
          <a:xfrm>
            <a:off x="9148253" y="7862573"/>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Support</a:t>
            </a:r>
          </a:p>
        </p:txBody>
      </p:sp>
      <p:sp>
        <p:nvSpPr>
          <p:cNvPr id="25" name="TextBox 25"/>
          <p:cNvSpPr txBox="1"/>
          <p:nvPr/>
        </p:nvSpPr>
        <p:spPr>
          <a:xfrm>
            <a:off x="12857260" y="3888547"/>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Real job</a:t>
            </a:r>
          </a:p>
        </p:txBody>
      </p:sp>
      <p:sp>
        <p:nvSpPr>
          <p:cNvPr id="26" name="TextBox 26"/>
          <p:cNvSpPr txBox="1"/>
          <p:nvPr/>
        </p:nvSpPr>
        <p:spPr>
          <a:xfrm>
            <a:off x="12857260" y="7862573"/>
            <a:ext cx="3025578" cy="449580"/>
          </a:xfrm>
          <a:prstGeom prst="rect">
            <a:avLst/>
          </a:prstGeom>
        </p:spPr>
        <p:txBody>
          <a:bodyPr lIns="0" tIns="0" rIns="0" bIns="0" rtlCol="0" anchor="t">
            <a:spAutoFit/>
          </a:bodyPr>
          <a:lstStyle/>
          <a:p>
            <a:pPr marL="0" marR="0" lvl="0" indent="0" algn="ctr" defTabSz="914400" rtl="0" eaLnBrk="1" fontAlgn="auto" latinLnBrk="0" hangingPunct="1">
              <a:lnSpc>
                <a:spcPts val="3509"/>
              </a:lnSpc>
              <a:spcBef>
                <a:spcPct val="0"/>
              </a:spcBef>
              <a:spcAft>
                <a:spcPts val="0"/>
              </a:spcAft>
              <a:buClrTx/>
              <a:buSzTx/>
              <a:buFontTx/>
              <a:buNone/>
              <a:tabLst/>
              <a:defRPr/>
            </a:pPr>
            <a:r>
              <a:rPr kumimoji="0" lang="en-US" sz="3000" b="1" i="1" u="none" strike="noStrike" kern="1200" cap="none" spc="0" normalizeH="0" baseline="0" noProof="0">
                <a:ln>
                  <a:noFill/>
                </a:ln>
                <a:solidFill>
                  <a:srgbClr val="5C8BC9"/>
                </a:solidFill>
                <a:effectLst/>
                <a:uLnTx/>
                <a:uFillTx/>
                <a:latin typeface="Lato 1 Bold Italics"/>
                <a:ea typeface="Lato 1 Bold Italics"/>
                <a:cs typeface="Lato 1 Bold Italics"/>
                <a:sym typeface="Lato 1 Bold Italics"/>
              </a:rPr>
              <a:t>Competitive</a:t>
            </a:r>
          </a:p>
        </p:txBody>
      </p:sp>
      <p:sp>
        <p:nvSpPr>
          <p:cNvPr id="27" name="TextBox 27"/>
          <p:cNvSpPr txBox="1"/>
          <p:nvPr/>
        </p:nvSpPr>
        <p:spPr>
          <a:xfrm>
            <a:off x="12048497" y="4544819"/>
            <a:ext cx="4643103" cy="1114425"/>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000000"/>
                </a:solidFill>
                <a:effectLst/>
                <a:uLnTx/>
                <a:uFillTx/>
                <a:latin typeface="Lato 1 Bold"/>
                <a:ea typeface="Lato 1 Bold"/>
                <a:cs typeface="Lato 1 Bold"/>
                <a:sym typeface="Lato 1 Bold"/>
              </a:rPr>
              <a:t>Developing vaccines</a:t>
            </a:r>
          </a:p>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000000"/>
                </a:solidFill>
                <a:effectLst/>
                <a:uLnTx/>
                <a:uFillTx/>
                <a:latin typeface="Lato 1 Bold"/>
                <a:ea typeface="Lato 1 Bold"/>
                <a:cs typeface="Lato 1 Bold"/>
                <a:sym typeface="Lato 1 Bold"/>
              </a:rPr>
              <a:t>Interviewing politicians </a:t>
            </a:r>
          </a:p>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000000"/>
                </a:solidFill>
                <a:effectLst/>
                <a:uLnTx/>
                <a:uFillTx/>
                <a:latin typeface="Lato 1 Bold"/>
                <a:ea typeface="Lato 1 Bold"/>
                <a:cs typeface="Lato 1 Bold"/>
                <a:sym typeface="Lato 1 Bold"/>
              </a:rPr>
              <a:t>Designing goal-line technology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2"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8A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1756615" y="3851616"/>
            <a:ext cx="2190133" cy="1062329"/>
            <a:chOff x="0" y="0"/>
            <a:chExt cx="576825" cy="279790"/>
          </a:xfrm>
        </p:grpSpPr>
        <p:sp>
          <p:nvSpPr>
            <p:cNvPr id="8" name="Freeform 8"/>
            <p:cNvSpPr/>
            <p:nvPr/>
          </p:nvSpPr>
          <p:spPr>
            <a:xfrm>
              <a:off x="0" y="0"/>
              <a:ext cx="576825" cy="279790"/>
            </a:xfrm>
            <a:custGeom>
              <a:avLst/>
              <a:gdLst/>
              <a:ahLst/>
              <a:cxnLst/>
              <a:rect l="l" t="t" r="r" b="b"/>
              <a:pathLst>
                <a:path w="576825" h="279790">
                  <a:moveTo>
                    <a:pt x="139895" y="0"/>
                  </a:moveTo>
                  <a:lnTo>
                    <a:pt x="436930" y="0"/>
                  </a:lnTo>
                  <a:cubicBezTo>
                    <a:pt x="514192" y="0"/>
                    <a:pt x="576825" y="62633"/>
                    <a:pt x="576825" y="139895"/>
                  </a:cubicBezTo>
                  <a:lnTo>
                    <a:pt x="576825" y="139895"/>
                  </a:lnTo>
                  <a:cubicBezTo>
                    <a:pt x="576825" y="217157"/>
                    <a:pt x="514192" y="279790"/>
                    <a:pt x="436930" y="279790"/>
                  </a:cubicBezTo>
                  <a:lnTo>
                    <a:pt x="139895" y="279790"/>
                  </a:lnTo>
                  <a:cubicBezTo>
                    <a:pt x="62633" y="279790"/>
                    <a:pt x="0" y="217157"/>
                    <a:pt x="0" y="139895"/>
                  </a:cubicBezTo>
                  <a:lnTo>
                    <a:pt x="0" y="139895"/>
                  </a:lnTo>
                  <a:cubicBezTo>
                    <a:pt x="0" y="62633"/>
                    <a:pt x="62633" y="0"/>
                    <a:pt x="139895" y="0"/>
                  </a:cubicBezTo>
                  <a:close/>
                </a:path>
              </a:pathLst>
            </a:custGeom>
            <a:solidFill>
              <a:srgbClr val="EC5F65"/>
            </a:solidFill>
          </p:spPr>
          <p:txBody>
            <a:bodyPr/>
            <a:lstStyle/>
            <a:p>
              <a:endParaRPr lang="en-GB"/>
            </a:p>
          </p:txBody>
        </p:sp>
        <p:sp>
          <p:nvSpPr>
            <p:cNvPr id="9" name="TextBox 9"/>
            <p:cNvSpPr txBox="1"/>
            <p:nvPr/>
          </p:nvSpPr>
          <p:spPr>
            <a:xfrm>
              <a:off x="0" y="-9525"/>
              <a:ext cx="576825" cy="28931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First Officer Pilot</a:t>
              </a:r>
            </a:p>
          </p:txBody>
        </p:sp>
      </p:grpSp>
      <p:grpSp>
        <p:nvGrpSpPr>
          <p:cNvPr id="10" name="Group 10"/>
          <p:cNvGrpSpPr/>
          <p:nvPr/>
        </p:nvGrpSpPr>
        <p:grpSpPr>
          <a:xfrm>
            <a:off x="4281669" y="3851616"/>
            <a:ext cx="2190133" cy="951230"/>
            <a:chOff x="0" y="0"/>
            <a:chExt cx="576825" cy="250530"/>
          </a:xfrm>
        </p:grpSpPr>
        <p:sp>
          <p:nvSpPr>
            <p:cNvPr id="11" name="Freeform 11"/>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6992"/>
            </a:solidFill>
          </p:spPr>
          <p:txBody>
            <a:bodyPr/>
            <a:lstStyle/>
            <a:p>
              <a:endParaRPr lang="en-GB"/>
            </a:p>
          </p:txBody>
        </p:sp>
        <p:sp>
          <p:nvSpPr>
            <p:cNvPr id="12" name="TextBox 12"/>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Paralegal</a:t>
              </a:r>
            </a:p>
          </p:txBody>
        </p:sp>
      </p:grpSp>
      <p:grpSp>
        <p:nvGrpSpPr>
          <p:cNvPr id="13" name="Group 13"/>
          <p:cNvGrpSpPr/>
          <p:nvPr/>
        </p:nvGrpSpPr>
        <p:grpSpPr>
          <a:xfrm>
            <a:off x="6805177" y="3851616"/>
            <a:ext cx="2190133" cy="1062329"/>
            <a:chOff x="0" y="0"/>
            <a:chExt cx="576825" cy="279790"/>
          </a:xfrm>
        </p:grpSpPr>
        <p:sp>
          <p:nvSpPr>
            <p:cNvPr id="14" name="Freeform 14"/>
            <p:cNvSpPr/>
            <p:nvPr/>
          </p:nvSpPr>
          <p:spPr>
            <a:xfrm>
              <a:off x="0" y="0"/>
              <a:ext cx="576825" cy="279790"/>
            </a:xfrm>
            <a:custGeom>
              <a:avLst/>
              <a:gdLst/>
              <a:ahLst/>
              <a:cxnLst/>
              <a:rect l="l" t="t" r="r" b="b"/>
              <a:pathLst>
                <a:path w="576825" h="279790">
                  <a:moveTo>
                    <a:pt x="139895" y="0"/>
                  </a:moveTo>
                  <a:lnTo>
                    <a:pt x="436930" y="0"/>
                  </a:lnTo>
                  <a:cubicBezTo>
                    <a:pt x="514192" y="0"/>
                    <a:pt x="576825" y="62633"/>
                    <a:pt x="576825" y="139895"/>
                  </a:cubicBezTo>
                  <a:lnTo>
                    <a:pt x="576825" y="139895"/>
                  </a:lnTo>
                  <a:cubicBezTo>
                    <a:pt x="576825" y="217157"/>
                    <a:pt x="514192" y="279790"/>
                    <a:pt x="436930" y="279790"/>
                  </a:cubicBezTo>
                  <a:lnTo>
                    <a:pt x="139895" y="279790"/>
                  </a:lnTo>
                  <a:cubicBezTo>
                    <a:pt x="62633" y="279790"/>
                    <a:pt x="0" y="217157"/>
                    <a:pt x="0" y="139895"/>
                  </a:cubicBezTo>
                  <a:lnTo>
                    <a:pt x="0" y="139895"/>
                  </a:lnTo>
                  <a:cubicBezTo>
                    <a:pt x="0" y="62633"/>
                    <a:pt x="62633" y="0"/>
                    <a:pt x="139895" y="0"/>
                  </a:cubicBezTo>
                  <a:close/>
                </a:path>
              </a:pathLst>
            </a:custGeom>
            <a:solidFill>
              <a:srgbClr val="00A8A8"/>
            </a:solidFill>
          </p:spPr>
          <p:txBody>
            <a:bodyPr/>
            <a:lstStyle/>
            <a:p>
              <a:endParaRPr lang="en-GB"/>
            </a:p>
          </p:txBody>
        </p:sp>
        <p:sp>
          <p:nvSpPr>
            <p:cNvPr id="15" name="TextBox 15"/>
            <p:cNvSpPr txBox="1"/>
            <p:nvPr/>
          </p:nvSpPr>
          <p:spPr>
            <a:xfrm>
              <a:off x="0" y="-9525"/>
              <a:ext cx="576825" cy="28931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Quantity Surveyor</a:t>
              </a:r>
            </a:p>
          </p:txBody>
        </p:sp>
      </p:grpSp>
      <p:grpSp>
        <p:nvGrpSpPr>
          <p:cNvPr id="16" name="Group 16"/>
          <p:cNvGrpSpPr/>
          <p:nvPr/>
        </p:nvGrpSpPr>
        <p:grpSpPr>
          <a:xfrm>
            <a:off x="9311741" y="3851616"/>
            <a:ext cx="2190133" cy="951230"/>
            <a:chOff x="0" y="0"/>
            <a:chExt cx="576825" cy="250530"/>
          </a:xfrm>
        </p:grpSpPr>
        <p:sp>
          <p:nvSpPr>
            <p:cNvPr id="17" name="Freeform 17"/>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525E93"/>
            </a:solidFill>
          </p:spPr>
          <p:txBody>
            <a:bodyPr/>
            <a:lstStyle/>
            <a:p>
              <a:endParaRPr lang="en-GB"/>
            </a:p>
          </p:txBody>
        </p:sp>
        <p:sp>
          <p:nvSpPr>
            <p:cNvPr id="18" name="TextBox 18"/>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Dietician</a:t>
              </a:r>
            </a:p>
          </p:txBody>
        </p:sp>
      </p:grpSp>
      <p:sp>
        <p:nvSpPr>
          <p:cNvPr id="19" name="Freeform 19"/>
          <p:cNvSpPr/>
          <p:nvPr/>
        </p:nvSpPr>
        <p:spPr>
          <a:xfrm>
            <a:off x="2240246" y="2173296"/>
            <a:ext cx="1222869" cy="1354980"/>
          </a:xfrm>
          <a:custGeom>
            <a:avLst/>
            <a:gdLst/>
            <a:ahLst/>
            <a:cxnLst/>
            <a:rect l="l" t="t" r="r" b="b"/>
            <a:pathLst>
              <a:path w="1222869" h="1354980">
                <a:moveTo>
                  <a:pt x="0" y="0"/>
                </a:moveTo>
                <a:lnTo>
                  <a:pt x="1222870" y="0"/>
                </a:lnTo>
                <a:lnTo>
                  <a:pt x="1222870" y="1354980"/>
                </a:lnTo>
                <a:lnTo>
                  <a:pt x="0" y="1354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Freeform 20"/>
          <p:cNvSpPr/>
          <p:nvPr/>
        </p:nvSpPr>
        <p:spPr>
          <a:xfrm>
            <a:off x="4767382" y="2295928"/>
            <a:ext cx="1273745" cy="1232348"/>
          </a:xfrm>
          <a:custGeom>
            <a:avLst/>
            <a:gdLst/>
            <a:ahLst/>
            <a:cxnLst/>
            <a:rect l="l" t="t" r="r" b="b"/>
            <a:pathLst>
              <a:path w="1273745" h="1232348">
                <a:moveTo>
                  <a:pt x="0" y="0"/>
                </a:moveTo>
                <a:lnTo>
                  <a:pt x="1273745" y="0"/>
                </a:lnTo>
                <a:lnTo>
                  <a:pt x="1273745" y="1232348"/>
                </a:lnTo>
                <a:lnTo>
                  <a:pt x="0" y="1232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21"/>
          <p:cNvSpPr/>
          <p:nvPr/>
        </p:nvSpPr>
        <p:spPr>
          <a:xfrm>
            <a:off x="7277269" y="2273973"/>
            <a:ext cx="1245947" cy="1276258"/>
          </a:xfrm>
          <a:custGeom>
            <a:avLst/>
            <a:gdLst/>
            <a:ahLst/>
            <a:cxnLst/>
            <a:rect l="l" t="t" r="r" b="b"/>
            <a:pathLst>
              <a:path w="1245947" h="1276258">
                <a:moveTo>
                  <a:pt x="0" y="0"/>
                </a:moveTo>
                <a:lnTo>
                  <a:pt x="1245948" y="0"/>
                </a:lnTo>
                <a:lnTo>
                  <a:pt x="1245948" y="1276258"/>
                </a:lnTo>
                <a:lnTo>
                  <a:pt x="0" y="12762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2" name="Group 22"/>
          <p:cNvGrpSpPr/>
          <p:nvPr/>
        </p:nvGrpSpPr>
        <p:grpSpPr>
          <a:xfrm>
            <a:off x="11816198" y="3851616"/>
            <a:ext cx="2190133" cy="1062329"/>
            <a:chOff x="0" y="0"/>
            <a:chExt cx="576825" cy="279790"/>
          </a:xfrm>
        </p:grpSpPr>
        <p:sp>
          <p:nvSpPr>
            <p:cNvPr id="23" name="Freeform 23"/>
            <p:cNvSpPr/>
            <p:nvPr/>
          </p:nvSpPr>
          <p:spPr>
            <a:xfrm>
              <a:off x="0" y="0"/>
              <a:ext cx="576825" cy="279790"/>
            </a:xfrm>
            <a:custGeom>
              <a:avLst/>
              <a:gdLst/>
              <a:ahLst/>
              <a:cxnLst/>
              <a:rect l="l" t="t" r="r" b="b"/>
              <a:pathLst>
                <a:path w="576825" h="279790">
                  <a:moveTo>
                    <a:pt x="139895" y="0"/>
                  </a:moveTo>
                  <a:lnTo>
                    <a:pt x="436930" y="0"/>
                  </a:lnTo>
                  <a:cubicBezTo>
                    <a:pt x="514192" y="0"/>
                    <a:pt x="576825" y="62633"/>
                    <a:pt x="576825" y="139895"/>
                  </a:cubicBezTo>
                  <a:lnTo>
                    <a:pt x="576825" y="139895"/>
                  </a:lnTo>
                  <a:cubicBezTo>
                    <a:pt x="576825" y="217157"/>
                    <a:pt x="514192" y="279790"/>
                    <a:pt x="436930" y="279790"/>
                  </a:cubicBezTo>
                  <a:lnTo>
                    <a:pt x="139895" y="279790"/>
                  </a:lnTo>
                  <a:cubicBezTo>
                    <a:pt x="62633" y="279790"/>
                    <a:pt x="0" y="217157"/>
                    <a:pt x="0" y="139895"/>
                  </a:cubicBezTo>
                  <a:lnTo>
                    <a:pt x="0" y="139895"/>
                  </a:lnTo>
                  <a:cubicBezTo>
                    <a:pt x="0" y="62633"/>
                    <a:pt x="62633" y="0"/>
                    <a:pt x="139895" y="0"/>
                  </a:cubicBezTo>
                  <a:close/>
                </a:path>
              </a:pathLst>
            </a:custGeom>
            <a:solidFill>
              <a:srgbClr val="E8B463"/>
            </a:solidFill>
          </p:spPr>
          <p:txBody>
            <a:bodyPr/>
            <a:lstStyle/>
            <a:p>
              <a:endParaRPr lang="en-GB"/>
            </a:p>
          </p:txBody>
        </p:sp>
        <p:sp>
          <p:nvSpPr>
            <p:cNvPr id="24" name="TextBox 24"/>
            <p:cNvSpPr txBox="1"/>
            <p:nvPr/>
          </p:nvSpPr>
          <p:spPr>
            <a:xfrm>
              <a:off x="0" y="-9525"/>
              <a:ext cx="576825" cy="28931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Aerospace Engineer</a:t>
              </a:r>
            </a:p>
          </p:txBody>
        </p:sp>
      </p:grpSp>
      <p:grpSp>
        <p:nvGrpSpPr>
          <p:cNvPr id="25" name="Group 25"/>
          <p:cNvGrpSpPr/>
          <p:nvPr/>
        </p:nvGrpSpPr>
        <p:grpSpPr>
          <a:xfrm>
            <a:off x="14341252" y="3851616"/>
            <a:ext cx="2190133" cy="951230"/>
            <a:chOff x="0" y="0"/>
            <a:chExt cx="576825" cy="250530"/>
          </a:xfrm>
        </p:grpSpPr>
        <p:sp>
          <p:nvSpPr>
            <p:cNvPr id="26" name="Freeform 26"/>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C5F65"/>
            </a:solidFill>
          </p:spPr>
          <p:txBody>
            <a:bodyPr/>
            <a:lstStyle/>
            <a:p>
              <a:endParaRPr lang="en-GB"/>
            </a:p>
          </p:txBody>
        </p:sp>
        <p:sp>
          <p:nvSpPr>
            <p:cNvPr id="27" name="TextBox 27"/>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Paramedic</a:t>
              </a:r>
            </a:p>
          </p:txBody>
        </p:sp>
      </p:grpSp>
      <p:grpSp>
        <p:nvGrpSpPr>
          <p:cNvPr id="28" name="Group 28"/>
          <p:cNvGrpSpPr/>
          <p:nvPr/>
        </p:nvGrpSpPr>
        <p:grpSpPr>
          <a:xfrm>
            <a:off x="1756615" y="7455894"/>
            <a:ext cx="2190133" cy="994613"/>
            <a:chOff x="0" y="0"/>
            <a:chExt cx="576825" cy="261956"/>
          </a:xfrm>
        </p:grpSpPr>
        <p:sp>
          <p:nvSpPr>
            <p:cNvPr id="29" name="Freeform 29"/>
            <p:cNvSpPr/>
            <p:nvPr/>
          </p:nvSpPr>
          <p:spPr>
            <a:xfrm>
              <a:off x="0" y="0"/>
              <a:ext cx="576825" cy="261956"/>
            </a:xfrm>
            <a:custGeom>
              <a:avLst/>
              <a:gdLst/>
              <a:ahLst/>
              <a:cxnLst/>
              <a:rect l="l" t="t" r="r" b="b"/>
              <a:pathLst>
                <a:path w="576825" h="261956">
                  <a:moveTo>
                    <a:pt x="130978" y="0"/>
                  </a:moveTo>
                  <a:lnTo>
                    <a:pt x="445847" y="0"/>
                  </a:lnTo>
                  <a:cubicBezTo>
                    <a:pt x="518184" y="0"/>
                    <a:pt x="576825" y="58641"/>
                    <a:pt x="576825" y="130978"/>
                  </a:cubicBezTo>
                  <a:lnTo>
                    <a:pt x="576825" y="130978"/>
                  </a:lnTo>
                  <a:cubicBezTo>
                    <a:pt x="576825" y="203315"/>
                    <a:pt x="518184" y="261956"/>
                    <a:pt x="445847" y="261956"/>
                  </a:cubicBezTo>
                  <a:lnTo>
                    <a:pt x="130978" y="261956"/>
                  </a:lnTo>
                  <a:cubicBezTo>
                    <a:pt x="58641" y="261956"/>
                    <a:pt x="0" y="203315"/>
                    <a:pt x="0" y="130978"/>
                  </a:cubicBezTo>
                  <a:lnTo>
                    <a:pt x="0" y="130978"/>
                  </a:lnTo>
                  <a:cubicBezTo>
                    <a:pt x="0" y="58641"/>
                    <a:pt x="58641" y="0"/>
                    <a:pt x="130978" y="0"/>
                  </a:cubicBezTo>
                  <a:close/>
                </a:path>
              </a:pathLst>
            </a:custGeom>
            <a:solidFill>
              <a:srgbClr val="006992"/>
            </a:solidFill>
          </p:spPr>
          <p:txBody>
            <a:bodyPr/>
            <a:lstStyle/>
            <a:p>
              <a:endParaRPr lang="en-GB"/>
            </a:p>
          </p:txBody>
        </p:sp>
        <p:sp>
          <p:nvSpPr>
            <p:cNvPr id="30" name="TextBox 30"/>
            <p:cNvSpPr txBox="1"/>
            <p:nvPr/>
          </p:nvSpPr>
          <p:spPr>
            <a:xfrm>
              <a:off x="0" y="-9525"/>
              <a:ext cx="576825" cy="271481"/>
            </a:xfrm>
            <a:prstGeom prst="rect">
              <a:avLst/>
            </a:prstGeom>
          </p:spPr>
          <p:txBody>
            <a:bodyPr lIns="50800" tIns="50800" rIns="50800" bIns="50800" rtlCol="0" anchor="ctr"/>
            <a:lstStyle/>
            <a:p>
              <a:pPr algn="ctr">
                <a:lnSpc>
                  <a:spcPts val="3119"/>
                </a:lnSpc>
              </a:pPr>
              <a:r>
                <a:rPr lang="en-US" sz="2599" b="1">
                  <a:solidFill>
                    <a:srgbClr val="FFFFFF"/>
                  </a:solidFill>
                  <a:latin typeface="Lato 1 Bold"/>
                  <a:ea typeface="Lato 1 Bold"/>
                  <a:cs typeface="Lato 1 Bold"/>
                  <a:sym typeface="Lato 1 Bold"/>
                </a:rPr>
                <a:t>Visual Effects Artist</a:t>
              </a:r>
            </a:p>
          </p:txBody>
        </p:sp>
      </p:grpSp>
      <p:grpSp>
        <p:nvGrpSpPr>
          <p:cNvPr id="31" name="Group 31"/>
          <p:cNvGrpSpPr/>
          <p:nvPr/>
        </p:nvGrpSpPr>
        <p:grpSpPr>
          <a:xfrm>
            <a:off x="4281669" y="7455894"/>
            <a:ext cx="2190133" cy="951230"/>
            <a:chOff x="0" y="0"/>
            <a:chExt cx="576825" cy="250530"/>
          </a:xfrm>
        </p:grpSpPr>
        <p:sp>
          <p:nvSpPr>
            <p:cNvPr id="32" name="Freeform 32"/>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A8A8"/>
            </a:solidFill>
          </p:spPr>
          <p:txBody>
            <a:bodyPr/>
            <a:lstStyle/>
            <a:p>
              <a:endParaRPr lang="en-GB"/>
            </a:p>
          </p:txBody>
        </p:sp>
        <p:sp>
          <p:nvSpPr>
            <p:cNvPr id="33" name="TextBox 33"/>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Architect</a:t>
              </a:r>
            </a:p>
          </p:txBody>
        </p:sp>
      </p:grpSp>
      <p:grpSp>
        <p:nvGrpSpPr>
          <p:cNvPr id="34" name="Group 34"/>
          <p:cNvGrpSpPr/>
          <p:nvPr/>
        </p:nvGrpSpPr>
        <p:grpSpPr>
          <a:xfrm>
            <a:off x="9311741" y="7455894"/>
            <a:ext cx="2190133" cy="951230"/>
            <a:chOff x="0" y="0"/>
            <a:chExt cx="576825" cy="250530"/>
          </a:xfrm>
        </p:grpSpPr>
        <p:sp>
          <p:nvSpPr>
            <p:cNvPr id="35" name="Freeform 35"/>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8B463"/>
            </a:solidFill>
          </p:spPr>
          <p:txBody>
            <a:bodyPr/>
            <a:lstStyle/>
            <a:p>
              <a:endParaRPr lang="en-GB"/>
            </a:p>
          </p:txBody>
        </p:sp>
        <p:sp>
          <p:nvSpPr>
            <p:cNvPr id="36" name="TextBox 36"/>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Ecologist</a:t>
              </a:r>
            </a:p>
          </p:txBody>
        </p:sp>
      </p:grpSp>
      <p:grpSp>
        <p:nvGrpSpPr>
          <p:cNvPr id="37" name="Group 37"/>
          <p:cNvGrpSpPr/>
          <p:nvPr/>
        </p:nvGrpSpPr>
        <p:grpSpPr>
          <a:xfrm>
            <a:off x="11816198" y="7455894"/>
            <a:ext cx="2190133" cy="994613"/>
            <a:chOff x="0" y="0"/>
            <a:chExt cx="576825" cy="261956"/>
          </a:xfrm>
        </p:grpSpPr>
        <p:sp>
          <p:nvSpPr>
            <p:cNvPr id="38" name="Freeform 38"/>
            <p:cNvSpPr/>
            <p:nvPr/>
          </p:nvSpPr>
          <p:spPr>
            <a:xfrm>
              <a:off x="0" y="0"/>
              <a:ext cx="576825" cy="261956"/>
            </a:xfrm>
            <a:custGeom>
              <a:avLst/>
              <a:gdLst/>
              <a:ahLst/>
              <a:cxnLst/>
              <a:rect l="l" t="t" r="r" b="b"/>
              <a:pathLst>
                <a:path w="576825" h="261956">
                  <a:moveTo>
                    <a:pt x="130978" y="0"/>
                  </a:moveTo>
                  <a:lnTo>
                    <a:pt x="445847" y="0"/>
                  </a:lnTo>
                  <a:cubicBezTo>
                    <a:pt x="518184" y="0"/>
                    <a:pt x="576825" y="58641"/>
                    <a:pt x="576825" y="130978"/>
                  </a:cubicBezTo>
                  <a:lnTo>
                    <a:pt x="576825" y="130978"/>
                  </a:lnTo>
                  <a:cubicBezTo>
                    <a:pt x="576825" y="203315"/>
                    <a:pt x="518184" y="261956"/>
                    <a:pt x="445847" y="261956"/>
                  </a:cubicBezTo>
                  <a:lnTo>
                    <a:pt x="130978" y="261956"/>
                  </a:lnTo>
                  <a:cubicBezTo>
                    <a:pt x="58641" y="261956"/>
                    <a:pt x="0" y="203315"/>
                    <a:pt x="0" y="130978"/>
                  </a:cubicBezTo>
                  <a:lnTo>
                    <a:pt x="0" y="130978"/>
                  </a:lnTo>
                  <a:cubicBezTo>
                    <a:pt x="0" y="58641"/>
                    <a:pt x="58641" y="0"/>
                    <a:pt x="130978" y="0"/>
                  </a:cubicBezTo>
                  <a:close/>
                </a:path>
              </a:pathLst>
            </a:custGeom>
            <a:solidFill>
              <a:srgbClr val="EC5F65"/>
            </a:solidFill>
          </p:spPr>
          <p:txBody>
            <a:bodyPr/>
            <a:lstStyle/>
            <a:p>
              <a:endParaRPr lang="en-GB"/>
            </a:p>
          </p:txBody>
        </p:sp>
        <p:sp>
          <p:nvSpPr>
            <p:cNvPr id="39" name="TextBox 39"/>
            <p:cNvSpPr txBox="1"/>
            <p:nvPr/>
          </p:nvSpPr>
          <p:spPr>
            <a:xfrm>
              <a:off x="0" y="-9525"/>
              <a:ext cx="576825" cy="271481"/>
            </a:xfrm>
            <a:prstGeom prst="rect">
              <a:avLst/>
            </a:prstGeom>
          </p:spPr>
          <p:txBody>
            <a:bodyPr lIns="50800" tIns="50800" rIns="50800" bIns="50800" rtlCol="0" anchor="ctr"/>
            <a:lstStyle/>
            <a:p>
              <a:pPr algn="ctr">
                <a:lnSpc>
                  <a:spcPts val="3119"/>
                </a:lnSpc>
              </a:pPr>
              <a:r>
                <a:rPr lang="en-US" sz="2599" b="1">
                  <a:solidFill>
                    <a:srgbClr val="FFFFFF"/>
                  </a:solidFill>
                  <a:latin typeface="Lato 1 Bold"/>
                  <a:ea typeface="Lato 1 Bold"/>
                  <a:cs typeface="Lato 1 Bold"/>
                  <a:sym typeface="Lato 1 Bold"/>
                </a:rPr>
                <a:t>Business Administrator</a:t>
              </a:r>
            </a:p>
          </p:txBody>
        </p:sp>
      </p:grpSp>
      <p:grpSp>
        <p:nvGrpSpPr>
          <p:cNvPr id="40" name="Group 40"/>
          <p:cNvGrpSpPr/>
          <p:nvPr/>
        </p:nvGrpSpPr>
        <p:grpSpPr>
          <a:xfrm>
            <a:off x="14341252" y="7455894"/>
            <a:ext cx="2190133" cy="951230"/>
            <a:chOff x="0" y="0"/>
            <a:chExt cx="576825" cy="250530"/>
          </a:xfrm>
        </p:grpSpPr>
        <p:sp>
          <p:nvSpPr>
            <p:cNvPr id="41" name="Freeform 41"/>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6992"/>
            </a:solidFill>
          </p:spPr>
          <p:txBody>
            <a:bodyPr/>
            <a:lstStyle/>
            <a:p>
              <a:endParaRPr lang="en-GB"/>
            </a:p>
          </p:txBody>
        </p:sp>
        <p:sp>
          <p:nvSpPr>
            <p:cNvPr id="42" name="TextBox 42"/>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Chef</a:t>
              </a:r>
            </a:p>
          </p:txBody>
        </p:sp>
      </p:grpSp>
      <p:sp>
        <p:nvSpPr>
          <p:cNvPr id="43" name="Freeform 43"/>
          <p:cNvSpPr/>
          <p:nvPr/>
        </p:nvSpPr>
        <p:spPr>
          <a:xfrm>
            <a:off x="2168128" y="6104747"/>
            <a:ext cx="1367106" cy="1015077"/>
          </a:xfrm>
          <a:custGeom>
            <a:avLst/>
            <a:gdLst/>
            <a:ahLst/>
            <a:cxnLst/>
            <a:rect l="l" t="t" r="r" b="b"/>
            <a:pathLst>
              <a:path w="1367106" h="1015077">
                <a:moveTo>
                  <a:pt x="0" y="0"/>
                </a:moveTo>
                <a:lnTo>
                  <a:pt x="1367106" y="0"/>
                </a:lnTo>
                <a:lnTo>
                  <a:pt x="1367106" y="1015076"/>
                </a:lnTo>
                <a:lnTo>
                  <a:pt x="0" y="10150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4" name="Freeform 44"/>
          <p:cNvSpPr/>
          <p:nvPr/>
        </p:nvSpPr>
        <p:spPr>
          <a:xfrm>
            <a:off x="14701214" y="2590014"/>
            <a:ext cx="1470211" cy="938262"/>
          </a:xfrm>
          <a:custGeom>
            <a:avLst/>
            <a:gdLst/>
            <a:ahLst/>
            <a:cxnLst/>
            <a:rect l="l" t="t" r="r" b="b"/>
            <a:pathLst>
              <a:path w="1470211" h="938262">
                <a:moveTo>
                  <a:pt x="0" y="0"/>
                </a:moveTo>
                <a:lnTo>
                  <a:pt x="1470210" y="0"/>
                </a:lnTo>
                <a:lnTo>
                  <a:pt x="1470210" y="938262"/>
                </a:lnTo>
                <a:lnTo>
                  <a:pt x="0" y="9382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5" name="Freeform 45"/>
          <p:cNvSpPr/>
          <p:nvPr/>
        </p:nvSpPr>
        <p:spPr>
          <a:xfrm>
            <a:off x="9776030" y="2367655"/>
            <a:ext cx="1170866" cy="1160621"/>
          </a:xfrm>
          <a:custGeom>
            <a:avLst/>
            <a:gdLst/>
            <a:ahLst/>
            <a:cxnLst/>
            <a:rect l="l" t="t" r="r" b="b"/>
            <a:pathLst>
              <a:path w="1170866" h="1160621">
                <a:moveTo>
                  <a:pt x="0" y="0"/>
                </a:moveTo>
                <a:lnTo>
                  <a:pt x="1170866" y="0"/>
                </a:lnTo>
                <a:lnTo>
                  <a:pt x="1170866" y="1160621"/>
                </a:lnTo>
                <a:lnTo>
                  <a:pt x="0" y="11606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46" name="Freeform 46"/>
          <p:cNvSpPr/>
          <p:nvPr/>
        </p:nvSpPr>
        <p:spPr>
          <a:xfrm>
            <a:off x="12137521" y="2272895"/>
            <a:ext cx="1321952" cy="1277336"/>
          </a:xfrm>
          <a:custGeom>
            <a:avLst/>
            <a:gdLst/>
            <a:ahLst/>
            <a:cxnLst/>
            <a:rect l="l" t="t" r="r" b="b"/>
            <a:pathLst>
              <a:path w="1321952" h="1277336">
                <a:moveTo>
                  <a:pt x="0" y="0"/>
                </a:moveTo>
                <a:lnTo>
                  <a:pt x="1321952" y="0"/>
                </a:lnTo>
                <a:lnTo>
                  <a:pt x="1321952" y="1277336"/>
                </a:lnTo>
                <a:lnTo>
                  <a:pt x="0" y="1277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7" name="Freeform 47"/>
          <p:cNvSpPr/>
          <p:nvPr/>
        </p:nvSpPr>
        <p:spPr>
          <a:xfrm>
            <a:off x="9843800" y="5832523"/>
            <a:ext cx="1243267" cy="1263269"/>
          </a:xfrm>
          <a:custGeom>
            <a:avLst/>
            <a:gdLst/>
            <a:ahLst/>
            <a:cxnLst/>
            <a:rect l="l" t="t" r="r" b="b"/>
            <a:pathLst>
              <a:path w="1243267" h="1263269">
                <a:moveTo>
                  <a:pt x="0" y="0"/>
                </a:moveTo>
                <a:lnTo>
                  <a:pt x="1243267" y="0"/>
                </a:lnTo>
                <a:lnTo>
                  <a:pt x="1243267" y="1263269"/>
                </a:lnTo>
                <a:lnTo>
                  <a:pt x="0" y="12632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8" name="Freeform 48"/>
          <p:cNvSpPr/>
          <p:nvPr/>
        </p:nvSpPr>
        <p:spPr>
          <a:xfrm>
            <a:off x="4802286" y="5672391"/>
            <a:ext cx="1148899" cy="1447432"/>
          </a:xfrm>
          <a:custGeom>
            <a:avLst/>
            <a:gdLst/>
            <a:ahLst/>
            <a:cxnLst/>
            <a:rect l="l" t="t" r="r" b="b"/>
            <a:pathLst>
              <a:path w="1148899" h="1447432">
                <a:moveTo>
                  <a:pt x="0" y="0"/>
                </a:moveTo>
                <a:lnTo>
                  <a:pt x="1148899" y="0"/>
                </a:lnTo>
                <a:lnTo>
                  <a:pt x="1148899" y="1447432"/>
                </a:lnTo>
                <a:lnTo>
                  <a:pt x="0" y="14474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9" name="Group 49"/>
          <p:cNvGrpSpPr/>
          <p:nvPr/>
        </p:nvGrpSpPr>
        <p:grpSpPr>
          <a:xfrm>
            <a:off x="6807283" y="7455894"/>
            <a:ext cx="2190133" cy="951230"/>
            <a:chOff x="0" y="0"/>
            <a:chExt cx="576825" cy="250530"/>
          </a:xfrm>
        </p:grpSpPr>
        <p:sp>
          <p:nvSpPr>
            <p:cNvPr id="50" name="Freeform 50"/>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525E93"/>
            </a:solidFill>
          </p:spPr>
          <p:txBody>
            <a:bodyPr/>
            <a:lstStyle/>
            <a:p>
              <a:endParaRPr lang="en-GB"/>
            </a:p>
          </p:txBody>
        </p:sp>
        <p:sp>
          <p:nvSpPr>
            <p:cNvPr id="51" name="TextBox 51"/>
            <p:cNvSpPr txBox="1"/>
            <p:nvPr/>
          </p:nvSpPr>
          <p:spPr>
            <a:xfrm>
              <a:off x="0" y="-9525"/>
              <a:ext cx="576825" cy="260055"/>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Zookeeper</a:t>
              </a:r>
            </a:p>
          </p:txBody>
        </p:sp>
      </p:grpSp>
      <p:sp>
        <p:nvSpPr>
          <p:cNvPr id="52" name="Freeform 52"/>
          <p:cNvSpPr/>
          <p:nvPr/>
        </p:nvSpPr>
        <p:spPr>
          <a:xfrm>
            <a:off x="7188584" y="5648359"/>
            <a:ext cx="1427530" cy="1447432"/>
          </a:xfrm>
          <a:custGeom>
            <a:avLst/>
            <a:gdLst/>
            <a:ahLst/>
            <a:cxnLst/>
            <a:rect l="l" t="t" r="r" b="b"/>
            <a:pathLst>
              <a:path w="1427530" h="1447432">
                <a:moveTo>
                  <a:pt x="0" y="0"/>
                </a:moveTo>
                <a:lnTo>
                  <a:pt x="1427530" y="0"/>
                </a:lnTo>
                <a:lnTo>
                  <a:pt x="1427530" y="1447433"/>
                </a:lnTo>
                <a:lnTo>
                  <a:pt x="0" y="144743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53" name="Freeform 53"/>
          <p:cNvSpPr/>
          <p:nvPr/>
        </p:nvSpPr>
        <p:spPr>
          <a:xfrm>
            <a:off x="12290431" y="5793912"/>
            <a:ext cx="1241668" cy="1301880"/>
          </a:xfrm>
          <a:custGeom>
            <a:avLst/>
            <a:gdLst/>
            <a:ahLst/>
            <a:cxnLst/>
            <a:rect l="l" t="t" r="r" b="b"/>
            <a:pathLst>
              <a:path w="1241668" h="1301880">
                <a:moveTo>
                  <a:pt x="0" y="0"/>
                </a:moveTo>
                <a:lnTo>
                  <a:pt x="1241668" y="0"/>
                </a:lnTo>
                <a:lnTo>
                  <a:pt x="1241668" y="1301880"/>
                </a:lnTo>
                <a:lnTo>
                  <a:pt x="0" y="130188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54" name="Freeform 54"/>
          <p:cNvSpPr/>
          <p:nvPr/>
        </p:nvSpPr>
        <p:spPr>
          <a:xfrm>
            <a:off x="14701214" y="5749359"/>
            <a:ext cx="1368223" cy="1390985"/>
          </a:xfrm>
          <a:custGeom>
            <a:avLst/>
            <a:gdLst/>
            <a:ahLst/>
            <a:cxnLst/>
            <a:rect l="l" t="t" r="r" b="b"/>
            <a:pathLst>
              <a:path w="1368223" h="1390985">
                <a:moveTo>
                  <a:pt x="0" y="0"/>
                </a:moveTo>
                <a:lnTo>
                  <a:pt x="1368223" y="0"/>
                </a:lnTo>
                <a:lnTo>
                  <a:pt x="1368223" y="1390985"/>
                </a:lnTo>
                <a:lnTo>
                  <a:pt x="0" y="139098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55" name="TextBox 55"/>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Range of apprenticeships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43" grpId="0" animBg="1"/>
      <p:bldP spid="44" grpId="0" animBg="1"/>
      <p:bldP spid="45" grpId="0" animBg="1"/>
      <p:bldP spid="46" grpId="0" animBg="1"/>
      <p:bldP spid="47" grpId="0" animBg="1"/>
      <p:bldP spid="48"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8A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Freeform 7"/>
          <p:cNvSpPr/>
          <p:nvPr/>
        </p:nvSpPr>
        <p:spPr>
          <a:xfrm>
            <a:off x="1054905" y="2511984"/>
            <a:ext cx="2985726" cy="613251"/>
          </a:xfrm>
          <a:custGeom>
            <a:avLst/>
            <a:gdLst/>
            <a:ahLst/>
            <a:cxnLst/>
            <a:rect l="l" t="t" r="r" b="b"/>
            <a:pathLst>
              <a:path w="2985726" h="613251">
                <a:moveTo>
                  <a:pt x="0" y="0"/>
                </a:moveTo>
                <a:lnTo>
                  <a:pt x="2985725" y="0"/>
                </a:lnTo>
                <a:lnTo>
                  <a:pt x="2985725" y="613251"/>
                </a:lnTo>
                <a:lnTo>
                  <a:pt x="0" y="613251"/>
                </a:lnTo>
                <a:lnTo>
                  <a:pt x="0" y="0"/>
                </a:lnTo>
                <a:close/>
              </a:path>
            </a:pathLst>
          </a:custGeom>
          <a:blipFill>
            <a:blip r:embed="rId6"/>
            <a:stretch>
              <a:fillRect/>
            </a:stretch>
          </a:blipFill>
        </p:spPr>
        <p:txBody>
          <a:bodyPr/>
          <a:lstStyle/>
          <a:p>
            <a:endParaRPr lang="en-GB"/>
          </a:p>
        </p:txBody>
      </p:sp>
      <p:sp>
        <p:nvSpPr>
          <p:cNvPr id="8" name="Freeform 8"/>
          <p:cNvSpPr/>
          <p:nvPr/>
        </p:nvSpPr>
        <p:spPr>
          <a:xfrm>
            <a:off x="1054463" y="3639585"/>
            <a:ext cx="1996921" cy="692682"/>
          </a:xfrm>
          <a:custGeom>
            <a:avLst/>
            <a:gdLst/>
            <a:ahLst/>
            <a:cxnLst/>
            <a:rect l="l" t="t" r="r" b="b"/>
            <a:pathLst>
              <a:path w="1996921" h="692682">
                <a:moveTo>
                  <a:pt x="0" y="0"/>
                </a:moveTo>
                <a:lnTo>
                  <a:pt x="1996920" y="0"/>
                </a:lnTo>
                <a:lnTo>
                  <a:pt x="1996920" y="692682"/>
                </a:lnTo>
                <a:lnTo>
                  <a:pt x="0" y="692682"/>
                </a:lnTo>
                <a:lnTo>
                  <a:pt x="0" y="0"/>
                </a:lnTo>
                <a:close/>
              </a:path>
            </a:pathLst>
          </a:custGeom>
          <a:blipFill>
            <a:blip r:embed="rId7"/>
            <a:stretch>
              <a:fillRect/>
            </a:stretch>
          </a:blipFill>
        </p:spPr>
        <p:txBody>
          <a:bodyPr/>
          <a:lstStyle/>
          <a:p>
            <a:endParaRPr lang="en-GB"/>
          </a:p>
        </p:txBody>
      </p:sp>
      <p:sp>
        <p:nvSpPr>
          <p:cNvPr id="9" name="Freeform 9"/>
          <p:cNvSpPr/>
          <p:nvPr/>
        </p:nvSpPr>
        <p:spPr>
          <a:xfrm>
            <a:off x="3481271" y="2818609"/>
            <a:ext cx="1673251" cy="1272515"/>
          </a:xfrm>
          <a:custGeom>
            <a:avLst/>
            <a:gdLst/>
            <a:ahLst/>
            <a:cxnLst/>
            <a:rect l="l" t="t" r="r" b="b"/>
            <a:pathLst>
              <a:path w="1673251" h="1272515">
                <a:moveTo>
                  <a:pt x="0" y="0"/>
                </a:moveTo>
                <a:lnTo>
                  <a:pt x="1673251" y="0"/>
                </a:lnTo>
                <a:lnTo>
                  <a:pt x="1673251" y="1272515"/>
                </a:lnTo>
                <a:lnTo>
                  <a:pt x="0" y="1272515"/>
                </a:lnTo>
                <a:lnTo>
                  <a:pt x="0" y="0"/>
                </a:lnTo>
                <a:close/>
              </a:path>
            </a:pathLst>
          </a:custGeom>
          <a:blipFill>
            <a:blip r:embed="rId8"/>
            <a:stretch>
              <a:fillRect/>
            </a:stretch>
          </a:blipFill>
        </p:spPr>
        <p:txBody>
          <a:bodyPr/>
          <a:lstStyle/>
          <a:p>
            <a:endParaRPr lang="en-GB"/>
          </a:p>
        </p:txBody>
      </p:sp>
      <p:sp>
        <p:nvSpPr>
          <p:cNvPr id="10" name="Freeform 10"/>
          <p:cNvSpPr/>
          <p:nvPr/>
        </p:nvSpPr>
        <p:spPr>
          <a:xfrm>
            <a:off x="5154522" y="2123125"/>
            <a:ext cx="2957806" cy="1390968"/>
          </a:xfrm>
          <a:custGeom>
            <a:avLst/>
            <a:gdLst/>
            <a:ahLst/>
            <a:cxnLst/>
            <a:rect l="l" t="t" r="r" b="b"/>
            <a:pathLst>
              <a:path w="2957806" h="1390968">
                <a:moveTo>
                  <a:pt x="0" y="0"/>
                </a:moveTo>
                <a:lnTo>
                  <a:pt x="2957806" y="0"/>
                </a:lnTo>
                <a:lnTo>
                  <a:pt x="2957806" y="1390968"/>
                </a:lnTo>
                <a:lnTo>
                  <a:pt x="0" y="1390968"/>
                </a:lnTo>
                <a:lnTo>
                  <a:pt x="0" y="0"/>
                </a:lnTo>
                <a:close/>
              </a:path>
            </a:pathLst>
          </a:custGeom>
          <a:blipFill>
            <a:blip r:embed="rId9"/>
            <a:stretch>
              <a:fillRect/>
            </a:stretch>
          </a:blipFill>
        </p:spPr>
        <p:txBody>
          <a:bodyPr/>
          <a:lstStyle/>
          <a:p>
            <a:endParaRPr lang="en-GB"/>
          </a:p>
        </p:txBody>
      </p:sp>
      <p:sp>
        <p:nvSpPr>
          <p:cNvPr id="11" name="Freeform 11"/>
          <p:cNvSpPr/>
          <p:nvPr/>
        </p:nvSpPr>
        <p:spPr>
          <a:xfrm>
            <a:off x="8112328" y="2280368"/>
            <a:ext cx="2496197" cy="844867"/>
          </a:xfrm>
          <a:custGeom>
            <a:avLst/>
            <a:gdLst/>
            <a:ahLst/>
            <a:cxnLst/>
            <a:rect l="l" t="t" r="r" b="b"/>
            <a:pathLst>
              <a:path w="2496197" h="844867">
                <a:moveTo>
                  <a:pt x="0" y="0"/>
                </a:moveTo>
                <a:lnTo>
                  <a:pt x="2496197" y="0"/>
                </a:lnTo>
                <a:lnTo>
                  <a:pt x="2496197" y="844867"/>
                </a:lnTo>
                <a:lnTo>
                  <a:pt x="0" y="844867"/>
                </a:lnTo>
                <a:lnTo>
                  <a:pt x="0" y="0"/>
                </a:lnTo>
                <a:close/>
              </a:path>
            </a:pathLst>
          </a:custGeom>
          <a:blipFill>
            <a:blip r:embed="rId10"/>
            <a:stretch>
              <a:fillRect/>
            </a:stretch>
          </a:blipFill>
        </p:spPr>
        <p:txBody>
          <a:bodyPr/>
          <a:lstStyle/>
          <a:p>
            <a:endParaRPr lang="en-GB"/>
          </a:p>
        </p:txBody>
      </p:sp>
      <p:sp>
        <p:nvSpPr>
          <p:cNvPr id="12" name="Freeform 12"/>
          <p:cNvSpPr/>
          <p:nvPr/>
        </p:nvSpPr>
        <p:spPr>
          <a:xfrm>
            <a:off x="5583147" y="3639585"/>
            <a:ext cx="2839029" cy="520739"/>
          </a:xfrm>
          <a:custGeom>
            <a:avLst/>
            <a:gdLst/>
            <a:ahLst/>
            <a:cxnLst/>
            <a:rect l="l" t="t" r="r" b="b"/>
            <a:pathLst>
              <a:path w="2839029" h="520739">
                <a:moveTo>
                  <a:pt x="0" y="0"/>
                </a:moveTo>
                <a:lnTo>
                  <a:pt x="2839030" y="0"/>
                </a:lnTo>
                <a:lnTo>
                  <a:pt x="2839030" y="520739"/>
                </a:lnTo>
                <a:lnTo>
                  <a:pt x="0" y="520739"/>
                </a:lnTo>
                <a:lnTo>
                  <a:pt x="0" y="0"/>
                </a:lnTo>
                <a:close/>
              </a:path>
            </a:pathLst>
          </a:custGeom>
          <a:blipFill>
            <a:blip r:embed="rId11"/>
            <a:stretch>
              <a:fillRect/>
            </a:stretch>
          </a:blipFill>
        </p:spPr>
        <p:txBody>
          <a:bodyPr/>
          <a:lstStyle/>
          <a:p>
            <a:endParaRPr lang="en-GB"/>
          </a:p>
        </p:txBody>
      </p:sp>
      <p:sp>
        <p:nvSpPr>
          <p:cNvPr id="13" name="Freeform 13"/>
          <p:cNvSpPr/>
          <p:nvPr/>
        </p:nvSpPr>
        <p:spPr>
          <a:xfrm>
            <a:off x="10836954" y="1889469"/>
            <a:ext cx="2785063" cy="1565397"/>
          </a:xfrm>
          <a:custGeom>
            <a:avLst/>
            <a:gdLst/>
            <a:ahLst/>
            <a:cxnLst/>
            <a:rect l="l" t="t" r="r" b="b"/>
            <a:pathLst>
              <a:path w="2785063" h="1565397">
                <a:moveTo>
                  <a:pt x="0" y="0"/>
                </a:moveTo>
                <a:lnTo>
                  <a:pt x="2785063" y="0"/>
                </a:lnTo>
                <a:lnTo>
                  <a:pt x="2785063" y="1565398"/>
                </a:lnTo>
                <a:lnTo>
                  <a:pt x="0" y="1565398"/>
                </a:lnTo>
                <a:lnTo>
                  <a:pt x="0" y="0"/>
                </a:lnTo>
                <a:close/>
              </a:path>
            </a:pathLst>
          </a:custGeom>
          <a:blipFill>
            <a:blip r:embed="rId12"/>
            <a:stretch>
              <a:fillRect/>
            </a:stretch>
          </a:blipFill>
        </p:spPr>
        <p:txBody>
          <a:bodyPr/>
          <a:lstStyle/>
          <a:p>
            <a:endParaRPr lang="en-GB"/>
          </a:p>
        </p:txBody>
      </p:sp>
      <p:sp>
        <p:nvSpPr>
          <p:cNvPr id="14" name="Freeform 14"/>
          <p:cNvSpPr/>
          <p:nvPr/>
        </p:nvSpPr>
        <p:spPr>
          <a:xfrm>
            <a:off x="8608030" y="3454867"/>
            <a:ext cx="1504794" cy="1504794"/>
          </a:xfrm>
          <a:custGeom>
            <a:avLst/>
            <a:gdLst/>
            <a:ahLst/>
            <a:cxnLst/>
            <a:rect l="l" t="t" r="r" b="b"/>
            <a:pathLst>
              <a:path w="1504794" h="1504794">
                <a:moveTo>
                  <a:pt x="0" y="0"/>
                </a:moveTo>
                <a:lnTo>
                  <a:pt x="1504793" y="0"/>
                </a:lnTo>
                <a:lnTo>
                  <a:pt x="1504793" y="1504793"/>
                </a:lnTo>
                <a:lnTo>
                  <a:pt x="0" y="1504793"/>
                </a:lnTo>
                <a:lnTo>
                  <a:pt x="0" y="0"/>
                </a:lnTo>
                <a:close/>
              </a:path>
            </a:pathLst>
          </a:custGeom>
          <a:blipFill>
            <a:blip r:embed="rId13"/>
            <a:stretch>
              <a:fillRect/>
            </a:stretch>
          </a:blipFill>
        </p:spPr>
        <p:txBody>
          <a:bodyPr/>
          <a:lstStyle/>
          <a:p>
            <a:endParaRPr lang="en-GB"/>
          </a:p>
        </p:txBody>
      </p:sp>
      <p:sp>
        <p:nvSpPr>
          <p:cNvPr id="15" name="Freeform 15"/>
          <p:cNvSpPr/>
          <p:nvPr/>
        </p:nvSpPr>
        <p:spPr>
          <a:xfrm>
            <a:off x="10441896" y="3514093"/>
            <a:ext cx="2325053" cy="1017675"/>
          </a:xfrm>
          <a:custGeom>
            <a:avLst/>
            <a:gdLst/>
            <a:ahLst/>
            <a:cxnLst/>
            <a:rect l="l" t="t" r="r" b="b"/>
            <a:pathLst>
              <a:path w="2325053" h="1017675">
                <a:moveTo>
                  <a:pt x="0" y="0"/>
                </a:moveTo>
                <a:lnTo>
                  <a:pt x="2325053" y="0"/>
                </a:lnTo>
                <a:lnTo>
                  <a:pt x="2325053" y="1017675"/>
                </a:lnTo>
                <a:lnTo>
                  <a:pt x="0" y="1017675"/>
                </a:lnTo>
                <a:lnTo>
                  <a:pt x="0" y="0"/>
                </a:lnTo>
                <a:close/>
              </a:path>
            </a:pathLst>
          </a:custGeom>
          <a:blipFill>
            <a:blip r:embed="rId14"/>
            <a:stretch>
              <a:fillRect/>
            </a:stretch>
          </a:blipFill>
        </p:spPr>
        <p:txBody>
          <a:bodyPr/>
          <a:lstStyle/>
          <a:p>
            <a:endParaRPr lang="en-GB"/>
          </a:p>
        </p:txBody>
      </p:sp>
      <p:sp>
        <p:nvSpPr>
          <p:cNvPr id="16" name="Freeform 16"/>
          <p:cNvSpPr/>
          <p:nvPr/>
        </p:nvSpPr>
        <p:spPr>
          <a:xfrm>
            <a:off x="3223001" y="4284149"/>
            <a:ext cx="2041876" cy="1244000"/>
          </a:xfrm>
          <a:custGeom>
            <a:avLst/>
            <a:gdLst/>
            <a:ahLst/>
            <a:cxnLst/>
            <a:rect l="l" t="t" r="r" b="b"/>
            <a:pathLst>
              <a:path w="2041876" h="1244000">
                <a:moveTo>
                  <a:pt x="0" y="0"/>
                </a:moveTo>
                <a:lnTo>
                  <a:pt x="2041876" y="0"/>
                </a:lnTo>
                <a:lnTo>
                  <a:pt x="2041876" y="1244000"/>
                </a:lnTo>
                <a:lnTo>
                  <a:pt x="0" y="1244000"/>
                </a:lnTo>
                <a:lnTo>
                  <a:pt x="0" y="0"/>
                </a:lnTo>
                <a:close/>
              </a:path>
            </a:pathLst>
          </a:custGeom>
          <a:blipFill>
            <a:blip r:embed="rId15"/>
            <a:stretch>
              <a:fillRect/>
            </a:stretch>
          </a:blipFill>
        </p:spPr>
        <p:txBody>
          <a:bodyPr/>
          <a:lstStyle/>
          <a:p>
            <a:endParaRPr lang="en-GB"/>
          </a:p>
        </p:txBody>
      </p:sp>
      <p:sp>
        <p:nvSpPr>
          <p:cNvPr id="17" name="Freeform 17"/>
          <p:cNvSpPr/>
          <p:nvPr/>
        </p:nvSpPr>
        <p:spPr>
          <a:xfrm>
            <a:off x="1135563" y="4531768"/>
            <a:ext cx="1834721" cy="869078"/>
          </a:xfrm>
          <a:custGeom>
            <a:avLst/>
            <a:gdLst/>
            <a:ahLst/>
            <a:cxnLst/>
            <a:rect l="l" t="t" r="r" b="b"/>
            <a:pathLst>
              <a:path w="1834721" h="869078">
                <a:moveTo>
                  <a:pt x="0" y="0"/>
                </a:moveTo>
                <a:lnTo>
                  <a:pt x="1834721" y="0"/>
                </a:lnTo>
                <a:lnTo>
                  <a:pt x="1834721" y="869079"/>
                </a:lnTo>
                <a:lnTo>
                  <a:pt x="0" y="869079"/>
                </a:lnTo>
                <a:lnTo>
                  <a:pt x="0" y="0"/>
                </a:lnTo>
                <a:close/>
              </a:path>
            </a:pathLst>
          </a:custGeom>
          <a:blipFill>
            <a:blip r:embed="rId16"/>
            <a:stretch>
              <a:fillRect/>
            </a:stretch>
          </a:blipFill>
        </p:spPr>
        <p:txBody>
          <a:bodyPr/>
          <a:lstStyle/>
          <a:p>
            <a:endParaRPr lang="en-GB"/>
          </a:p>
        </p:txBody>
      </p:sp>
      <p:sp>
        <p:nvSpPr>
          <p:cNvPr id="18" name="Freeform 18"/>
          <p:cNvSpPr/>
          <p:nvPr/>
        </p:nvSpPr>
        <p:spPr>
          <a:xfrm>
            <a:off x="5678615" y="4332267"/>
            <a:ext cx="2136050" cy="815072"/>
          </a:xfrm>
          <a:custGeom>
            <a:avLst/>
            <a:gdLst/>
            <a:ahLst/>
            <a:cxnLst/>
            <a:rect l="l" t="t" r="r" b="b"/>
            <a:pathLst>
              <a:path w="2136050" h="815072">
                <a:moveTo>
                  <a:pt x="0" y="0"/>
                </a:moveTo>
                <a:lnTo>
                  <a:pt x="2136050" y="0"/>
                </a:lnTo>
                <a:lnTo>
                  <a:pt x="2136050" y="815071"/>
                </a:lnTo>
                <a:lnTo>
                  <a:pt x="0" y="815071"/>
                </a:lnTo>
                <a:lnTo>
                  <a:pt x="0" y="0"/>
                </a:lnTo>
                <a:close/>
              </a:path>
            </a:pathLst>
          </a:custGeom>
          <a:blipFill>
            <a:blip r:embed="rId17"/>
            <a:stretch>
              <a:fillRect/>
            </a:stretch>
          </a:blipFill>
        </p:spPr>
        <p:txBody>
          <a:bodyPr/>
          <a:lstStyle/>
          <a:p>
            <a:endParaRPr lang="en-GB"/>
          </a:p>
        </p:txBody>
      </p:sp>
      <p:sp>
        <p:nvSpPr>
          <p:cNvPr id="19" name="Freeform 19"/>
          <p:cNvSpPr/>
          <p:nvPr/>
        </p:nvSpPr>
        <p:spPr>
          <a:xfrm>
            <a:off x="13228758" y="1889469"/>
            <a:ext cx="1535831" cy="1535831"/>
          </a:xfrm>
          <a:custGeom>
            <a:avLst/>
            <a:gdLst/>
            <a:ahLst/>
            <a:cxnLst/>
            <a:rect l="l" t="t" r="r" b="b"/>
            <a:pathLst>
              <a:path w="1535831" h="1535831">
                <a:moveTo>
                  <a:pt x="0" y="0"/>
                </a:moveTo>
                <a:lnTo>
                  <a:pt x="1535832" y="0"/>
                </a:lnTo>
                <a:lnTo>
                  <a:pt x="1535832" y="1535831"/>
                </a:lnTo>
                <a:lnTo>
                  <a:pt x="0" y="1535831"/>
                </a:lnTo>
                <a:lnTo>
                  <a:pt x="0" y="0"/>
                </a:lnTo>
                <a:close/>
              </a:path>
            </a:pathLst>
          </a:custGeom>
          <a:blipFill>
            <a:blip r:embed="rId18"/>
            <a:stretch>
              <a:fillRect/>
            </a:stretch>
          </a:blipFill>
        </p:spPr>
        <p:txBody>
          <a:bodyPr/>
          <a:lstStyle/>
          <a:p>
            <a:endParaRPr lang="en-GB"/>
          </a:p>
        </p:txBody>
      </p:sp>
      <p:sp>
        <p:nvSpPr>
          <p:cNvPr id="20" name="Freeform 20"/>
          <p:cNvSpPr/>
          <p:nvPr/>
        </p:nvSpPr>
        <p:spPr>
          <a:xfrm>
            <a:off x="12506828" y="3233365"/>
            <a:ext cx="2230379" cy="1672784"/>
          </a:xfrm>
          <a:custGeom>
            <a:avLst/>
            <a:gdLst/>
            <a:ahLst/>
            <a:cxnLst/>
            <a:rect l="l" t="t" r="r" b="b"/>
            <a:pathLst>
              <a:path w="2230379" h="1672784">
                <a:moveTo>
                  <a:pt x="0" y="0"/>
                </a:moveTo>
                <a:lnTo>
                  <a:pt x="2230378" y="0"/>
                </a:lnTo>
                <a:lnTo>
                  <a:pt x="2230378" y="1672784"/>
                </a:lnTo>
                <a:lnTo>
                  <a:pt x="0" y="1672784"/>
                </a:lnTo>
                <a:lnTo>
                  <a:pt x="0" y="0"/>
                </a:lnTo>
                <a:close/>
              </a:path>
            </a:pathLst>
          </a:custGeom>
          <a:blipFill>
            <a:blip r:embed="rId19"/>
            <a:stretch>
              <a:fillRect/>
            </a:stretch>
          </a:blipFill>
        </p:spPr>
        <p:txBody>
          <a:bodyPr/>
          <a:lstStyle/>
          <a:p>
            <a:endParaRPr lang="en-GB"/>
          </a:p>
        </p:txBody>
      </p:sp>
      <p:sp>
        <p:nvSpPr>
          <p:cNvPr id="21" name="Freeform 21"/>
          <p:cNvSpPr/>
          <p:nvPr/>
        </p:nvSpPr>
        <p:spPr>
          <a:xfrm>
            <a:off x="10650495" y="4712743"/>
            <a:ext cx="2116455" cy="1067455"/>
          </a:xfrm>
          <a:custGeom>
            <a:avLst/>
            <a:gdLst/>
            <a:ahLst/>
            <a:cxnLst/>
            <a:rect l="l" t="t" r="r" b="b"/>
            <a:pathLst>
              <a:path w="2116455" h="1067455">
                <a:moveTo>
                  <a:pt x="0" y="0"/>
                </a:moveTo>
                <a:lnTo>
                  <a:pt x="2116454" y="0"/>
                </a:lnTo>
                <a:lnTo>
                  <a:pt x="2116454" y="1067456"/>
                </a:lnTo>
                <a:lnTo>
                  <a:pt x="0" y="1067456"/>
                </a:lnTo>
                <a:lnTo>
                  <a:pt x="0" y="0"/>
                </a:lnTo>
                <a:close/>
              </a:path>
            </a:pathLst>
          </a:custGeom>
          <a:blipFill>
            <a:blip r:embed="rId20"/>
            <a:stretch>
              <a:fillRect r="-440"/>
            </a:stretch>
          </a:blipFill>
        </p:spPr>
        <p:txBody>
          <a:bodyPr/>
          <a:lstStyle/>
          <a:p>
            <a:endParaRPr lang="en-GB"/>
          </a:p>
        </p:txBody>
      </p:sp>
      <p:sp>
        <p:nvSpPr>
          <p:cNvPr id="22" name="Freeform 22"/>
          <p:cNvSpPr/>
          <p:nvPr/>
        </p:nvSpPr>
        <p:spPr>
          <a:xfrm>
            <a:off x="1404890" y="5600872"/>
            <a:ext cx="1296067" cy="1296067"/>
          </a:xfrm>
          <a:custGeom>
            <a:avLst/>
            <a:gdLst/>
            <a:ahLst/>
            <a:cxnLst/>
            <a:rect l="l" t="t" r="r" b="b"/>
            <a:pathLst>
              <a:path w="1296067" h="1296067">
                <a:moveTo>
                  <a:pt x="0" y="0"/>
                </a:moveTo>
                <a:lnTo>
                  <a:pt x="1296066" y="0"/>
                </a:lnTo>
                <a:lnTo>
                  <a:pt x="1296066" y="1296066"/>
                </a:lnTo>
                <a:lnTo>
                  <a:pt x="0" y="1296066"/>
                </a:lnTo>
                <a:lnTo>
                  <a:pt x="0" y="0"/>
                </a:lnTo>
                <a:close/>
              </a:path>
            </a:pathLst>
          </a:custGeom>
          <a:blipFill>
            <a:blip r:embed="rId21"/>
            <a:stretch>
              <a:fillRect/>
            </a:stretch>
          </a:blipFill>
        </p:spPr>
        <p:txBody>
          <a:bodyPr/>
          <a:lstStyle/>
          <a:p>
            <a:endParaRPr lang="en-GB"/>
          </a:p>
        </p:txBody>
      </p:sp>
      <p:sp>
        <p:nvSpPr>
          <p:cNvPr id="23" name="Freeform 23"/>
          <p:cNvSpPr/>
          <p:nvPr/>
        </p:nvSpPr>
        <p:spPr>
          <a:xfrm>
            <a:off x="3051383" y="5858337"/>
            <a:ext cx="2075258" cy="781137"/>
          </a:xfrm>
          <a:custGeom>
            <a:avLst/>
            <a:gdLst/>
            <a:ahLst/>
            <a:cxnLst/>
            <a:rect l="l" t="t" r="r" b="b"/>
            <a:pathLst>
              <a:path w="2075258" h="781137">
                <a:moveTo>
                  <a:pt x="0" y="0"/>
                </a:moveTo>
                <a:lnTo>
                  <a:pt x="2075259" y="0"/>
                </a:lnTo>
                <a:lnTo>
                  <a:pt x="2075259" y="781136"/>
                </a:lnTo>
                <a:lnTo>
                  <a:pt x="0" y="781136"/>
                </a:lnTo>
                <a:lnTo>
                  <a:pt x="0" y="0"/>
                </a:lnTo>
                <a:close/>
              </a:path>
            </a:pathLst>
          </a:custGeom>
          <a:blipFill>
            <a:blip r:embed="rId22"/>
            <a:stretch>
              <a:fillRect/>
            </a:stretch>
          </a:blipFill>
        </p:spPr>
        <p:txBody>
          <a:bodyPr/>
          <a:lstStyle/>
          <a:p>
            <a:endParaRPr lang="en-GB"/>
          </a:p>
        </p:txBody>
      </p:sp>
      <p:sp>
        <p:nvSpPr>
          <p:cNvPr id="24" name="Freeform 24"/>
          <p:cNvSpPr/>
          <p:nvPr/>
        </p:nvSpPr>
        <p:spPr>
          <a:xfrm>
            <a:off x="5285437" y="5347593"/>
            <a:ext cx="1461203" cy="1477172"/>
          </a:xfrm>
          <a:custGeom>
            <a:avLst/>
            <a:gdLst/>
            <a:ahLst/>
            <a:cxnLst/>
            <a:rect l="l" t="t" r="r" b="b"/>
            <a:pathLst>
              <a:path w="1461203" h="1477172">
                <a:moveTo>
                  <a:pt x="0" y="0"/>
                </a:moveTo>
                <a:lnTo>
                  <a:pt x="1461203" y="0"/>
                </a:lnTo>
                <a:lnTo>
                  <a:pt x="1461203" y="1477172"/>
                </a:lnTo>
                <a:lnTo>
                  <a:pt x="0" y="1477172"/>
                </a:lnTo>
                <a:lnTo>
                  <a:pt x="0" y="0"/>
                </a:lnTo>
                <a:close/>
              </a:path>
            </a:pathLst>
          </a:custGeom>
          <a:blipFill>
            <a:blip r:embed="rId23"/>
            <a:stretch>
              <a:fillRect/>
            </a:stretch>
          </a:blipFill>
        </p:spPr>
        <p:txBody>
          <a:bodyPr/>
          <a:lstStyle/>
          <a:p>
            <a:endParaRPr lang="en-GB"/>
          </a:p>
        </p:txBody>
      </p:sp>
      <p:sp>
        <p:nvSpPr>
          <p:cNvPr id="25" name="Freeform 25"/>
          <p:cNvSpPr/>
          <p:nvPr/>
        </p:nvSpPr>
        <p:spPr>
          <a:xfrm>
            <a:off x="14594934" y="1889469"/>
            <a:ext cx="1847363" cy="1382050"/>
          </a:xfrm>
          <a:custGeom>
            <a:avLst/>
            <a:gdLst/>
            <a:ahLst/>
            <a:cxnLst/>
            <a:rect l="l" t="t" r="r" b="b"/>
            <a:pathLst>
              <a:path w="1847363" h="1382050">
                <a:moveTo>
                  <a:pt x="0" y="0"/>
                </a:moveTo>
                <a:lnTo>
                  <a:pt x="1847363" y="0"/>
                </a:lnTo>
                <a:lnTo>
                  <a:pt x="1847363" y="1382050"/>
                </a:lnTo>
                <a:lnTo>
                  <a:pt x="0" y="1382050"/>
                </a:lnTo>
                <a:lnTo>
                  <a:pt x="0" y="0"/>
                </a:lnTo>
                <a:close/>
              </a:path>
            </a:pathLst>
          </a:custGeom>
          <a:blipFill>
            <a:blip r:embed="rId24"/>
            <a:stretch>
              <a:fillRect/>
            </a:stretch>
          </a:blipFill>
        </p:spPr>
        <p:txBody>
          <a:bodyPr/>
          <a:lstStyle/>
          <a:p>
            <a:endParaRPr lang="en-GB"/>
          </a:p>
        </p:txBody>
      </p:sp>
      <p:sp>
        <p:nvSpPr>
          <p:cNvPr id="26" name="Freeform 26"/>
          <p:cNvSpPr/>
          <p:nvPr/>
        </p:nvSpPr>
        <p:spPr>
          <a:xfrm>
            <a:off x="14412592" y="3454867"/>
            <a:ext cx="1050784" cy="1050784"/>
          </a:xfrm>
          <a:custGeom>
            <a:avLst/>
            <a:gdLst/>
            <a:ahLst/>
            <a:cxnLst/>
            <a:rect l="l" t="t" r="r" b="b"/>
            <a:pathLst>
              <a:path w="1050784" h="1050784">
                <a:moveTo>
                  <a:pt x="0" y="0"/>
                </a:moveTo>
                <a:lnTo>
                  <a:pt x="1050784" y="0"/>
                </a:lnTo>
                <a:lnTo>
                  <a:pt x="1050784" y="1050783"/>
                </a:lnTo>
                <a:lnTo>
                  <a:pt x="0" y="1050783"/>
                </a:lnTo>
                <a:lnTo>
                  <a:pt x="0" y="0"/>
                </a:lnTo>
                <a:close/>
              </a:path>
            </a:pathLst>
          </a:custGeom>
          <a:blipFill>
            <a:blip r:embed="rId25"/>
            <a:stretch>
              <a:fillRect/>
            </a:stretch>
          </a:blipFill>
        </p:spPr>
        <p:txBody>
          <a:bodyPr/>
          <a:lstStyle/>
          <a:p>
            <a:endParaRPr lang="en-GB"/>
          </a:p>
        </p:txBody>
      </p:sp>
      <p:sp>
        <p:nvSpPr>
          <p:cNvPr id="27" name="Freeform 27"/>
          <p:cNvSpPr/>
          <p:nvPr/>
        </p:nvSpPr>
        <p:spPr>
          <a:xfrm>
            <a:off x="7175265" y="3899954"/>
            <a:ext cx="3206539" cy="3214173"/>
          </a:xfrm>
          <a:custGeom>
            <a:avLst/>
            <a:gdLst/>
            <a:ahLst/>
            <a:cxnLst/>
            <a:rect l="l" t="t" r="r" b="b"/>
            <a:pathLst>
              <a:path w="3206539" h="3214173">
                <a:moveTo>
                  <a:pt x="0" y="0"/>
                </a:moveTo>
                <a:lnTo>
                  <a:pt x="3206539" y="0"/>
                </a:lnTo>
                <a:lnTo>
                  <a:pt x="3206539" y="3214173"/>
                </a:lnTo>
                <a:lnTo>
                  <a:pt x="0" y="3214173"/>
                </a:lnTo>
                <a:lnTo>
                  <a:pt x="0" y="0"/>
                </a:lnTo>
                <a:close/>
              </a:path>
            </a:pathLst>
          </a:custGeom>
          <a:blipFill>
            <a:blip r:embed="rId26"/>
            <a:stretch>
              <a:fillRect/>
            </a:stretch>
          </a:blipFill>
        </p:spPr>
        <p:txBody>
          <a:bodyPr/>
          <a:lstStyle/>
          <a:p>
            <a:endParaRPr lang="en-GB"/>
          </a:p>
        </p:txBody>
      </p:sp>
      <p:sp>
        <p:nvSpPr>
          <p:cNvPr id="28" name="Freeform 28"/>
          <p:cNvSpPr/>
          <p:nvPr/>
        </p:nvSpPr>
        <p:spPr>
          <a:xfrm>
            <a:off x="13033649" y="4823781"/>
            <a:ext cx="2299433" cy="845380"/>
          </a:xfrm>
          <a:custGeom>
            <a:avLst/>
            <a:gdLst/>
            <a:ahLst/>
            <a:cxnLst/>
            <a:rect l="l" t="t" r="r" b="b"/>
            <a:pathLst>
              <a:path w="2299433" h="845380">
                <a:moveTo>
                  <a:pt x="0" y="0"/>
                </a:moveTo>
                <a:lnTo>
                  <a:pt x="2299433" y="0"/>
                </a:lnTo>
                <a:lnTo>
                  <a:pt x="2299433" y="845380"/>
                </a:lnTo>
                <a:lnTo>
                  <a:pt x="0" y="845380"/>
                </a:lnTo>
                <a:lnTo>
                  <a:pt x="0" y="0"/>
                </a:lnTo>
                <a:close/>
              </a:path>
            </a:pathLst>
          </a:custGeom>
          <a:blipFill>
            <a:blip r:embed="rId27"/>
            <a:stretch>
              <a:fillRect/>
            </a:stretch>
          </a:blipFill>
        </p:spPr>
        <p:txBody>
          <a:bodyPr/>
          <a:lstStyle/>
          <a:p>
            <a:endParaRPr lang="en-GB"/>
          </a:p>
        </p:txBody>
      </p:sp>
      <p:sp>
        <p:nvSpPr>
          <p:cNvPr id="29" name="Freeform 29"/>
          <p:cNvSpPr/>
          <p:nvPr/>
        </p:nvSpPr>
        <p:spPr>
          <a:xfrm>
            <a:off x="1000519" y="7096963"/>
            <a:ext cx="1969765" cy="862165"/>
          </a:xfrm>
          <a:custGeom>
            <a:avLst/>
            <a:gdLst/>
            <a:ahLst/>
            <a:cxnLst/>
            <a:rect l="l" t="t" r="r" b="b"/>
            <a:pathLst>
              <a:path w="1969765" h="862165">
                <a:moveTo>
                  <a:pt x="0" y="0"/>
                </a:moveTo>
                <a:lnTo>
                  <a:pt x="1969765" y="0"/>
                </a:lnTo>
                <a:lnTo>
                  <a:pt x="1969765" y="862166"/>
                </a:lnTo>
                <a:lnTo>
                  <a:pt x="0" y="862166"/>
                </a:lnTo>
                <a:lnTo>
                  <a:pt x="0" y="0"/>
                </a:lnTo>
                <a:close/>
              </a:path>
            </a:pathLst>
          </a:custGeom>
          <a:blipFill>
            <a:blip r:embed="rId28"/>
            <a:stretch>
              <a:fillRect/>
            </a:stretch>
          </a:blipFill>
        </p:spPr>
        <p:txBody>
          <a:bodyPr/>
          <a:lstStyle/>
          <a:p>
            <a:endParaRPr lang="en-GB"/>
          </a:p>
        </p:txBody>
      </p:sp>
      <p:sp>
        <p:nvSpPr>
          <p:cNvPr id="30" name="Freeform 30"/>
          <p:cNvSpPr/>
          <p:nvPr/>
        </p:nvSpPr>
        <p:spPr>
          <a:xfrm>
            <a:off x="7002662" y="6091770"/>
            <a:ext cx="2555893" cy="1022357"/>
          </a:xfrm>
          <a:custGeom>
            <a:avLst/>
            <a:gdLst/>
            <a:ahLst/>
            <a:cxnLst/>
            <a:rect l="l" t="t" r="r" b="b"/>
            <a:pathLst>
              <a:path w="2555893" h="1022357">
                <a:moveTo>
                  <a:pt x="0" y="0"/>
                </a:moveTo>
                <a:lnTo>
                  <a:pt x="2555893" y="0"/>
                </a:lnTo>
                <a:lnTo>
                  <a:pt x="2555893" y="1022357"/>
                </a:lnTo>
                <a:lnTo>
                  <a:pt x="0" y="1022357"/>
                </a:lnTo>
                <a:lnTo>
                  <a:pt x="0" y="0"/>
                </a:lnTo>
                <a:close/>
              </a:path>
            </a:pathLst>
          </a:custGeom>
          <a:blipFill>
            <a:blip r:embed="rId29"/>
            <a:stretch>
              <a:fillRect/>
            </a:stretch>
          </a:blipFill>
        </p:spPr>
        <p:txBody>
          <a:bodyPr/>
          <a:lstStyle/>
          <a:p>
            <a:endParaRPr lang="en-GB"/>
          </a:p>
        </p:txBody>
      </p:sp>
      <p:sp>
        <p:nvSpPr>
          <p:cNvPr id="31" name="Freeform 31"/>
          <p:cNvSpPr/>
          <p:nvPr/>
        </p:nvSpPr>
        <p:spPr>
          <a:xfrm>
            <a:off x="3356301" y="6824765"/>
            <a:ext cx="1543119" cy="801046"/>
          </a:xfrm>
          <a:custGeom>
            <a:avLst/>
            <a:gdLst/>
            <a:ahLst/>
            <a:cxnLst/>
            <a:rect l="l" t="t" r="r" b="b"/>
            <a:pathLst>
              <a:path w="1543119" h="801046">
                <a:moveTo>
                  <a:pt x="0" y="0"/>
                </a:moveTo>
                <a:lnTo>
                  <a:pt x="1543119" y="0"/>
                </a:lnTo>
                <a:lnTo>
                  <a:pt x="1543119" y="801046"/>
                </a:lnTo>
                <a:lnTo>
                  <a:pt x="0" y="801046"/>
                </a:lnTo>
                <a:lnTo>
                  <a:pt x="0" y="0"/>
                </a:lnTo>
                <a:close/>
              </a:path>
            </a:pathLst>
          </a:custGeom>
          <a:blipFill>
            <a:blip r:embed="rId30"/>
            <a:stretch>
              <a:fillRect/>
            </a:stretch>
          </a:blipFill>
        </p:spPr>
        <p:txBody>
          <a:bodyPr/>
          <a:lstStyle/>
          <a:p>
            <a:endParaRPr lang="en-GB"/>
          </a:p>
        </p:txBody>
      </p:sp>
      <p:sp>
        <p:nvSpPr>
          <p:cNvPr id="32" name="Freeform 32"/>
          <p:cNvSpPr/>
          <p:nvPr/>
        </p:nvSpPr>
        <p:spPr>
          <a:xfrm>
            <a:off x="5154522" y="7024790"/>
            <a:ext cx="1785008" cy="1088855"/>
          </a:xfrm>
          <a:custGeom>
            <a:avLst/>
            <a:gdLst/>
            <a:ahLst/>
            <a:cxnLst/>
            <a:rect l="l" t="t" r="r" b="b"/>
            <a:pathLst>
              <a:path w="1785008" h="1088855">
                <a:moveTo>
                  <a:pt x="0" y="0"/>
                </a:moveTo>
                <a:lnTo>
                  <a:pt x="1785008" y="0"/>
                </a:lnTo>
                <a:lnTo>
                  <a:pt x="1785008" y="1088854"/>
                </a:lnTo>
                <a:lnTo>
                  <a:pt x="0" y="1088854"/>
                </a:lnTo>
                <a:lnTo>
                  <a:pt x="0" y="0"/>
                </a:lnTo>
                <a:close/>
              </a:path>
            </a:pathLst>
          </a:custGeom>
          <a:blipFill>
            <a:blip r:embed="rId31"/>
            <a:stretch>
              <a:fillRect/>
            </a:stretch>
          </a:blipFill>
        </p:spPr>
        <p:txBody>
          <a:bodyPr/>
          <a:lstStyle/>
          <a:p>
            <a:endParaRPr lang="en-GB"/>
          </a:p>
        </p:txBody>
      </p:sp>
      <p:sp>
        <p:nvSpPr>
          <p:cNvPr id="33" name="Freeform 33"/>
          <p:cNvSpPr/>
          <p:nvPr/>
        </p:nvSpPr>
        <p:spPr>
          <a:xfrm>
            <a:off x="9761094" y="6065259"/>
            <a:ext cx="1778801" cy="1031705"/>
          </a:xfrm>
          <a:custGeom>
            <a:avLst/>
            <a:gdLst/>
            <a:ahLst/>
            <a:cxnLst/>
            <a:rect l="l" t="t" r="r" b="b"/>
            <a:pathLst>
              <a:path w="1778801" h="1031705">
                <a:moveTo>
                  <a:pt x="0" y="0"/>
                </a:moveTo>
                <a:lnTo>
                  <a:pt x="1778801" y="0"/>
                </a:lnTo>
                <a:lnTo>
                  <a:pt x="1778801" y="1031704"/>
                </a:lnTo>
                <a:lnTo>
                  <a:pt x="0" y="1031704"/>
                </a:lnTo>
                <a:lnTo>
                  <a:pt x="0" y="0"/>
                </a:lnTo>
                <a:close/>
              </a:path>
            </a:pathLst>
          </a:custGeom>
          <a:blipFill>
            <a:blip r:embed="rId32"/>
            <a:stretch>
              <a:fillRect/>
            </a:stretch>
          </a:blipFill>
        </p:spPr>
        <p:txBody>
          <a:bodyPr/>
          <a:lstStyle/>
          <a:p>
            <a:endParaRPr lang="en-GB"/>
          </a:p>
        </p:txBody>
      </p:sp>
      <p:sp>
        <p:nvSpPr>
          <p:cNvPr id="34" name="Freeform 34"/>
          <p:cNvSpPr/>
          <p:nvPr/>
        </p:nvSpPr>
        <p:spPr>
          <a:xfrm>
            <a:off x="15634826" y="3060088"/>
            <a:ext cx="1652655" cy="1652655"/>
          </a:xfrm>
          <a:custGeom>
            <a:avLst/>
            <a:gdLst/>
            <a:ahLst/>
            <a:cxnLst/>
            <a:rect l="l" t="t" r="r" b="b"/>
            <a:pathLst>
              <a:path w="1652655" h="1652655">
                <a:moveTo>
                  <a:pt x="0" y="0"/>
                </a:moveTo>
                <a:lnTo>
                  <a:pt x="1652655" y="0"/>
                </a:lnTo>
                <a:lnTo>
                  <a:pt x="1652655" y="1652655"/>
                </a:lnTo>
                <a:lnTo>
                  <a:pt x="0" y="1652655"/>
                </a:lnTo>
                <a:lnTo>
                  <a:pt x="0" y="0"/>
                </a:lnTo>
                <a:close/>
              </a:path>
            </a:pathLst>
          </a:custGeom>
          <a:blipFill>
            <a:blip r:embed="rId33"/>
            <a:stretch>
              <a:fillRect/>
            </a:stretch>
          </a:blipFill>
        </p:spPr>
        <p:txBody>
          <a:bodyPr/>
          <a:lstStyle/>
          <a:p>
            <a:endParaRPr lang="en-GB"/>
          </a:p>
        </p:txBody>
      </p:sp>
      <p:sp>
        <p:nvSpPr>
          <p:cNvPr id="35" name="Freeform 35"/>
          <p:cNvSpPr/>
          <p:nvPr/>
        </p:nvSpPr>
        <p:spPr>
          <a:xfrm>
            <a:off x="11797070" y="6075474"/>
            <a:ext cx="2301838" cy="886208"/>
          </a:xfrm>
          <a:custGeom>
            <a:avLst/>
            <a:gdLst/>
            <a:ahLst/>
            <a:cxnLst/>
            <a:rect l="l" t="t" r="r" b="b"/>
            <a:pathLst>
              <a:path w="2301838" h="886208">
                <a:moveTo>
                  <a:pt x="0" y="0"/>
                </a:moveTo>
                <a:lnTo>
                  <a:pt x="2301839" y="0"/>
                </a:lnTo>
                <a:lnTo>
                  <a:pt x="2301839" y="886207"/>
                </a:lnTo>
                <a:lnTo>
                  <a:pt x="0" y="886207"/>
                </a:lnTo>
                <a:lnTo>
                  <a:pt x="0" y="0"/>
                </a:lnTo>
                <a:close/>
              </a:path>
            </a:pathLst>
          </a:custGeom>
          <a:blipFill>
            <a:blip r:embed="rId34"/>
            <a:stretch>
              <a:fillRect/>
            </a:stretch>
          </a:blipFill>
        </p:spPr>
        <p:txBody>
          <a:bodyPr/>
          <a:lstStyle/>
          <a:p>
            <a:endParaRPr lang="en-GB"/>
          </a:p>
        </p:txBody>
      </p:sp>
      <p:sp>
        <p:nvSpPr>
          <p:cNvPr id="36" name="Freeform 36"/>
          <p:cNvSpPr/>
          <p:nvPr/>
        </p:nvSpPr>
        <p:spPr>
          <a:xfrm>
            <a:off x="14356084" y="5983486"/>
            <a:ext cx="1577743" cy="986090"/>
          </a:xfrm>
          <a:custGeom>
            <a:avLst/>
            <a:gdLst/>
            <a:ahLst/>
            <a:cxnLst/>
            <a:rect l="l" t="t" r="r" b="b"/>
            <a:pathLst>
              <a:path w="1577743" h="986090">
                <a:moveTo>
                  <a:pt x="0" y="0"/>
                </a:moveTo>
                <a:lnTo>
                  <a:pt x="1577743" y="0"/>
                </a:lnTo>
                <a:lnTo>
                  <a:pt x="1577743" y="986089"/>
                </a:lnTo>
                <a:lnTo>
                  <a:pt x="0" y="986089"/>
                </a:lnTo>
                <a:lnTo>
                  <a:pt x="0" y="0"/>
                </a:lnTo>
                <a:close/>
              </a:path>
            </a:pathLst>
          </a:custGeom>
          <a:blipFill>
            <a:blip r:embed="rId35"/>
            <a:stretch>
              <a:fillRect/>
            </a:stretch>
          </a:blipFill>
        </p:spPr>
        <p:txBody>
          <a:bodyPr/>
          <a:lstStyle/>
          <a:p>
            <a:endParaRPr lang="en-GB"/>
          </a:p>
        </p:txBody>
      </p:sp>
      <p:sp>
        <p:nvSpPr>
          <p:cNvPr id="37" name="Freeform 37"/>
          <p:cNvSpPr/>
          <p:nvPr/>
        </p:nvSpPr>
        <p:spPr>
          <a:xfrm>
            <a:off x="7175265" y="7528046"/>
            <a:ext cx="2363630" cy="709089"/>
          </a:xfrm>
          <a:custGeom>
            <a:avLst/>
            <a:gdLst/>
            <a:ahLst/>
            <a:cxnLst/>
            <a:rect l="l" t="t" r="r" b="b"/>
            <a:pathLst>
              <a:path w="2363630" h="709089">
                <a:moveTo>
                  <a:pt x="0" y="0"/>
                </a:moveTo>
                <a:lnTo>
                  <a:pt x="2363630" y="0"/>
                </a:lnTo>
                <a:lnTo>
                  <a:pt x="2363630" y="709089"/>
                </a:lnTo>
                <a:lnTo>
                  <a:pt x="0" y="70908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GB"/>
          </a:p>
        </p:txBody>
      </p:sp>
      <p:sp>
        <p:nvSpPr>
          <p:cNvPr id="38" name="Freeform 38"/>
          <p:cNvSpPr/>
          <p:nvPr/>
        </p:nvSpPr>
        <p:spPr>
          <a:xfrm>
            <a:off x="15685507" y="4605932"/>
            <a:ext cx="1461305" cy="1281078"/>
          </a:xfrm>
          <a:custGeom>
            <a:avLst/>
            <a:gdLst/>
            <a:ahLst/>
            <a:cxnLst/>
            <a:rect l="l" t="t" r="r" b="b"/>
            <a:pathLst>
              <a:path w="1461305" h="1281078">
                <a:moveTo>
                  <a:pt x="0" y="0"/>
                </a:moveTo>
                <a:lnTo>
                  <a:pt x="1461306" y="0"/>
                </a:lnTo>
                <a:lnTo>
                  <a:pt x="1461306" y="1281078"/>
                </a:lnTo>
                <a:lnTo>
                  <a:pt x="0" y="1281078"/>
                </a:lnTo>
                <a:lnTo>
                  <a:pt x="0" y="0"/>
                </a:lnTo>
                <a:close/>
              </a:path>
            </a:pathLst>
          </a:custGeom>
          <a:blipFill>
            <a:blip r:embed="rId38"/>
            <a:stretch>
              <a:fillRect/>
            </a:stretch>
          </a:blipFill>
        </p:spPr>
        <p:txBody>
          <a:bodyPr/>
          <a:lstStyle/>
          <a:p>
            <a:endParaRPr lang="en-GB"/>
          </a:p>
        </p:txBody>
      </p:sp>
      <p:sp>
        <p:nvSpPr>
          <p:cNvPr id="39" name="Freeform 39"/>
          <p:cNvSpPr/>
          <p:nvPr/>
        </p:nvSpPr>
        <p:spPr>
          <a:xfrm>
            <a:off x="9761094" y="7356304"/>
            <a:ext cx="1344591" cy="1205650"/>
          </a:xfrm>
          <a:custGeom>
            <a:avLst/>
            <a:gdLst/>
            <a:ahLst/>
            <a:cxnLst/>
            <a:rect l="l" t="t" r="r" b="b"/>
            <a:pathLst>
              <a:path w="1344591" h="1205650">
                <a:moveTo>
                  <a:pt x="0" y="0"/>
                </a:moveTo>
                <a:lnTo>
                  <a:pt x="1344591" y="0"/>
                </a:lnTo>
                <a:lnTo>
                  <a:pt x="1344591" y="1205650"/>
                </a:lnTo>
                <a:lnTo>
                  <a:pt x="0" y="1205650"/>
                </a:lnTo>
                <a:lnTo>
                  <a:pt x="0" y="0"/>
                </a:lnTo>
                <a:close/>
              </a:path>
            </a:pathLst>
          </a:custGeom>
          <a:blipFill>
            <a:blip r:embed="rId39"/>
            <a:stretch>
              <a:fillRect/>
            </a:stretch>
          </a:blipFill>
        </p:spPr>
        <p:txBody>
          <a:bodyPr/>
          <a:lstStyle/>
          <a:p>
            <a:endParaRPr lang="en-GB"/>
          </a:p>
        </p:txBody>
      </p:sp>
      <p:sp>
        <p:nvSpPr>
          <p:cNvPr id="40" name="Freeform 40"/>
          <p:cNvSpPr/>
          <p:nvPr/>
        </p:nvSpPr>
        <p:spPr>
          <a:xfrm>
            <a:off x="2700956" y="8229462"/>
            <a:ext cx="2695882" cy="332492"/>
          </a:xfrm>
          <a:custGeom>
            <a:avLst/>
            <a:gdLst/>
            <a:ahLst/>
            <a:cxnLst/>
            <a:rect l="l" t="t" r="r" b="b"/>
            <a:pathLst>
              <a:path w="2695882" h="332492">
                <a:moveTo>
                  <a:pt x="0" y="0"/>
                </a:moveTo>
                <a:lnTo>
                  <a:pt x="2695883" y="0"/>
                </a:lnTo>
                <a:lnTo>
                  <a:pt x="2695883" y="332492"/>
                </a:lnTo>
                <a:lnTo>
                  <a:pt x="0" y="332492"/>
                </a:lnTo>
                <a:lnTo>
                  <a:pt x="0" y="0"/>
                </a:lnTo>
                <a:close/>
              </a:path>
            </a:pathLst>
          </a:custGeom>
          <a:blipFill>
            <a:blip r:embed="rId40"/>
            <a:stretch>
              <a:fillRect/>
            </a:stretch>
          </a:blipFill>
        </p:spPr>
        <p:txBody>
          <a:bodyPr/>
          <a:lstStyle/>
          <a:p>
            <a:endParaRPr lang="en-GB"/>
          </a:p>
        </p:txBody>
      </p:sp>
      <p:sp>
        <p:nvSpPr>
          <p:cNvPr id="41" name="Freeform 41"/>
          <p:cNvSpPr/>
          <p:nvPr/>
        </p:nvSpPr>
        <p:spPr>
          <a:xfrm>
            <a:off x="11302050" y="7225288"/>
            <a:ext cx="1854872" cy="1044911"/>
          </a:xfrm>
          <a:custGeom>
            <a:avLst/>
            <a:gdLst/>
            <a:ahLst/>
            <a:cxnLst/>
            <a:rect l="l" t="t" r="r" b="b"/>
            <a:pathLst>
              <a:path w="1854872" h="1044911">
                <a:moveTo>
                  <a:pt x="0" y="0"/>
                </a:moveTo>
                <a:lnTo>
                  <a:pt x="1854871" y="0"/>
                </a:lnTo>
                <a:lnTo>
                  <a:pt x="1854871" y="1044911"/>
                </a:lnTo>
                <a:lnTo>
                  <a:pt x="0" y="1044911"/>
                </a:lnTo>
                <a:lnTo>
                  <a:pt x="0" y="0"/>
                </a:lnTo>
                <a:close/>
              </a:path>
            </a:pathLst>
          </a:custGeom>
          <a:blipFill>
            <a:blip r:embed="rId41"/>
            <a:stretch>
              <a:fillRect/>
            </a:stretch>
          </a:blipFill>
        </p:spPr>
        <p:txBody>
          <a:bodyPr/>
          <a:lstStyle/>
          <a:p>
            <a:endParaRPr lang="en-GB"/>
          </a:p>
        </p:txBody>
      </p:sp>
      <p:sp>
        <p:nvSpPr>
          <p:cNvPr id="42" name="Freeform 42"/>
          <p:cNvSpPr/>
          <p:nvPr/>
        </p:nvSpPr>
        <p:spPr>
          <a:xfrm>
            <a:off x="13356946" y="7283900"/>
            <a:ext cx="3250851" cy="726023"/>
          </a:xfrm>
          <a:custGeom>
            <a:avLst/>
            <a:gdLst/>
            <a:ahLst/>
            <a:cxnLst/>
            <a:rect l="l" t="t" r="r" b="b"/>
            <a:pathLst>
              <a:path w="3250851" h="726023">
                <a:moveTo>
                  <a:pt x="0" y="0"/>
                </a:moveTo>
                <a:lnTo>
                  <a:pt x="3250852" y="0"/>
                </a:lnTo>
                <a:lnTo>
                  <a:pt x="3250852" y="726024"/>
                </a:lnTo>
                <a:lnTo>
                  <a:pt x="0" y="726024"/>
                </a:lnTo>
                <a:lnTo>
                  <a:pt x="0" y="0"/>
                </a:lnTo>
                <a:close/>
              </a:path>
            </a:pathLst>
          </a:custGeom>
          <a:blipFill>
            <a:blip r:embed="rId42"/>
            <a:stretch>
              <a:fillRect/>
            </a:stretch>
          </a:blipFill>
        </p:spPr>
        <p:txBody>
          <a:bodyPr/>
          <a:lstStyle/>
          <a:p>
            <a:endParaRPr lang="en-GB"/>
          </a:p>
        </p:txBody>
      </p:sp>
      <p:sp>
        <p:nvSpPr>
          <p:cNvPr id="43" name="TextBox 43"/>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Range of employers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500"/>
                                        <p:tgtEl>
                                          <p:spTgt spid="3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00A8A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Freeform 7"/>
          <p:cNvSpPr/>
          <p:nvPr/>
        </p:nvSpPr>
        <p:spPr>
          <a:xfrm>
            <a:off x="1028258" y="2394721"/>
            <a:ext cx="1365767" cy="910511"/>
          </a:xfrm>
          <a:custGeom>
            <a:avLst/>
            <a:gdLst/>
            <a:ahLst/>
            <a:cxnLst/>
            <a:rect l="l" t="t" r="r" b="b"/>
            <a:pathLst>
              <a:path w="1365767" h="910511">
                <a:moveTo>
                  <a:pt x="0" y="0"/>
                </a:moveTo>
                <a:lnTo>
                  <a:pt x="1365767" y="0"/>
                </a:lnTo>
                <a:lnTo>
                  <a:pt x="1365767" y="910511"/>
                </a:lnTo>
                <a:lnTo>
                  <a:pt x="0" y="910511"/>
                </a:lnTo>
                <a:lnTo>
                  <a:pt x="0" y="0"/>
                </a:lnTo>
                <a:close/>
              </a:path>
            </a:pathLst>
          </a:custGeom>
          <a:blipFill>
            <a:blip r:embed="rId6"/>
            <a:stretch>
              <a:fillRect/>
            </a:stretch>
          </a:blipFill>
        </p:spPr>
        <p:txBody>
          <a:bodyPr/>
          <a:lstStyle/>
          <a:p>
            <a:endParaRPr lang="en-GB"/>
          </a:p>
        </p:txBody>
      </p:sp>
      <p:sp>
        <p:nvSpPr>
          <p:cNvPr id="8" name="Freeform 8"/>
          <p:cNvSpPr/>
          <p:nvPr/>
        </p:nvSpPr>
        <p:spPr>
          <a:xfrm>
            <a:off x="2882432" y="2515628"/>
            <a:ext cx="2556784" cy="668697"/>
          </a:xfrm>
          <a:custGeom>
            <a:avLst/>
            <a:gdLst/>
            <a:ahLst/>
            <a:cxnLst/>
            <a:rect l="l" t="t" r="r" b="b"/>
            <a:pathLst>
              <a:path w="2556784" h="668697">
                <a:moveTo>
                  <a:pt x="0" y="0"/>
                </a:moveTo>
                <a:lnTo>
                  <a:pt x="2556784" y="0"/>
                </a:lnTo>
                <a:lnTo>
                  <a:pt x="2556784" y="668697"/>
                </a:lnTo>
                <a:lnTo>
                  <a:pt x="0" y="668697"/>
                </a:lnTo>
                <a:lnTo>
                  <a:pt x="0" y="0"/>
                </a:lnTo>
                <a:close/>
              </a:path>
            </a:pathLst>
          </a:custGeom>
          <a:blipFill>
            <a:blip r:embed="rId7"/>
            <a:stretch>
              <a:fillRect/>
            </a:stretch>
          </a:blipFill>
        </p:spPr>
        <p:txBody>
          <a:bodyPr/>
          <a:lstStyle/>
          <a:p>
            <a:endParaRPr lang="en-GB"/>
          </a:p>
        </p:txBody>
      </p:sp>
      <p:sp>
        <p:nvSpPr>
          <p:cNvPr id="9" name="Freeform 9"/>
          <p:cNvSpPr/>
          <p:nvPr/>
        </p:nvSpPr>
        <p:spPr>
          <a:xfrm>
            <a:off x="5924991" y="2463208"/>
            <a:ext cx="2315167" cy="721118"/>
          </a:xfrm>
          <a:custGeom>
            <a:avLst/>
            <a:gdLst/>
            <a:ahLst/>
            <a:cxnLst/>
            <a:rect l="l" t="t" r="r" b="b"/>
            <a:pathLst>
              <a:path w="2315167" h="721118">
                <a:moveTo>
                  <a:pt x="0" y="0"/>
                </a:moveTo>
                <a:lnTo>
                  <a:pt x="2315167" y="0"/>
                </a:lnTo>
                <a:lnTo>
                  <a:pt x="2315167" y="721117"/>
                </a:lnTo>
                <a:lnTo>
                  <a:pt x="0" y="721117"/>
                </a:lnTo>
                <a:lnTo>
                  <a:pt x="0" y="0"/>
                </a:lnTo>
                <a:close/>
              </a:path>
            </a:pathLst>
          </a:custGeom>
          <a:blipFill>
            <a:blip r:embed="rId8"/>
            <a:stretch>
              <a:fillRect/>
            </a:stretch>
          </a:blipFill>
        </p:spPr>
        <p:txBody>
          <a:bodyPr/>
          <a:lstStyle/>
          <a:p>
            <a:endParaRPr lang="en-GB"/>
          </a:p>
        </p:txBody>
      </p:sp>
      <p:sp>
        <p:nvSpPr>
          <p:cNvPr id="10" name="Freeform 10"/>
          <p:cNvSpPr/>
          <p:nvPr/>
        </p:nvSpPr>
        <p:spPr>
          <a:xfrm>
            <a:off x="1056425" y="3647938"/>
            <a:ext cx="1337599" cy="1337599"/>
          </a:xfrm>
          <a:custGeom>
            <a:avLst/>
            <a:gdLst/>
            <a:ahLst/>
            <a:cxnLst/>
            <a:rect l="l" t="t" r="r" b="b"/>
            <a:pathLst>
              <a:path w="1337599" h="1337599">
                <a:moveTo>
                  <a:pt x="0" y="0"/>
                </a:moveTo>
                <a:lnTo>
                  <a:pt x="1337600" y="0"/>
                </a:lnTo>
                <a:lnTo>
                  <a:pt x="1337600" y="1337599"/>
                </a:lnTo>
                <a:lnTo>
                  <a:pt x="0" y="1337599"/>
                </a:lnTo>
                <a:lnTo>
                  <a:pt x="0" y="0"/>
                </a:lnTo>
                <a:close/>
              </a:path>
            </a:pathLst>
          </a:custGeom>
          <a:blipFill>
            <a:blip r:embed="rId9"/>
            <a:stretch>
              <a:fillRect/>
            </a:stretch>
          </a:blipFill>
        </p:spPr>
        <p:txBody>
          <a:bodyPr/>
          <a:lstStyle/>
          <a:p>
            <a:endParaRPr lang="en-GB"/>
          </a:p>
        </p:txBody>
      </p:sp>
      <p:sp>
        <p:nvSpPr>
          <p:cNvPr id="11" name="Freeform 11"/>
          <p:cNvSpPr/>
          <p:nvPr/>
        </p:nvSpPr>
        <p:spPr>
          <a:xfrm>
            <a:off x="1369700" y="5589690"/>
            <a:ext cx="1024324" cy="1577278"/>
          </a:xfrm>
          <a:custGeom>
            <a:avLst/>
            <a:gdLst/>
            <a:ahLst/>
            <a:cxnLst/>
            <a:rect l="l" t="t" r="r" b="b"/>
            <a:pathLst>
              <a:path w="1024324" h="1577278">
                <a:moveTo>
                  <a:pt x="0" y="0"/>
                </a:moveTo>
                <a:lnTo>
                  <a:pt x="1024325" y="0"/>
                </a:lnTo>
                <a:lnTo>
                  <a:pt x="1024325" y="1577278"/>
                </a:lnTo>
                <a:lnTo>
                  <a:pt x="0" y="1577278"/>
                </a:lnTo>
                <a:lnTo>
                  <a:pt x="0" y="0"/>
                </a:lnTo>
                <a:close/>
              </a:path>
            </a:pathLst>
          </a:custGeom>
          <a:blipFill>
            <a:blip r:embed="rId10"/>
            <a:stretch>
              <a:fillRect/>
            </a:stretch>
          </a:blipFill>
        </p:spPr>
        <p:txBody>
          <a:bodyPr/>
          <a:lstStyle/>
          <a:p>
            <a:endParaRPr lang="en-GB"/>
          </a:p>
        </p:txBody>
      </p:sp>
      <p:sp>
        <p:nvSpPr>
          <p:cNvPr id="12" name="Freeform 12"/>
          <p:cNvSpPr/>
          <p:nvPr/>
        </p:nvSpPr>
        <p:spPr>
          <a:xfrm>
            <a:off x="2649822" y="3647938"/>
            <a:ext cx="2680808" cy="463986"/>
          </a:xfrm>
          <a:custGeom>
            <a:avLst/>
            <a:gdLst/>
            <a:ahLst/>
            <a:cxnLst/>
            <a:rect l="l" t="t" r="r" b="b"/>
            <a:pathLst>
              <a:path w="2680808" h="463986">
                <a:moveTo>
                  <a:pt x="0" y="0"/>
                </a:moveTo>
                <a:lnTo>
                  <a:pt x="2680808" y="0"/>
                </a:lnTo>
                <a:lnTo>
                  <a:pt x="2680808" y="463986"/>
                </a:lnTo>
                <a:lnTo>
                  <a:pt x="0" y="463986"/>
                </a:lnTo>
                <a:lnTo>
                  <a:pt x="0" y="0"/>
                </a:lnTo>
                <a:close/>
              </a:path>
            </a:pathLst>
          </a:custGeom>
          <a:blipFill>
            <a:blip r:embed="rId11"/>
            <a:stretch>
              <a:fillRect/>
            </a:stretch>
          </a:blipFill>
        </p:spPr>
        <p:txBody>
          <a:bodyPr/>
          <a:lstStyle/>
          <a:p>
            <a:endParaRPr lang="en-GB"/>
          </a:p>
        </p:txBody>
      </p:sp>
      <p:sp>
        <p:nvSpPr>
          <p:cNvPr id="13" name="Freeform 13"/>
          <p:cNvSpPr/>
          <p:nvPr/>
        </p:nvSpPr>
        <p:spPr>
          <a:xfrm>
            <a:off x="2882432" y="4423310"/>
            <a:ext cx="1497436" cy="1497436"/>
          </a:xfrm>
          <a:custGeom>
            <a:avLst/>
            <a:gdLst/>
            <a:ahLst/>
            <a:cxnLst/>
            <a:rect l="l" t="t" r="r" b="b"/>
            <a:pathLst>
              <a:path w="1497436" h="1497436">
                <a:moveTo>
                  <a:pt x="0" y="0"/>
                </a:moveTo>
                <a:lnTo>
                  <a:pt x="1497435" y="0"/>
                </a:lnTo>
                <a:lnTo>
                  <a:pt x="1497435" y="1497436"/>
                </a:lnTo>
                <a:lnTo>
                  <a:pt x="0" y="1497436"/>
                </a:lnTo>
                <a:lnTo>
                  <a:pt x="0" y="0"/>
                </a:lnTo>
                <a:close/>
              </a:path>
            </a:pathLst>
          </a:custGeom>
          <a:blipFill>
            <a:blip r:embed="rId12"/>
            <a:stretch>
              <a:fillRect/>
            </a:stretch>
          </a:blipFill>
        </p:spPr>
        <p:txBody>
          <a:bodyPr/>
          <a:lstStyle/>
          <a:p>
            <a:endParaRPr lang="en-GB"/>
          </a:p>
        </p:txBody>
      </p:sp>
      <p:sp>
        <p:nvSpPr>
          <p:cNvPr id="14" name="Freeform 14"/>
          <p:cNvSpPr/>
          <p:nvPr/>
        </p:nvSpPr>
        <p:spPr>
          <a:xfrm>
            <a:off x="5924991" y="3488071"/>
            <a:ext cx="2466927" cy="649191"/>
          </a:xfrm>
          <a:custGeom>
            <a:avLst/>
            <a:gdLst/>
            <a:ahLst/>
            <a:cxnLst/>
            <a:rect l="l" t="t" r="r" b="b"/>
            <a:pathLst>
              <a:path w="2466927" h="649191">
                <a:moveTo>
                  <a:pt x="0" y="0"/>
                </a:moveTo>
                <a:lnTo>
                  <a:pt x="2466927" y="0"/>
                </a:lnTo>
                <a:lnTo>
                  <a:pt x="2466927" y="649191"/>
                </a:lnTo>
                <a:lnTo>
                  <a:pt x="0" y="649191"/>
                </a:lnTo>
                <a:lnTo>
                  <a:pt x="0" y="0"/>
                </a:lnTo>
                <a:close/>
              </a:path>
            </a:pathLst>
          </a:custGeom>
          <a:blipFill>
            <a:blip r:embed="rId13"/>
            <a:stretch>
              <a:fillRect/>
            </a:stretch>
          </a:blipFill>
        </p:spPr>
        <p:txBody>
          <a:bodyPr/>
          <a:lstStyle/>
          <a:p>
            <a:endParaRPr lang="en-GB"/>
          </a:p>
        </p:txBody>
      </p:sp>
      <p:sp>
        <p:nvSpPr>
          <p:cNvPr id="15" name="Freeform 15"/>
          <p:cNvSpPr/>
          <p:nvPr/>
        </p:nvSpPr>
        <p:spPr>
          <a:xfrm>
            <a:off x="2882432" y="6378329"/>
            <a:ext cx="2496676" cy="1252378"/>
          </a:xfrm>
          <a:custGeom>
            <a:avLst/>
            <a:gdLst/>
            <a:ahLst/>
            <a:cxnLst/>
            <a:rect l="l" t="t" r="r" b="b"/>
            <a:pathLst>
              <a:path w="2496676" h="1252378">
                <a:moveTo>
                  <a:pt x="0" y="0"/>
                </a:moveTo>
                <a:lnTo>
                  <a:pt x="2496676" y="0"/>
                </a:lnTo>
                <a:lnTo>
                  <a:pt x="2496676" y="1252378"/>
                </a:lnTo>
                <a:lnTo>
                  <a:pt x="0" y="1252378"/>
                </a:lnTo>
                <a:lnTo>
                  <a:pt x="0" y="0"/>
                </a:lnTo>
                <a:close/>
              </a:path>
            </a:pathLst>
          </a:custGeom>
          <a:blipFill>
            <a:blip r:embed="rId14"/>
            <a:stretch>
              <a:fillRect/>
            </a:stretch>
          </a:blipFill>
        </p:spPr>
        <p:txBody>
          <a:bodyPr/>
          <a:lstStyle/>
          <a:p>
            <a:endParaRPr lang="en-GB"/>
          </a:p>
        </p:txBody>
      </p:sp>
      <p:sp>
        <p:nvSpPr>
          <p:cNvPr id="16" name="Freeform 16"/>
          <p:cNvSpPr/>
          <p:nvPr/>
        </p:nvSpPr>
        <p:spPr>
          <a:xfrm>
            <a:off x="4586751" y="4423310"/>
            <a:ext cx="2267391" cy="790348"/>
          </a:xfrm>
          <a:custGeom>
            <a:avLst/>
            <a:gdLst/>
            <a:ahLst/>
            <a:cxnLst/>
            <a:rect l="l" t="t" r="r" b="b"/>
            <a:pathLst>
              <a:path w="2267391" h="790348">
                <a:moveTo>
                  <a:pt x="0" y="0"/>
                </a:moveTo>
                <a:lnTo>
                  <a:pt x="2267391" y="0"/>
                </a:lnTo>
                <a:lnTo>
                  <a:pt x="2267391" y="790348"/>
                </a:lnTo>
                <a:lnTo>
                  <a:pt x="0" y="790348"/>
                </a:lnTo>
                <a:lnTo>
                  <a:pt x="0" y="0"/>
                </a:lnTo>
                <a:close/>
              </a:path>
            </a:pathLst>
          </a:custGeom>
          <a:blipFill>
            <a:blip r:embed="rId15"/>
            <a:stretch>
              <a:fillRect/>
            </a:stretch>
          </a:blipFill>
        </p:spPr>
        <p:txBody>
          <a:bodyPr/>
          <a:lstStyle/>
          <a:p>
            <a:endParaRPr lang="en-GB"/>
          </a:p>
        </p:txBody>
      </p:sp>
      <p:sp>
        <p:nvSpPr>
          <p:cNvPr id="17" name="Freeform 17"/>
          <p:cNvSpPr/>
          <p:nvPr/>
        </p:nvSpPr>
        <p:spPr>
          <a:xfrm>
            <a:off x="7111317" y="4387835"/>
            <a:ext cx="1729241" cy="1729241"/>
          </a:xfrm>
          <a:custGeom>
            <a:avLst/>
            <a:gdLst/>
            <a:ahLst/>
            <a:cxnLst/>
            <a:rect l="l" t="t" r="r" b="b"/>
            <a:pathLst>
              <a:path w="1729241" h="1729241">
                <a:moveTo>
                  <a:pt x="0" y="0"/>
                </a:moveTo>
                <a:lnTo>
                  <a:pt x="1729242" y="0"/>
                </a:lnTo>
                <a:lnTo>
                  <a:pt x="1729242" y="1729241"/>
                </a:lnTo>
                <a:lnTo>
                  <a:pt x="0" y="1729241"/>
                </a:lnTo>
                <a:lnTo>
                  <a:pt x="0" y="0"/>
                </a:lnTo>
                <a:close/>
              </a:path>
            </a:pathLst>
          </a:custGeom>
          <a:blipFill>
            <a:blip r:embed="rId16"/>
            <a:stretch>
              <a:fillRect/>
            </a:stretch>
          </a:blipFill>
        </p:spPr>
        <p:txBody>
          <a:bodyPr/>
          <a:lstStyle/>
          <a:p>
            <a:endParaRPr lang="en-GB"/>
          </a:p>
        </p:txBody>
      </p:sp>
      <p:sp>
        <p:nvSpPr>
          <p:cNvPr id="18" name="Freeform 18"/>
          <p:cNvSpPr/>
          <p:nvPr/>
        </p:nvSpPr>
        <p:spPr>
          <a:xfrm>
            <a:off x="5720447" y="6546935"/>
            <a:ext cx="3639970" cy="969223"/>
          </a:xfrm>
          <a:custGeom>
            <a:avLst/>
            <a:gdLst/>
            <a:ahLst/>
            <a:cxnLst/>
            <a:rect l="l" t="t" r="r" b="b"/>
            <a:pathLst>
              <a:path w="3639970" h="969223">
                <a:moveTo>
                  <a:pt x="0" y="0"/>
                </a:moveTo>
                <a:lnTo>
                  <a:pt x="3639970" y="0"/>
                </a:lnTo>
                <a:lnTo>
                  <a:pt x="3639970" y="969222"/>
                </a:lnTo>
                <a:lnTo>
                  <a:pt x="0" y="969222"/>
                </a:lnTo>
                <a:lnTo>
                  <a:pt x="0" y="0"/>
                </a:lnTo>
                <a:close/>
              </a:path>
            </a:pathLst>
          </a:custGeom>
          <a:blipFill>
            <a:blip r:embed="rId17"/>
            <a:stretch>
              <a:fillRect/>
            </a:stretch>
          </a:blipFill>
        </p:spPr>
        <p:txBody>
          <a:bodyPr/>
          <a:lstStyle/>
          <a:p>
            <a:endParaRPr lang="en-GB"/>
          </a:p>
        </p:txBody>
      </p:sp>
      <p:sp>
        <p:nvSpPr>
          <p:cNvPr id="19" name="Freeform 19"/>
          <p:cNvSpPr/>
          <p:nvPr/>
        </p:nvSpPr>
        <p:spPr>
          <a:xfrm>
            <a:off x="4271472" y="5589690"/>
            <a:ext cx="2839845" cy="735566"/>
          </a:xfrm>
          <a:custGeom>
            <a:avLst/>
            <a:gdLst/>
            <a:ahLst/>
            <a:cxnLst/>
            <a:rect l="l" t="t" r="r" b="b"/>
            <a:pathLst>
              <a:path w="2839845" h="735566">
                <a:moveTo>
                  <a:pt x="0" y="0"/>
                </a:moveTo>
                <a:lnTo>
                  <a:pt x="2839845" y="0"/>
                </a:lnTo>
                <a:lnTo>
                  <a:pt x="2839845" y="735566"/>
                </a:lnTo>
                <a:lnTo>
                  <a:pt x="0" y="735566"/>
                </a:lnTo>
                <a:lnTo>
                  <a:pt x="0" y="0"/>
                </a:lnTo>
                <a:close/>
              </a:path>
            </a:pathLst>
          </a:custGeom>
          <a:blipFill>
            <a:blip r:embed="rId18"/>
            <a:stretch>
              <a:fillRect/>
            </a:stretch>
          </a:blipFill>
        </p:spPr>
        <p:txBody>
          <a:bodyPr/>
          <a:lstStyle/>
          <a:p>
            <a:endParaRPr lang="en-GB"/>
          </a:p>
        </p:txBody>
      </p:sp>
      <p:sp>
        <p:nvSpPr>
          <p:cNvPr id="20" name="TextBox 20"/>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Range of employers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8A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Look inside the company</a:t>
            </a:r>
          </a:p>
        </p:txBody>
      </p:sp>
      <p:sp>
        <p:nvSpPr>
          <p:cNvPr id="8" name="Freeform 8"/>
          <p:cNvSpPr/>
          <p:nvPr/>
        </p:nvSpPr>
        <p:spPr>
          <a:xfrm>
            <a:off x="2882768" y="2204834"/>
            <a:ext cx="4264615" cy="6472958"/>
          </a:xfrm>
          <a:custGeom>
            <a:avLst/>
            <a:gdLst/>
            <a:ahLst/>
            <a:cxnLst/>
            <a:rect l="l" t="t" r="r" b="b"/>
            <a:pathLst>
              <a:path w="4264615" h="6472958">
                <a:moveTo>
                  <a:pt x="0" y="0"/>
                </a:moveTo>
                <a:lnTo>
                  <a:pt x="4264615" y="0"/>
                </a:lnTo>
                <a:lnTo>
                  <a:pt x="4264615" y="6472959"/>
                </a:lnTo>
                <a:lnTo>
                  <a:pt x="0" y="6472959"/>
                </a:lnTo>
                <a:lnTo>
                  <a:pt x="0" y="0"/>
                </a:lnTo>
                <a:close/>
              </a:path>
            </a:pathLst>
          </a:custGeom>
          <a:blipFill>
            <a:blip r:embed="rId6"/>
            <a:stretch>
              <a:fillRect r="-173453"/>
            </a:stretch>
          </a:blipFill>
        </p:spPr>
        <p:txBody>
          <a:bodyPr/>
          <a:lstStyle/>
          <a:p>
            <a:endParaRPr lang="en-GB"/>
          </a:p>
        </p:txBody>
      </p:sp>
      <p:sp>
        <p:nvSpPr>
          <p:cNvPr id="9" name="AutoShape 9"/>
          <p:cNvSpPr/>
          <p:nvPr/>
        </p:nvSpPr>
        <p:spPr>
          <a:xfrm flipV="1">
            <a:off x="6706964" y="2777585"/>
            <a:ext cx="2346635" cy="954340"/>
          </a:xfrm>
          <a:prstGeom prst="line">
            <a:avLst/>
          </a:prstGeom>
          <a:ln w="47625" cap="rnd">
            <a:solidFill>
              <a:srgbClr val="EC5F65"/>
            </a:solidFill>
            <a:prstDash val="solid"/>
            <a:headEnd type="none" w="sm" len="sm"/>
            <a:tailEnd type="none" w="sm" len="sm"/>
          </a:ln>
        </p:spPr>
        <p:txBody>
          <a:bodyPr/>
          <a:lstStyle/>
          <a:p>
            <a:endParaRPr lang="en-GB"/>
          </a:p>
        </p:txBody>
      </p:sp>
      <p:sp>
        <p:nvSpPr>
          <p:cNvPr id="10" name="AutoShape 10"/>
          <p:cNvSpPr/>
          <p:nvPr/>
        </p:nvSpPr>
        <p:spPr>
          <a:xfrm flipV="1">
            <a:off x="6704446" y="3291340"/>
            <a:ext cx="2358281" cy="439718"/>
          </a:xfrm>
          <a:prstGeom prst="line">
            <a:avLst/>
          </a:prstGeom>
          <a:ln w="47625" cap="rnd">
            <a:solidFill>
              <a:srgbClr val="EC5F65"/>
            </a:solidFill>
            <a:prstDash val="solid"/>
            <a:headEnd type="none" w="sm" len="sm"/>
            <a:tailEnd type="none" w="sm" len="sm"/>
          </a:ln>
        </p:spPr>
        <p:txBody>
          <a:bodyPr/>
          <a:lstStyle/>
          <a:p>
            <a:endParaRPr lang="en-GB"/>
          </a:p>
        </p:txBody>
      </p:sp>
      <p:sp>
        <p:nvSpPr>
          <p:cNvPr id="11" name="AutoShape 11"/>
          <p:cNvSpPr/>
          <p:nvPr/>
        </p:nvSpPr>
        <p:spPr>
          <a:xfrm flipV="1">
            <a:off x="6711405" y="3754879"/>
            <a:ext cx="1835315" cy="733106"/>
          </a:xfrm>
          <a:prstGeom prst="line">
            <a:avLst/>
          </a:prstGeom>
          <a:ln w="47625" cap="rnd">
            <a:solidFill>
              <a:srgbClr val="EC5F65"/>
            </a:solidFill>
            <a:prstDash val="solid"/>
            <a:headEnd type="none" w="sm" len="sm"/>
            <a:tailEnd type="none" w="sm" len="sm"/>
          </a:ln>
        </p:spPr>
        <p:txBody>
          <a:bodyPr/>
          <a:lstStyle/>
          <a:p>
            <a:endParaRPr lang="en-GB"/>
          </a:p>
        </p:txBody>
      </p:sp>
      <p:sp>
        <p:nvSpPr>
          <p:cNvPr id="12" name="AutoShape 12"/>
          <p:cNvSpPr/>
          <p:nvPr/>
        </p:nvSpPr>
        <p:spPr>
          <a:xfrm flipV="1">
            <a:off x="6731793" y="4223134"/>
            <a:ext cx="2216679" cy="264279"/>
          </a:xfrm>
          <a:prstGeom prst="line">
            <a:avLst/>
          </a:prstGeom>
          <a:ln w="47625" cap="rnd">
            <a:solidFill>
              <a:srgbClr val="EC5F65"/>
            </a:solidFill>
            <a:prstDash val="solid"/>
            <a:headEnd type="none" w="sm" len="sm"/>
            <a:tailEnd type="none" w="sm" len="sm"/>
          </a:ln>
        </p:spPr>
        <p:txBody>
          <a:bodyPr/>
          <a:lstStyle/>
          <a:p>
            <a:endParaRPr lang="en-GB"/>
          </a:p>
        </p:txBody>
      </p:sp>
      <p:sp>
        <p:nvSpPr>
          <p:cNvPr id="13" name="AutoShape 13"/>
          <p:cNvSpPr/>
          <p:nvPr/>
        </p:nvSpPr>
        <p:spPr>
          <a:xfrm flipV="1">
            <a:off x="6737913" y="4706063"/>
            <a:ext cx="1593010" cy="560031"/>
          </a:xfrm>
          <a:prstGeom prst="line">
            <a:avLst/>
          </a:prstGeom>
          <a:ln w="47625" cap="rnd">
            <a:solidFill>
              <a:srgbClr val="EC5F65"/>
            </a:solidFill>
            <a:prstDash val="solid"/>
            <a:headEnd type="none" w="sm" len="sm"/>
            <a:tailEnd type="none" w="sm" len="sm"/>
          </a:ln>
        </p:spPr>
        <p:txBody>
          <a:bodyPr/>
          <a:lstStyle/>
          <a:p>
            <a:endParaRPr lang="en-GB"/>
          </a:p>
        </p:txBody>
      </p:sp>
      <p:sp>
        <p:nvSpPr>
          <p:cNvPr id="14" name="AutoShape 14"/>
          <p:cNvSpPr/>
          <p:nvPr/>
        </p:nvSpPr>
        <p:spPr>
          <a:xfrm flipV="1">
            <a:off x="6705872" y="5133052"/>
            <a:ext cx="1633086" cy="141679"/>
          </a:xfrm>
          <a:prstGeom prst="line">
            <a:avLst/>
          </a:prstGeom>
          <a:ln w="47625" cap="rnd">
            <a:solidFill>
              <a:srgbClr val="EC5F65"/>
            </a:solidFill>
            <a:prstDash val="solid"/>
            <a:headEnd type="none" w="sm" len="sm"/>
            <a:tailEnd type="none" w="sm" len="sm"/>
          </a:ln>
        </p:spPr>
        <p:txBody>
          <a:bodyPr/>
          <a:lstStyle/>
          <a:p>
            <a:endParaRPr lang="en-GB"/>
          </a:p>
        </p:txBody>
      </p:sp>
      <p:sp>
        <p:nvSpPr>
          <p:cNvPr id="15" name="AutoShape 15"/>
          <p:cNvSpPr/>
          <p:nvPr/>
        </p:nvSpPr>
        <p:spPr>
          <a:xfrm flipV="1">
            <a:off x="6731019" y="5712422"/>
            <a:ext cx="1607940" cy="309990"/>
          </a:xfrm>
          <a:prstGeom prst="line">
            <a:avLst/>
          </a:prstGeom>
          <a:ln w="47625" cap="rnd">
            <a:solidFill>
              <a:srgbClr val="EC5F65"/>
            </a:solidFill>
            <a:prstDash val="solid"/>
            <a:headEnd type="none" w="sm" len="sm"/>
            <a:tailEnd type="none" w="sm" len="sm"/>
          </a:ln>
        </p:spPr>
        <p:txBody>
          <a:bodyPr/>
          <a:lstStyle/>
          <a:p>
            <a:endParaRPr lang="en-GB"/>
          </a:p>
        </p:txBody>
      </p:sp>
      <p:sp>
        <p:nvSpPr>
          <p:cNvPr id="16" name="AutoShape 16"/>
          <p:cNvSpPr/>
          <p:nvPr/>
        </p:nvSpPr>
        <p:spPr>
          <a:xfrm>
            <a:off x="6734463" y="6022412"/>
            <a:ext cx="1609082" cy="115782"/>
          </a:xfrm>
          <a:prstGeom prst="line">
            <a:avLst/>
          </a:prstGeom>
          <a:ln w="47625" cap="rnd">
            <a:solidFill>
              <a:srgbClr val="EC5F65"/>
            </a:solidFill>
            <a:prstDash val="solid"/>
            <a:headEnd type="none" w="sm" len="sm"/>
            <a:tailEnd type="none" w="sm" len="sm"/>
          </a:ln>
        </p:spPr>
        <p:txBody>
          <a:bodyPr/>
          <a:lstStyle/>
          <a:p>
            <a:endParaRPr lang="en-GB"/>
          </a:p>
        </p:txBody>
      </p:sp>
      <p:sp>
        <p:nvSpPr>
          <p:cNvPr id="17" name="AutoShape 17"/>
          <p:cNvSpPr/>
          <p:nvPr/>
        </p:nvSpPr>
        <p:spPr>
          <a:xfrm flipV="1">
            <a:off x="6702423" y="6588032"/>
            <a:ext cx="1853285" cy="95524"/>
          </a:xfrm>
          <a:prstGeom prst="line">
            <a:avLst/>
          </a:prstGeom>
          <a:ln w="47625" cap="rnd">
            <a:solidFill>
              <a:srgbClr val="EC5F65"/>
            </a:solidFill>
            <a:prstDash val="solid"/>
            <a:headEnd type="none" w="sm" len="sm"/>
            <a:tailEnd type="none" w="sm" len="sm"/>
          </a:ln>
        </p:spPr>
        <p:txBody>
          <a:bodyPr/>
          <a:lstStyle/>
          <a:p>
            <a:endParaRPr lang="en-GB"/>
          </a:p>
        </p:txBody>
      </p:sp>
      <p:sp>
        <p:nvSpPr>
          <p:cNvPr id="18" name="AutoShape 18"/>
          <p:cNvSpPr/>
          <p:nvPr/>
        </p:nvSpPr>
        <p:spPr>
          <a:xfrm>
            <a:off x="6700349" y="6659894"/>
            <a:ext cx="1822984" cy="190085"/>
          </a:xfrm>
          <a:prstGeom prst="line">
            <a:avLst/>
          </a:prstGeom>
          <a:ln w="47625" cap="rnd">
            <a:solidFill>
              <a:srgbClr val="EC5F65"/>
            </a:solidFill>
            <a:prstDash val="solid"/>
            <a:headEnd type="none" w="sm" len="sm"/>
            <a:tailEnd type="none" w="sm" len="sm"/>
          </a:ln>
        </p:spPr>
        <p:txBody>
          <a:bodyPr/>
          <a:lstStyle/>
          <a:p>
            <a:endParaRPr lang="en-GB"/>
          </a:p>
        </p:txBody>
      </p:sp>
      <p:sp>
        <p:nvSpPr>
          <p:cNvPr id="19" name="AutoShape 19"/>
          <p:cNvSpPr/>
          <p:nvPr/>
        </p:nvSpPr>
        <p:spPr>
          <a:xfrm>
            <a:off x="6735237" y="7503666"/>
            <a:ext cx="1822984" cy="190085"/>
          </a:xfrm>
          <a:prstGeom prst="line">
            <a:avLst/>
          </a:prstGeom>
          <a:ln w="47625" cap="rnd">
            <a:solidFill>
              <a:srgbClr val="EC5F65"/>
            </a:solidFill>
            <a:prstDash val="solid"/>
            <a:headEnd type="none" w="sm" len="sm"/>
            <a:tailEnd type="none" w="sm" len="sm"/>
          </a:ln>
        </p:spPr>
        <p:txBody>
          <a:bodyPr/>
          <a:lstStyle/>
          <a:p>
            <a:endParaRPr lang="en-GB"/>
          </a:p>
        </p:txBody>
      </p:sp>
      <p:sp>
        <p:nvSpPr>
          <p:cNvPr id="20" name="AutoShape 20"/>
          <p:cNvSpPr/>
          <p:nvPr/>
        </p:nvSpPr>
        <p:spPr>
          <a:xfrm flipV="1">
            <a:off x="6735237" y="7317780"/>
            <a:ext cx="1790608" cy="185886"/>
          </a:xfrm>
          <a:prstGeom prst="line">
            <a:avLst/>
          </a:prstGeom>
          <a:ln w="47625" cap="rnd">
            <a:solidFill>
              <a:srgbClr val="EC5F65"/>
            </a:solidFill>
            <a:prstDash val="solid"/>
            <a:headEnd type="none" w="sm" len="sm"/>
            <a:tailEnd type="none" w="sm" len="sm"/>
          </a:ln>
        </p:spPr>
        <p:txBody>
          <a:bodyPr/>
          <a:lstStyle/>
          <a:p>
            <a:endParaRPr lang="en-GB"/>
          </a:p>
        </p:txBody>
      </p:sp>
      <p:sp>
        <p:nvSpPr>
          <p:cNvPr id="21" name="AutoShape 21"/>
          <p:cNvSpPr/>
          <p:nvPr/>
        </p:nvSpPr>
        <p:spPr>
          <a:xfrm>
            <a:off x="6737913" y="7503666"/>
            <a:ext cx="1689534" cy="621386"/>
          </a:xfrm>
          <a:prstGeom prst="line">
            <a:avLst/>
          </a:prstGeom>
          <a:ln w="47625" cap="rnd">
            <a:solidFill>
              <a:srgbClr val="EC5F65"/>
            </a:solidFill>
            <a:prstDash val="solid"/>
            <a:headEnd type="none" w="sm" len="sm"/>
            <a:tailEnd type="none" w="sm" len="sm"/>
          </a:ln>
        </p:spPr>
        <p:txBody>
          <a:bodyPr/>
          <a:lstStyle/>
          <a:p>
            <a:endParaRPr lang="en-GB"/>
          </a:p>
        </p:txBody>
      </p:sp>
      <p:sp>
        <p:nvSpPr>
          <p:cNvPr id="22" name="AutoShape 22"/>
          <p:cNvSpPr/>
          <p:nvPr/>
        </p:nvSpPr>
        <p:spPr>
          <a:xfrm>
            <a:off x="9032902" y="2779370"/>
            <a:ext cx="1117806" cy="0"/>
          </a:xfrm>
          <a:prstGeom prst="line">
            <a:avLst/>
          </a:prstGeom>
          <a:ln w="47625" cap="rnd">
            <a:solidFill>
              <a:srgbClr val="EC5F65"/>
            </a:solidFill>
            <a:prstDash val="solid"/>
            <a:headEnd type="none" w="sm" len="sm"/>
            <a:tailEnd type="none" w="sm" len="sm"/>
          </a:ln>
        </p:spPr>
        <p:txBody>
          <a:bodyPr/>
          <a:lstStyle/>
          <a:p>
            <a:endParaRPr lang="en-GB"/>
          </a:p>
        </p:txBody>
      </p:sp>
      <p:sp>
        <p:nvSpPr>
          <p:cNvPr id="23" name="AutoShape 23"/>
          <p:cNvSpPr/>
          <p:nvPr/>
        </p:nvSpPr>
        <p:spPr>
          <a:xfrm>
            <a:off x="9044074" y="3291751"/>
            <a:ext cx="1117806" cy="0"/>
          </a:xfrm>
          <a:prstGeom prst="line">
            <a:avLst/>
          </a:prstGeom>
          <a:ln w="47625" cap="rnd">
            <a:solidFill>
              <a:srgbClr val="EC5F65"/>
            </a:solidFill>
            <a:prstDash val="solid"/>
            <a:headEnd type="none" w="sm" len="sm"/>
            <a:tailEnd type="none" w="sm" len="sm"/>
          </a:ln>
        </p:spPr>
        <p:txBody>
          <a:bodyPr/>
          <a:lstStyle/>
          <a:p>
            <a:endParaRPr lang="en-GB"/>
          </a:p>
        </p:txBody>
      </p:sp>
      <p:sp>
        <p:nvSpPr>
          <p:cNvPr id="24" name="AutoShape 24"/>
          <p:cNvSpPr/>
          <p:nvPr/>
        </p:nvSpPr>
        <p:spPr>
          <a:xfrm>
            <a:off x="8523333" y="3754370"/>
            <a:ext cx="1618940" cy="0"/>
          </a:xfrm>
          <a:prstGeom prst="line">
            <a:avLst/>
          </a:prstGeom>
          <a:ln w="47625" cap="rnd">
            <a:solidFill>
              <a:srgbClr val="EC5F65"/>
            </a:solidFill>
            <a:prstDash val="solid"/>
            <a:headEnd type="none" w="sm" len="sm"/>
            <a:tailEnd type="none" w="sm" len="sm"/>
          </a:ln>
        </p:spPr>
        <p:txBody>
          <a:bodyPr/>
          <a:lstStyle/>
          <a:p>
            <a:endParaRPr lang="en-GB"/>
          </a:p>
        </p:txBody>
      </p:sp>
      <p:sp>
        <p:nvSpPr>
          <p:cNvPr id="25" name="AutoShape 25"/>
          <p:cNvSpPr/>
          <p:nvPr/>
        </p:nvSpPr>
        <p:spPr>
          <a:xfrm flipV="1">
            <a:off x="8920887" y="4202691"/>
            <a:ext cx="1351248" cy="20613"/>
          </a:xfrm>
          <a:prstGeom prst="line">
            <a:avLst/>
          </a:prstGeom>
          <a:ln w="47625" cap="rnd">
            <a:solidFill>
              <a:srgbClr val="EC5F65"/>
            </a:solidFill>
            <a:prstDash val="solid"/>
            <a:headEnd type="none" w="sm" len="sm"/>
            <a:tailEnd type="none" w="sm" len="sm"/>
          </a:ln>
        </p:spPr>
        <p:txBody>
          <a:bodyPr/>
          <a:lstStyle/>
          <a:p>
            <a:endParaRPr lang="en-GB"/>
          </a:p>
        </p:txBody>
      </p:sp>
      <p:sp>
        <p:nvSpPr>
          <p:cNvPr id="26" name="AutoShape 26"/>
          <p:cNvSpPr/>
          <p:nvPr/>
        </p:nvSpPr>
        <p:spPr>
          <a:xfrm>
            <a:off x="8298356" y="4720475"/>
            <a:ext cx="1801993" cy="11595"/>
          </a:xfrm>
          <a:prstGeom prst="line">
            <a:avLst/>
          </a:prstGeom>
          <a:ln w="47625" cap="rnd">
            <a:solidFill>
              <a:srgbClr val="EC5F65"/>
            </a:solidFill>
            <a:prstDash val="solid"/>
            <a:headEnd type="none" w="sm" len="sm"/>
            <a:tailEnd type="none" w="sm" len="sm"/>
          </a:ln>
        </p:spPr>
        <p:txBody>
          <a:bodyPr/>
          <a:lstStyle/>
          <a:p>
            <a:endParaRPr lang="en-GB"/>
          </a:p>
        </p:txBody>
      </p:sp>
      <p:sp>
        <p:nvSpPr>
          <p:cNvPr id="27" name="AutoShape 27"/>
          <p:cNvSpPr/>
          <p:nvPr/>
        </p:nvSpPr>
        <p:spPr>
          <a:xfrm>
            <a:off x="8298356" y="5133143"/>
            <a:ext cx="1927432" cy="0"/>
          </a:xfrm>
          <a:prstGeom prst="line">
            <a:avLst/>
          </a:prstGeom>
          <a:ln w="47625" cap="rnd">
            <a:solidFill>
              <a:srgbClr val="EC5F65"/>
            </a:solidFill>
            <a:prstDash val="solid"/>
            <a:headEnd type="none" w="sm" len="sm"/>
            <a:tailEnd type="none" w="sm" len="sm"/>
          </a:ln>
        </p:spPr>
        <p:txBody>
          <a:bodyPr/>
          <a:lstStyle/>
          <a:p>
            <a:endParaRPr lang="en-GB"/>
          </a:p>
        </p:txBody>
      </p:sp>
      <p:sp>
        <p:nvSpPr>
          <p:cNvPr id="28" name="AutoShape 28"/>
          <p:cNvSpPr/>
          <p:nvPr/>
        </p:nvSpPr>
        <p:spPr>
          <a:xfrm>
            <a:off x="8281930" y="5722385"/>
            <a:ext cx="1927276" cy="24230"/>
          </a:xfrm>
          <a:prstGeom prst="line">
            <a:avLst/>
          </a:prstGeom>
          <a:ln w="47625" cap="rnd">
            <a:solidFill>
              <a:srgbClr val="EC5F65"/>
            </a:solidFill>
            <a:prstDash val="solid"/>
            <a:headEnd type="none" w="sm" len="sm"/>
            <a:tailEnd type="none" w="sm" len="sm"/>
          </a:ln>
        </p:spPr>
        <p:txBody>
          <a:bodyPr/>
          <a:lstStyle/>
          <a:p>
            <a:endParaRPr lang="en-GB"/>
          </a:p>
        </p:txBody>
      </p:sp>
      <p:sp>
        <p:nvSpPr>
          <p:cNvPr id="29" name="AutoShape 29"/>
          <p:cNvSpPr/>
          <p:nvPr/>
        </p:nvSpPr>
        <p:spPr>
          <a:xfrm>
            <a:off x="8307878" y="6138132"/>
            <a:ext cx="1802149" cy="0"/>
          </a:xfrm>
          <a:prstGeom prst="line">
            <a:avLst/>
          </a:prstGeom>
          <a:ln w="47625" cap="rnd">
            <a:solidFill>
              <a:srgbClr val="EC5F65"/>
            </a:solidFill>
            <a:prstDash val="solid"/>
            <a:headEnd type="none" w="sm" len="sm"/>
            <a:tailEnd type="none" w="sm" len="sm"/>
          </a:ln>
        </p:spPr>
        <p:txBody>
          <a:bodyPr/>
          <a:lstStyle/>
          <a:p>
            <a:endParaRPr lang="en-GB"/>
          </a:p>
        </p:txBody>
      </p:sp>
      <p:sp>
        <p:nvSpPr>
          <p:cNvPr id="30" name="AutoShape 30"/>
          <p:cNvSpPr/>
          <p:nvPr/>
        </p:nvSpPr>
        <p:spPr>
          <a:xfrm>
            <a:off x="8498595" y="6588064"/>
            <a:ext cx="1691861" cy="0"/>
          </a:xfrm>
          <a:prstGeom prst="line">
            <a:avLst/>
          </a:prstGeom>
          <a:ln w="47625" cap="rnd">
            <a:solidFill>
              <a:srgbClr val="EC5F65"/>
            </a:solidFill>
            <a:prstDash val="solid"/>
            <a:headEnd type="none" w="sm" len="sm"/>
            <a:tailEnd type="none" w="sm" len="sm"/>
          </a:ln>
        </p:spPr>
        <p:txBody>
          <a:bodyPr/>
          <a:lstStyle/>
          <a:p>
            <a:endParaRPr lang="en-GB"/>
          </a:p>
        </p:txBody>
      </p:sp>
      <p:sp>
        <p:nvSpPr>
          <p:cNvPr id="31" name="AutoShape 31"/>
          <p:cNvSpPr/>
          <p:nvPr/>
        </p:nvSpPr>
        <p:spPr>
          <a:xfrm>
            <a:off x="8498595" y="6849848"/>
            <a:ext cx="1677014" cy="0"/>
          </a:xfrm>
          <a:prstGeom prst="line">
            <a:avLst/>
          </a:prstGeom>
          <a:ln w="47625" cap="rnd">
            <a:solidFill>
              <a:srgbClr val="EC5F65"/>
            </a:solidFill>
            <a:prstDash val="solid"/>
            <a:headEnd type="none" w="sm" len="sm"/>
            <a:tailEnd type="none" w="sm" len="sm"/>
          </a:ln>
        </p:spPr>
        <p:txBody>
          <a:bodyPr/>
          <a:lstStyle/>
          <a:p>
            <a:endParaRPr lang="en-GB"/>
          </a:p>
        </p:txBody>
      </p:sp>
      <p:sp>
        <p:nvSpPr>
          <p:cNvPr id="32" name="AutoShape 32"/>
          <p:cNvSpPr/>
          <p:nvPr/>
        </p:nvSpPr>
        <p:spPr>
          <a:xfrm flipV="1">
            <a:off x="8474293" y="7312478"/>
            <a:ext cx="1734768" cy="10605"/>
          </a:xfrm>
          <a:prstGeom prst="line">
            <a:avLst/>
          </a:prstGeom>
          <a:ln w="47625" cap="rnd">
            <a:solidFill>
              <a:srgbClr val="EC5F65"/>
            </a:solidFill>
            <a:prstDash val="solid"/>
            <a:headEnd type="none" w="sm" len="sm"/>
            <a:tailEnd type="none" w="sm" len="sm"/>
          </a:ln>
        </p:spPr>
        <p:txBody>
          <a:bodyPr/>
          <a:lstStyle/>
          <a:p>
            <a:endParaRPr lang="en-GB"/>
          </a:p>
        </p:txBody>
      </p:sp>
      <p:sp>
        <p:nvSpPr>
          <p:cNvPr id="33" name="AutoShape 33"/>
          <p:cNvSpPr/>
          <p:nvPr/>
        </p:nvSpPr>
        <p:spPr>
          <a:xfrm>
            <a:off x="8523333" y="7693751"/>
            <a:ext cx="1676709" cy="0"/>
          </a:xfrm>
          <a:prstGeom prst="line">
            <a:avLst/>
          </a:prstGeom>
          <a:ln w="47625" cap="rnd">
            <a:solidFill>
              <a:srgbClr val="EC5F65"/>
            </a:solidFill>
            <a:prstDash val="solid"/>
            <a:headEnd type="none" w="sm" len="sm"/>
            <a:tailEnd type="none" w="sm" len="sm"/>
          </a:ln>
        </p:spPr>
        <p:txBody>
          <a:bodyPr/>
          <a:lstStyle/>
          <a:p>
            <a:endParaRPr lang="en-GB"/>
          </a:p>
        </p:txBody>
      </p:sp>
      <p:sp>
        <p:nvSpPr>
          <p:cNvPr id="34" name="AutoShape 34"/>
          <p:cNvSpPr/>
          <p:nvPr/>
        </p:nvSpPr>
        <p:spPr>
          <a:xfrm>
            <a:off x="8408535" y="8123622"/>
            <a:ext cx="1781921" cy="0"/>
          </a:xfrm>
          <a:prstGeom prst="line">
            <a:avLst/>
          </a:prstGeom>
          <a:ln w="47625" cap="rnd">
            <a:solidFill>
              <a:srgbClr val="EC5F65"/>
            </a:solidFill>
            <a:prstDash val="solid"/>
            <a:headEnd type="none" w="sm" len="sm"/>
            <a:tailEnd type="none" w="sm" len="sm"/>
          </a:ln>
        </p:spPr>
        <p:txBody>
          <a:bodyPr/>
          <a:lstStyle/>
          <a:p>
            <a:endParaRPr lang="en-GB"/>
          </a:p>
        </p:txBody>
      </p:sp>
      <p:grpSp>
        <p:nvGrpSpPr>
          <p:cNvPr id="35" name="Group 35"/>
          <p:cNvGrpSpPr/>
          <p:nvPr/>
        </p:nvGrpSpPr>
        <p:grpSpPr>
          <a:xfrm>
            <a:off x="9998125" y="2626787"/>
            <a:ext cx="305165" cy="305165"/>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37" name="Group 37"/>
          <p:cNvGrpSpPr/>
          <p:nvPr/>
        </p:nvGrpSpPr>
        <p:grpSpPr>
          <a:xfrm>
            <a:off x="9966969" y="3097549"/>
            <a:ext cx="305165" cy="305165"/>
            <a:chOff x="0" y="0"/>
            <a:chExt cx="6350000" cy="6350000"/>
          </a:xfrm>
        </p:grpSpPr>
        <p:sp>
          <p:nvSpPr>
            <p:cNvPr id="38" name="Freeform 3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39" name="Group 39"/>
          <p:cNvGrpSpPr/>
          <p:nvPr/>
        </p:nvGrpSpPr>
        <p:grpSpPr>
          <a:xfrm>
            <a:off x="9966969" y="3626018"/>
            <a:ext cx="305165" cy="305165"/>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1" name="Group 41"/>
          <p:cNvGrpSpPr/>
          <p:nvPr/>
        </p:nvGrpSpPr>
        <p:grpSpPr>
          <a:xfrm>
            <a:off x="9966969" y="4050108"/>
            <a:ext cx="305165" cy="305165"/>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3" name="Group 43"/>
          <p:cNvGrpSpPr/>
          <p:nvPr/>
        </p:nvGrpSpPr>
        <p:grpSpPr>
          <a:xfrm>
            <a:off x="9966969" y="4603300"/>
            <a:ext cx="305165" cy="305165"/>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5" name="Group 45"/>
          <p:cNvGrpSpPr/>
          <p:nvPr/>
        </p:nvGrpSpPr>
        <p:grpSpPr>
          <a:xfrm>
            <a:off x="9966969" y="4983788"/>
            <a:ext cx="305165" cy="305165"/>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7" name="Group 47"/>
          <p:cNvGrpSpPr/>
          <p:nvPr/>
        </p:nvGrpSpPr>
        <p:grpSpPr>
          <a:xfrm>
            <a:off x="9932354" y="5537904"/>
            <a:ext cx="305165" cy="305165"/>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9" name="Group 49"/>
          <p:cNvGrpSpPr/>
          <p:nvPr/>
        </p:nvGrpSpPr>
        <p:grpSpPr>
          <a:xfrm>
            <a:off x="9932354" y="5938014"/>
            <a:ext cx="305165" cy="305165"/>
            <a:chOff x="0" y="0"/>
            <a:chExt cx="6350000" cy="6350000"/>
          </a:xfrm>
        </p:grpSpPr>
        <p:sp>
          <p:nvSpPr>
            <p:cNvPr id="50" name="Freeform 5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1" name="Group 51"/>
          <p:cNvGrpSpPr/>
          <p:nvPr/>
        </p:nvGrpSpPr>
        <p:grpSpPr>
          <a:xfrm>
            <a:off x="9932354" y="6378391"/>
            <a:ext cx="305165" cy="305165"/>
            <a:chOff x="0" y="0"/>
            <a:chExt cx="6350000" cy="6350000"/>
          </a:xfrm>
        </p:grpSpPr>
        <p:sp>
          <p:nvSpPr>
            <p:cNvPr id="52" name="Freeform 5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3" name="Group 53"/>
          <p:cNvGrpSpPr/>
          <p:nvPr/>
        </p:nvGrpSpPr>
        <p:grpSpPr>
          <a:xfrm>
            <a:off x="9932354" y="6772510"/>
            <a:ext cx="305165" cy="305165"/>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5" name="Group 55"/>
          <p:cNvGrpSpPr/>
          <p:nvPr/>
        </p:nvGrpSpPr>
        <p:grpSpPr>
          <a:xfrm>
            <a:off x="9932354" y="7174401"/>
            <a:ext cx="305165" cy="305165"/>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7" name="Group 57"/>
          <p:cNvGrpSpPr/>
          <p:nvPr/>
        </p:nvGrpSpPr>
        <p:grpSpPr>
          <a:xfrm>
            <a:off x="9932354" y="7555767"/>
            <a:ext cx="305165" cy="305165"/>
            <a:chOff x="0" y="0"/>
            <a:chExt cx="6350000" cy="6350000"/>
          </a:xfrm>
        </p:grpSpPr>
        <p:sp>
          <p:nvSpPr>
            <p:cNvPr id="58" name="Freeform 5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9" name="Group 59"/>
          <p:cNvGrpSpPr/>
          <p:nvPr/>
        </p:nvGrpSpPr>
        <p:grpSpPr>
          <a:xfrm>
            <a:off x="9932354" y="7995269"/>
            <a:ext cx="305165" cy="305165"/>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sp>
        <p:nvSpPr>
          <p:cNvPr id="61" name="TextBox 61"/>
          <p:cNvSpPr txBox="1"/>
          <p:nvPr/>
        </p:nvSpPr>
        <p:spPr>
          <a:xfrm>
            <a:off x="10508043" y="2484770"/>
            <a:ext cx="1764534" cy="504825"/>
          </a:xfrm>
          <a:prstGeom prst="rect">
            <a:avLst/>
          </a:prstGeom>
        </p:spPr>
        <p:txBody>
          <a:bodyPr lIns="0" tIns="0" rIns="0" bIns="0" rtlCol="0" anchor="t">
            <a:spAutoFit/>
          </a:bodyPr>
          <a:lstStyle/>
          <a:p>
            <a:pPr algn="l">
              <a:lnSpc>
                <a:spcPts val="4199"/>
              </a:lnSpc>
            </a:pPr>
            <a:r>
              <a:rPr lang="en-US" sz="2999" dirty="0">
                <a:solidFill>
                  <a:srgbClr val="000000"/>
                </a:solidFill>
                <a:latin typeface="Lato 2"/>
                <a:ea typeface="Lato 2"/>
                <a:cs typeface="Lato 2"/>
                <a:sym typeface="Lato 2"/>
              </a:rPr>
              <a:t>Logistics</a:t>
            </a:r>
          </a:p>
        </p:txBody>
      </p:sp>
      <p:sp>
        <p:nvSpPr>
          <p:cNvPr id="62" name="TextBox 62"/>
          <p:cNvSpPr txBox="1"/>
          <p:nvPr/>
        </p:nvSpPr>
        <p:spPr>
          <a:xfrm>
            <a:off x="10508043" y="2983246"/>
            <a:ext cx="4135659" cy="504825"/>
          </a:xfrm>
          <a:prstGeom prst="rect">
            <a:avLst/>
          </a:prstGeom>
        </p:spPr>
        <p:txBody>
          <a:bodyPr lIns="0" tIns="0" rIns="0" bIns="0" rtlCol="0" anchor="t">
            <a:spAutoFit/>
          </a:bodyPr>
          <a:lstStyle/>
          <a:p>
            <a:pPr algn="l">
              <a:lnSpc>
                <a:spcPts val="4199"/>
              </a:lnSpc>
            </a:pPr>
            <a:r>
              <a:rPr lang="en-US" sz="2999" dirty="0">
                <a:solidFill>
                  <a:srgbClr val="000000"/>
                </a:solidFill>
                <a:latin typeface="Lato 2"/>
                <a:ea typeface="Lato 2"/>
                <a:cs typeface="Lato 2"/>
                <a:sym typeface="Lato 2"/>
              </a:rPr>
              <a:t>IT and Cyber Security </a:t>
            </a:r>
          </a:p>
        </p:txBody>
      </p:sp>
      <p:sp>
        <p:nvSpPr>
          <p:cNvPr id="63" name="TextBox 63"/>
          <p:cNvSpPr txBox="1"/>
          <p:nvPr/>
        </p:nvSpPr>
        <p:spPr>
          <a:xfrm>
            <a:off x="10508043" y="3459604"/>
            <a:ext cx="3030191" cy="523875"/>
          </a:xfrm>
          <a:prstGeom prst="rect">
            <a:avLst/>
          </a:prstGeom>
        </p:spPr>
        <p:txBody>
          <a:bodyPr lIns="0" tIns="0" rIns="0" bIns="0" rtlCol="0" anchor="t">
            <a:spAutoFit/>
          </a:bodyPr>
          <a:lstStyle/>
          <a:p>
            <a:pPr algn="l">
              <a:lnSpc>
                <a:spcPts val="4200"/>
              </a:lnSpc>
            </a:pPr>
            <a:r>
              <a:rPr lang="en-US" sz="3000">
                <a:solidFill>
                  <a:srgbClr val="000000"/>
                </a:solidFill>
                <a:latin typeface="Lato 2"/>
                <a:ea typeface="Lato 2"/>
                <a:cs typeface="Lato 2"/>
                <a:sym typeface="Lato 2"/>
              </a:rPr>
              <a:t>Data Analytics</a:t>
            </a:r>
          </a:p>
        </p:txBody>
      </p:sp>
      <p:sp>
        <p:nvSpPr>
          <p:cNvPr id="64" name="TextBox 64"/>
          <p:cNvSpPr txBox="1"/>
          <p:nvPr/>
        </p:nvSpPr>
        <p:spPr>
          <a:xfrm>
            <a:off x="10508043" y="3932791"/>
            <a:ext cx="176453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Sales</a:t>
            </a:r>
          </a:p>
        </p:txBody>
      </p:sp>
      <p:sp>
        <p:nvSpPr>
          <p:cNvPr id="65" name="TextBox 65"/>
          <p:cNvSpPr txBox="1"/>
          <p:nvPr/>
        </p:nvSpPr>
        <p:spPr>
          <a:xfrm>
            <a:off x="10508043" y="4418567"/>
            <a:ext cx="403181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Business Development </a:t>
            </a:r>
          </a:p>
        </p:txBody>
      </p:sp>
      <p:sp>
        <p:nvSpPr>
          <p:cNvPr id="66" name="TextBox 66"/>
          <p:cNvSpPr txBox="1"/>
          <p:nvPr/>
        </p:nvSpPr>
        <p:spPr>
          <a:xfrm>
            <a:off x="10508043" y="4866242"/>
            <a:ext cx="176453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Marketing </a:t>
            </a:r>
          </a:p>
        </p:txBody>
      </p:sp>
      <p:sp>
        <p:nvSpPr>
          <p:cNvPr id="67" name="TextBox 67"/>
          <p:cNvSpPr txBox="1"/>
          <p:nvPr/>
        </p:nvSpPr>
        <p:spPr>
          <a:xfrm>
            <a:off x="10508043" y="5361542"/>
            <a:ext cx="3910662"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Human Resources (HR)</a:t>
            </a:r>
          </a:p>
        </p:txBody>
      </p:sp>
      <p:sp>
        <p:nvSpPr>
          <p:cNvPr id="68" name="TextBox 68"/>
          <p:cNvSpPr txBox="1"/>
          <p:nvPr/>
        </p:nvSpPr>
        <p:spPr>
          <a:xfrm>
            <a:off x="10508043" y="5827071"/>
            <a:ext cx="176453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Finance </a:t>
            </a:r>
          </a:p>
        </p:txBody>
      </p:sp>
      <p:sp>
        <p:nvSpPr>
          <p:cNvPr id="69" name="TextBox 69"/>
          <p:cNvSpPr txBox="1"/>
          <p:nvPr/>
        </p:nvSpPr>
        <p:spPr>
          <a:xfrm>
            <a:off x="10508043" y="6226983"/>
            <a:ext cx="176453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Legal </a:t>
            </a:r>
          </a:p>
        </p:txBody>
      </p:sp>
      <p:sp>
        <p:nvSpPr>
          <p:cNvPr id="70" name="TextBox 70"/>
          <p:cNvSpPr txBox="1"/>
          <p:nvPr/>
        </p:nvSpPr>
        <p:spPr>
          <a:xfrm>
            <a:off x="10508043" y="6658783"/>
            <a:ext cx="3910662"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Facilities Management </a:t>
            </a:r>
          </a:p>
        </p:txBody>
      </p:sp>
      <p:sp>
        <p:nvSpPr>
          <p:cNvPr id="71" name="TextBox 71"/>
          <p:cNvSpPr txBox="1"/>
          <p:nvPr/>
        </p:nvSpPr>
        <p:spPr>
          <a:xfrm>
            <a:off x="10508043" y="7070451"/>
            <a:ext cx="1764534"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Security </a:t>
            </a:r>
          </a:p>
        </p:txBody>
      </p:sp>
      <p:sp>
        <p:nvSpPr>
          <p:cNvPr id="72" name="TextBox 72"/>
          <p:cNvSpPr txBox="1"/>
          <p:nvPr/>
        </p:nvSpPr>
        <p:spPr>
          <a:xfrm>
            <a:off x="10508043" y="7483201"/>
            <a:ext cx="3910662"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Customer Service</a:t>
            </a:r>
          </a:p>
        </p:txBody>
      </p:sp>
      <p:sp>
        <p:nvSpPr>
          <p:cNvPr id="73" name="TextBox 73"/>
          <p:cNvSpPr txBox="1"/>
          <p:nvPr/>
        </p:nvSpPr>
        <p:spPr>
          <a:xfrm>
            <a:off x="10508043" y="7930876"/>
            <a:ext cx="4897189" cy="504825"/>
          </a:xfrm>
          <a:prstGeom prst="rect">
            <a:avLst/>
          </a:prstGeom>
        </p:spPr>
        <p:txBody>
          <a:bodyPr lIns="0" tIns="0" rIns="0" bIns="0" rtlCol="0" anchor="t">
            <a:spAutoFit/>
          </a:bodyPr>
          <a:lstStyle/>
          <a:p>
            <a:pPr algn="l">
              <a:lnSpc>
                <a:spcPts val="4199"/>
              </a:lnSpc>
            </a:pPr>
            <a:r>
              <a:rPr lang="en-US" sz="2999">
                <a:solidFill>
                  <a:srgbClr val="000000"/>
                </a:solidFill>
                <a:latin typeface="Lato 2"/>
                <a:ea typeface="Lato 2"/>
                <a:cs typeface="Lato 2"/>
                <a:sym typeface="Lato 2"/>
              </a:rPr>
              <a:t>Training and Development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P spid="69" grpId="0"/>
      <p:bldP spid="70" grpId="0"/>
      <p:bldP spid="71" grpId="0"/>
      <p:bldP spid="72" grpId="0"/>
      <p:bldP spid="7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00A8A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2930152" y="3628888"/>
            <a:ext cx="2372645" cy="893693"/>
            <a:chOff x="0" y="0"/>
            <a:chExt cx="624894" cy="235376"/>
          </a:xfrm>
        </p:grpSpPr>
        <p:sp>
          <p:nvSpPr>
            <p:cNvPr id="8" name="Freeform 8"/>
            <p:cNvSpPr/>
            <p:nvPr/>
          </p:nvSpPr>
          <p:spPr>
            <a:xfrm>
              <a:off x="0" y="0"/>
              <a:ext cx="624894" cy="235376"/>
            </a:xfrm>
            <a:custGeom>
              <a:avLst/>
              <a:gdLst/>
              <a:ahLst/>
              <a:cxnLst/>
              <a:rect l="l" t="t" r="r" b="b"/>
              <a:pathLst>
                <a:path w="624894" h="235376">
                  <a:moveTo>
                    <a:pt x="117688" y="0"/>
                  </a:moveTo>
                  <a:lnTo>
                    <a:pt x="507206" y="0"/>
                  </a:lnTo>
                  <a:cubicBezTo>
                    <a:pt x="572203" y="0"/>
                    <a:pt x="624894" y="52691"/>
                    <a:pt x="624894" y="117688"/>
                  </a:cubicBezTo>
                  <a:lnTo>
                    <a:pt x="624894" y="117688"/>
                  </a:lnTo>
                  <a:cubicBezTo>
                    <a:pt x="624894" y="182685"/>
                    <a:pt x="572203" y="235376"/>
                    <a:pt x="507206" y="235376"/>
                  </a:cubicBezTo>
                  <a:lnTo>
                    <a:pt x="117688" y="235376"/>
                  </a:lnTo>
                  <a:cubicBezTo>
                    <a:pt x="52691" y="235376"/>
                    <a:pt x="0" y="182685"/>
                    <a:pt x="0" y="117688"/>
                  </a:cubicBezTo>
                  <a:lnTo>
                    <a:pt x="0" y="117688"/>
                  </a:lnTo>
                  <a:cubicBezTo>
                    <a:pt x="0" y="52691"/>
                    <a:pt x="52691" y="0"/>
                    <a:pt x="117688" y="0"/>
                  </a:cubicBezTo>
                  <a:close/>
                </a:path>
              </a:pathLst>
            </a:custGeom>
            <a:solidFill>
              <a:srgbClr val="ECECEA"/>
            </a:solidFill>
          </p:spPr>
          <p:txBody>
            <a:bodyPr/>
            <a:lstStyle/>
            <a:p>
              <a:endParaRPr lang="en-GB"/>
            </a:p>
          </p:txBody>
        </p:sp>
        <p:sp>
          <p:nvSpPr>
            <p:cNvPr id="9" name="TextBox 9"/>
            <p:cNvSpPr txBox="1"/>
            <p:nvPr/>
          </p:nvSpPr>
          <p:spPr>
            <a:xfrm>
              <a:off x="0" y="0"/>
              <a:ext cx="624894" cy="235376"/>
            </a:xfrm>
            <a:prstGeom prst="rect">
              <a:avLst/>
            </a:prstGeom>
          </p:spPr>
          <p:txBody>
            <a:bodyPr lIns="50800" tIns="50800" rIns="50800" bIns="50800" rtlCol="0" anchor="ctr"/>
            <a:lstStyle/>
            <a:p>
              <a:pPr algn="ctr">
                <a:lnSpc>
                  <a:spcPts val="3599"/>
                </a:lnSpc>
              </a:pPr>
              <a:r>
                <a:rPr lang="en-US" sz="2999" b="1">
                  <a:solidFill>
                    <a:srgbClr val="000000"/>
                  </a:solidFill>
                  <a:latin typeface="Lato 1 Bold"/>
                  <a:ea typeface="Lato 1 Bold"/>
                  <a:cs typeface="Lato 1 Bold"/>
                  <a:sym typeface="Lato 1 Bold"/>
                </a:rPr>
                <a:t>5 miles</a:t>
              </a:r>
            </a:p>
          </p:txBody>
        </p:sp>
      </p:grpSp>
      <p:grpSp>
        <p:nvGrpSpPr>
          <p:cNvPr id="10" name="Group 10"/>
          <p:cNvGrpSpPr/>
          <p:nvPr/>
        </p:nvGrpSpPr>
        <p:grpSpPr>
          <a:xfrm>
            <a:off x="2930152" y="2504443"/>
            <a:ext cx="2372645" cy="831471"/>
            <a:chOff x="0" y="0"/>
            <a:chExt cx="624894" cy="218988"/>
          </a:xfrm>
        </p:grpSpPr>
        <p:sp>
          <p:nvSpPr>
            <p:cNvPr id="11" name="Freeform 11"/>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A8A8"/>
            </a:solidFill>
          </p:spPr>
          <p:txBody>
            <a:bodyPr/>
            <a:lstStyle/>
            <a:p>
              <a:endParaRPr lang="en-GB"/>
            </a:p>
          </p:txBody>
        </p:sp>
        <p:sp>
          <p:nvSpPr>
            <p:cNvPr id="12" name="TextBox 12"/>
            <p:cNvSpPr txBox="1"/>
            <p:nvPr/>
          </p:nvSpPr>
          <p:spPr>
            <a:xfrm>
              <a:off x="0" y="0"/>
              <a:ext cx="624894" cy="218988"/>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Radius</a:t>
              </a:r>
            </a:p>
          </p:txBody>
        </p:sp>
      </p:grpSp>
      <p:grpSp>
        <p:nvGrpSpPr>
          <p:cNvPr id="13" name="Group 13"/>
          <p:cNvGrpSpPr/>
          <p:nvPr/>
        </p:nvGrpSpPr>
        <p:grpSpPr>
          <a:xfrm>
            <a:off x="6246210" y="2504443"/>
            <a:ext cx="4043050" cy="831471"/>
            <a:chOff x="0" y="0"/>
            <a:chExt cx="1064836" cy="218988"/>
          </a:xfrm>
        </p:grpSpPr>
        <p:sp>
          <p:nvSpPr>
            <p:cNvPr id="14" name="Freeform 14"/>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5F65"/>
            </a:solidFill>
          </p:spPr>
          <p:txBody>
            <a:bodyPr/>
            <a:lstStyle/>
            <a:p>
              <a:endParaRPr lang="en-GB"/>
            </a:p>
          </p:txBody>
        </p:sp>
        <p:sp>
          <p:nvSpPr>
            <p:cNvPr id="15" name="TextBox 15"/>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Number of vacancies</a:t>
              </a:r>
            </a:p>
          </p:txBody>
        </p:sp>
      </p:grpSp>
      <p:sp>
        <p:nvSpPr>
          <p:cNvPr id="16" name="AutoShape 16"/>
          <p:cNvSpPr/>
          <p:nvPr/>
        </p:nvSpPr>
        <p:spPr>
          <a:xfrm flipV="1">
            <a:off x="5783459" y="2504443"/>
            <a:ext cx="0" cy="6292009"/>
          </a:xfrm>
          <a:prstGeom prst="line">
            <a:avLst/>
          </a:prstGeom>
          <a:ln w="38100" cap="flat">
            <a:solidFill>
              <a:srgbClr val="010A4F"/>
            </a:solidFill>
            <a:prstDash val="solid"/>
            <a:headEnd type="none" w="sm" len="sm"/>
            <a:tailEnd type="none" w="sm" len="sm"/>
          </a:ln>
        </p:spPr>
        <p:txBody>
          <a:bodyPr/>
          <a:lstStyle/>
          <a:p>
            <a:endParaRPr lang="en-GB"/>
          </a:p>
        </p:txBody>
      </p:sp>
      <p:grpSp>
        <p:nvGrpSpPr>
          <p:cNvPr id="17" name="Group 17"/>
          <p:cNvGrpSpPr/>
          <p:nvPr/>
        </p:nvGrpSpPr>
        <p:grpSpPr>
          <a:xfrm>
            <a:off x="6259709" y="3628888"/>
            <a:ext cx="4043050" cy="831471"/>
            <a:chOff x="0" y="0"/>
            <a:chExt cx="1064836" cy="218988"/>
          </a:xfrm>
        </p:grpSpPr>
        <p:sp>
          <p:nvSpPr>
            <p:cNvPr id="18" name="Freeform 18"/>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ECEA"/>
            </a:solidFill>
          </p:spPr>
          <p:txBody>
            <a:bodyPr/>
            <a:lstStyle/>
            <a:p>
              <a:endParaRPr lang="en-GB"/>
            </a:p>
          </p:txBody>
        </p:sp>
        <p:sp>
          <p:nvSpPr>
            <p:cNvPr id="19" name="TextBox 19"/>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dirty="0">
                  <a:solidFill>
                    <a:srgbClr val="000000"/>
                  </a:solidFill>
                  <a:highlight>
                    <a:srgbClr val="FFFF00"/>
                  </a:highlight>
                  <a:latin typeface="Lato 1 Bold"/>
                  <a:ea typeface="Lato 1 Bold"/>
                  <a:cs typeface="Lato 1 Bold"/>
                  <a:sym typeface="Lato 1 Bold"/>
                </a:rPr>
                <a:t>x</a:t>
              </a:r>
            </a:p>
          </p:txBody>
        </p:sp>
      </p:grpSp>
      <p:grpSp>
        <p:nvGrpSpPr>
          <p:cNvPr id="20" name="Group 20"/>
          <p:cNvGrpSpPr/>
          <p:nvPr/>
        </p:nvGrpSpPr>
        <p:grpSpPr>
          <a:xfrm>
            <a:off x="2930152" y="4836906"/>
            <a:ext cx="2372645" cy="893693"/>
            <a:chOff x="0" y="0"/>
            <a:chExt cx="624894" cy="235376"/>
          </a:xfrm>
        </p:grpSpPr>
        <p:sp>
          <p:nvSpPr>
            <p:cNvPr id="21" name="Freeform 21"/>
            <p:cNvSpPr/>
            <p:nvPr/>
          </p:nvSpPr>
          <p:spPr>
            <a:xfrm>
              <a:off x="0" y="0"/>
              <a:ext cx="624894" cy="235376"/>
            </a:xfrm>
            <a:custGeom>
              <a:avLst/>
              <a:gdLst/>
              <a:ahLst/>
              <a:cxnLst/>
              <a:rect l="l" t="t" r="r" b="b"/>
              <a:pathLst>
                <a:path w="624894" h="235376">
                  <a:moveTo>
                    <a:pt x="117688" y="0"/>
                  </a:moveTo>
                  <a:lnTo>
                    <a:pt x="507206" y="0"/>
                  </a:lnTo>
                  <a:cubicBezTo>
                    <a:pt x="572203" y="0"/>
                    <a:pt x="624894" y="52691"/>
                    <a:pt x="624894" y="117688"/>
                  </a:cubicBezTo>
                  <a:lnTo>
                    <a:pt x="624894" y="117688"/>
                  </a:lnTo>
                  <a:cubicBezTo>
                    <a:pt x="624894" y="182685"/>
                    <a:pt x="572203" y="235376"/>
                    <a:pt x="507206" y="235376"/>
                  </a:cubicBezTo>
                  <a:lnTo>
                    <a:pt x="117688" y="235376"/>
                  </a:lnTo>
                  <a:cubicBezTo>
                    <a:pt x="52691" y="235376"/>
                    <a:pt x="0" y="182685"/>
                    <a:pt x="0" y="117688"/>
                  </a:cubicBezTo>
                  <a:lnTo>
                    <a:pt x="0" y="117688"/>
                  </a:lnTo>
                  <a:cubicBezTo>
                    <a:pt x="0" y="52691"/>
                    <a:pt x="52691" y="0"/>
                    <a:pt x="117688" y="0"/>
                  </a:cubicBezTo>
                  <a:close/>
                </a:path>
              </a:pathLst>
            </a:custGeom>
            <a:solidFill>
              <a:srgbClr val="ECECEA"/>
            </a:solidFill>
          </p:spPr>
          <p:txBody>
            <a:bodyPr/>
            <a:lstStyle/>
            <a:p>
              <a:endParaRPr lang="en-GB"/>
            </a:p>
          </p:txBody>
        </p:sp>
        <p:sp>
          <p:nvSpPr>
            <p:cNvPr id="22" name="TextBox 22"/>
            <p:cNvSpPr txBox="1"/>
            <p:nvPr/>
          </p:nvSpPr>
          <p:spPr>
            <a:xfrm>
              <a:off x="0" y="0"/>
              <a:ext cx="624894" cy="235376"/>
            </a:xfrm>
            <a:prstGeom prst="rect">
              <a:avLst/>
            </a:prstGeom>
          </p:spPr>
          <p:txBody>
            <a:bodyPr lIns="50800" tIns="50800" rIns="50800" bIns="50800" rtlCol="0" anchor="ctr"/>
            <a:lstStyle/>
            <a:p>
              <a:pPr algn="ctr">
                <a:lnSpc>
                  <a:spcPts val="3599"/>
                </a:lnSpc>
              </a:pPr>
              <a:r>
                <a:rPr lang="en-US" sz="2999" b="1">
                  <a:solidFill>
                    <a:srgbClr val="000000"/>
                  </a:solidFill>
                  <a:latin typeface="Lato 1 Bold"/>
                  <a:ea typeface="Lato 1 Bold"/>
                  <a:cs typeface="Lato 1 Bold"/>
                  <a:sym typeface="Lato 1 Bold"/>
                </a:rPr>
                <a:t>10 miles</a:t>
              </a:r>
            </a:p>
          </p:txBody>
        </p:sp>
      </p:grpSp>
      <p:grpSp>
        <p:nvGrpSpPr>
          <p:cNvPr id="23" name="Group 23"/>
          <p:cNvGrpSpPr/>
          <p:nvPr/>
        </p:nvGrpSpPr>
        <p:grpSpPr>
          <a:xfrm>
            <a:off x="2930152" y="6044925"/>
            <a:ext cx="2372645" cy="893693"/>
            <a:chOff x="0" y="0"/>
            <a:chExt cx="624894" cy="235376"/>
          </a:xfrm>
        </p:grpSpPr>
        <p:sp>
          <p:nvSpPr>
            <p:cNvPr id="24" name="Freeform 24"/>
            <p:cNvSpPr/>
            <p:nvPr/>
          </p:nvSpPr>
          <p:spPr>
            <a:xfrm>
              <a:off x="0" y="0"/>
              <a:ext cx="624894" cy="235376"/>
            </a:xfrm>
            <a:custGeom>
              <a:avLst/>
              <a:gdLst/>
              <a:ahLst/>
              <a:cxnLst/>
              <a:rect l="l" t="t" r="r" b="b"/>
              <a:pathLst>
                <a:path w="624894" h="235376">
                  <a:moveTo>
                    <a:pt x="117688" y="0"/>
                  </a:moveTo>
                  <a:lnTo>
                    <a:pt x="507206" y="0"/>
                  </a:lnTo>
                  <a:cubicBezTo>
                    <a:pt x="572203" y="0"/>
                    <a:pt x="624894" y="52691"/>
                    <a:pt x="624894" y="117688"/>
                  </a:cubicBezTo>
                  <a:lnTo>
                    <a:pt x="624894" y="117688"/>
                  </a:lnTo>
                  <a:cubicBezTo>
                    <a:pt x="624894" y="182685"/>
                    <a:pt x="572203" y="235376"/>
                    <a:pt x="507206" y="235376"/>
                  </a:cubicBezTo>
                  <a:lnTo>
                    <a:pt x="117688" y="235376"/>
                  </a:lnTo>
                  <a:cubicBezTo>
                    <a:pt x="52691" y="235376"/>
                    <a:pt x="0" y="182685"/>
                    <a:pt x="0" y="117688"/>
                  </a:cubicBezTo>
                  <a:lnTo>
                    <a:pt x="0" y="117688"/>
                  </a:lnTo>
                  <a:cubicBezTo>
                    <a:pt x="0" y="52691"/>
                    <a:pt x="52691" y="0"/>
                    <a:pt x="117688" y="0"/>
                  </a:cubicBezTo>
                  <a:close/>
                </a:path>
              </a:pathLst>
            </a:custGeom>
            <a:solidFill>
              <a:srgbClr val="ECECEA"/>
            </a:solidFill>
          </p:spPr>
          <p:txBody>
            <a:bodyPr/>
            <a:lstStyle/>
            <a:p>
              <a:endParaRPr lang="en-GB"/>
            </a:p>
          </p:txBody>
        </p:sp>
        <p:sp>
          <p:nvSpPr>
            <p:cNvPr id="25" name="TextBox 25"/>
            <p:cNvSpPr txBox="1"/>
            <p:nvPr/>
          </p:nvSpPr>
          <p:spPr>
            <a:xfrm>
              <a:off x="0" y="0"/>
              <a:ext cx="624894" cy="235376"/>
            </a:xfrm>
            <a:prstGeom prst="rect">
              <a:avLst/>
            </a:prstGeom>
          </p:spPr>
          <p:txBody>
            <a:bodyPr lIns="50800" tIns="50800" rIns="50800" bIns="50800" rtlCol="0" anchor="ctr"/>
            <a:lstStyle/>
            <a:p>
              <a:pPr algn="ctr">
                <a:lnSpc>
                  <a:spcPts val="3599"/>
                </a:lnSpc>
              </a:pPr>
              <a:r>
                <a:rPr lang="en-US" sz="2999" b="1">
                  <a:solidFill>
                    <a:srgbClr val="000000"/>
                  </a:solidFill>
                  <a:latin typeface="Lato 1 Bold"/>
                  <a:ea typeface="Lato 1 Bold"/>
                  <a:cs typeface="Lato 1 Bold"/>
                  <a:sym typeface="Lato 1 Bold"/>
                </a:rPr>
                <a:t>15 miles</a:t>
              </a:r>
            </a:p>
          </p:txBody>
        </p:sp>
      </p:grpSp>
      <p:grpSp>
        <p:nvGrpSpPr>
          <p:cNvPr id="26" name="Group 26"/>
          <p:cNvGrpSpPr/>
          <p:nvPr/>
        </p:nvGrpSpPr>
        <p:grpSpPr>
          <a:xfrm>
            <a:off x="2930152" y="7252943"/>
            <a:ext cx="2372645" cy="893693"/>
            <a:chOff x="0" y="0"/>
            <a:chExt cx="624894" cy="235376"/>
          </a:xfrm>
        </p:grpSpPr>
        <p:sp>
          <p:nvSpPr>
            <p:cNvPr id="27" name="Freeform 27"/>
            <p:cNvSpPr/>
            <p:nvPr/>
          </p:nvSpPr>
          <p:spPr>
            <a:xfrm>
              <a:off x="0" y="0"/>
              <a:ext cx="624894" cy="235376"/>
            </a:xfrm>
            <a:custGeom>
              <a:avLst/>
              <a:gdLst/>
              <a:ahLst/>
              <a:cxnLst/>
              <a:rect l="l" t="t" r="r" b="b"/>
              <a:pathLst>
                <a:path w="624894" h="235376">
                  <a:moveTo>
                    <a:pt x="117688" y="0"/>
                  </a:moveTo>
                  <a:lnTo>
                    <a:pt x="507206" y="0"/>
                  </a:lnTo>
                  <a:cubicBezTo>
                    <a:pt x="572203" y="0"/>
                    <a:pt x="624894" y="52691"/>
                    <a:pt x="624894" y="117688"/>
                  </a:cubicBezTo>
                  <a:lnTo>
                    <a:pt x="624894" y="117688"/>
                  </a:lnTo>
                  <a:cubicBezTo>
                    <a:pt x="624894" y="182685"/>
                    <a:pt x="572203" y="235376"/>
                    <a:pt x="507206" y="235376"/>
                  </a:cubicBezTo>
                  <a:lnTo>
                    <a:pt x="117688" y="235376"/>
                  </a:lnTo>
                  <a:cubicBezTo>
                    <a:pt x="52691" y="235376"/>
                    <a:pt x="0" y="182685"/>
                    <a:pt x="0" y="117688"/>
                  </a:cubicBezTo>
                  <a:lnTo>
                    <a:pt x="0" y="117688"/>
                  </a:lnTo>
                  <a:cubicBezTo>
                    <a:pt x="0" y="52691"/>
                    <a:pt x="52691" y="0"/>
                    <a:pt x="117688" y="0"/>
                  </a:cubicBezTo>
                  <a:close/>
                </a:path>
              </a:pathLst>
            </a:custGeom>
            <a:solidFill>
              <a:srgbClr val="ECECEA"/>
            </a:solidFill>
          </p:spPr>
          <p:txBody>
            <a:bodyPr/>
            <a:lstStyle/>
            <a:p>
              <a:endParaRPr lang="en-GB"/>
            </a:p>
          </p:txBody>
        </p:sp>
        <p:sp>
          <p:nvSpPr>
            <p:cNvPr id="28" name="TextBox 28"/>
            <p:cNvSpPr txBox="1"/>
            <p:nvPr/>
          </p:nvSpPr>
          <p:spPr>
            <a:xfrm>
              <a:off x="0" y="0"/>
              <a:ext cx="624894" cy="235376"/>
            </a:xfrm>
            <a:prstGeom prst="rect">
              <a:avLst/>
            </a:prstGeom>
          </p:spPr>
          <p:txBody>
            <a:bodyPr lIns="50800" tIns="50800" rIns="50800" bIns="50800" rtlCol="0" anchor="ctr"/>
            <a:lstStyle/>
            <a:p>
              <a:pPr algn="ctr">
                <a:lnSpc>
                  <a:spcPts val="3599"/>
                </a:lnSpc>
              </a:pPr>
              <a:r>
                <a:rPr lang="en-US" sz="2999" b="1">
                  <a:solidFill>
                    <a:srgbClr val="000000"/>
                  </a:solidFill>
                  <a:latin typeface="Lato 1 Bold"/>
                  <a:ea typeface="Lato 1 Bold"/>
                  <a:cs typeface="Lato 1 Bold"/>
                  <a:sym typeface="Lato 1 Bold"/>
                </a:rPr>
                <a:t>20 miles</a:t>
              </a:r>
            </a:p>
          </p:txBody>
        </p:sp>
      </p:grpSp>
      <p:grpSp>
        <p:nvGrpSpPr>
          <p:cNvPr id="29" name="Group 29"/>
          <p:cNvGrpSpPr/>
          <p:nvPr/>
        </p:nvGrpSpPr>
        <p:grpSpPr>
          <a:xfrm>
            <a:off x="2930152" y="8460961"/>
            <a:ext cx="2372645" cy="893693"/>
            <a:chOff x="0" y="0"/>
            <a:chExt cx="624894" cy="235376"/>
          </a:xfrm>
        </p:grpSpPr>
        <p:sp>
          <p:nvSpPr>
            <p:cNvPr id="30" name="Freeform 30"/>
            <p:cNvSpPr/>
            <p:nvPr/>
          </p:nvSpPr>
          <p:spPr>
            <a:xfrm>
              <a:off x="0" y="0"/>
              <a:ext cx="624894" cy="235376"/>
            </a:xfrm>
            <a:custGeom>
              <a:avLst/>
              <a:gdLst/>
              <a:ahLst/>
              <a:cxnLst/>
              <a:rect l="l" t="t" r="r" b="b"/>
              <a:pathLst>
                <a:path w="624894" h="235376">
                  <a:moveTo>
                    <a:pt x="117688" y="0"/>
                  </a:moveTo>
                  <a:lnTo>
                    <a:pt x="507206" y="0"/>
                  </a:lnTo>
                  <a:cubicBezTo>
                    <a:pt x="572203" y="0"/>
                    <a:pt x="624894" y="52691"/>
                    <a:pt x="624894" y="117688"/>
                  </a:cubicBezTo>
                  <a:lnTo>
                    <a:pt x="624894" y="117688"/>
                  </a:lnTo>
                  <a:cubicBezTo>
                    <a:pt x="624894" y="182685"/>
                    <a:pt x="572203" y="235376"/>
                    <a:pt x="507206" y="235376"/>
                  </a:cubicBezTo>
                  <a:lnTo>
                    <a:pt x="117688" y="235376"/>
                  </a:lnTo>
                  <a:cubicBezTo>
                    <a:pt x="52691" y="235376"/>
                    <a:pt x="0" y="182685"/>
                    <a:pt x="0" y="117688"/>
                  </a:cubicBezTo>
                  <a:lnTo>
                    <a:pt x="0" y="117688"/>
                  </a:lnTo>
                  <a:cubicBezTo>
                    <a:pt x="0" y="52691"/>
                    <a:pt x="52691" y="0"/>
                    <a:pt x="117688" y="0"/>
                  </a:cubicBezTo>
                  <a:close/>
                </a:path>
              </a:pathLst>
            </a:custGeom>
            <a:solidFill>
              <a:srgbClr val="ECECEA"/>
            </a:solidFill>
          </p:spPr>
          <p:txBody>
            <a:bodyPr/>
            <a:lstStyle/>
            <a:p>
              <a:endParaRPr lang="en-GB"/>
            </a:p>
          </p:txBody>
        </p:sp>
        <p:sp>
          <p:nvSpPr>
            <p:cNvPr id="31" name="TextBox 31"/>
            <p:cNvSpPr txBox="1"/>
            <p:nvPr/>
          </p:nvSpPr>
          <p:spPr>
            <a:xfrm>
              <a:off x="0" y="0"/>
              <a:ext cx="624894" cy="235376"/>
            </a:xfrm>
            <a:prstGeom prst="rect">
              <a:avLst/>
            </a:prstGeom>
          </p:spPr>
          <p:txBody>
            <a:bodyPr lIns="50800" tIns="50800" rIns="50800" bIns="50800" rtlCol="0" anchor="ctr"/>
            <a:lstStyle/>
            <a:p>
              <a:pPr algn="ctr">
                <a:lnSpc>
                  <a:spcPts val="3599"/>
                </a:lnSpc>
              </a:pPr>
              <a:r>
                <a:rPr lang="en-US" sz="2999" b="1">
                  <a:solidFill>
                    <a:srgbClr val="000000"/>
                  </a:solidFill>
                  <a:latin typeface="Lato 1 Bold"/>
                  <a:ea typeface="Lato 1 Bold"/>
                  <a:cs typeface="Lato 1 Bold"/>
                  <a:sym typeface="Lato 1 Bold"/>
                </a:rPr>
                <a:t>England</a:t>
              </a:r>
            </a:p>
          </p:txBody>
        </p:sp>
      </p:grpSp>
      <p:grpSp>
        <p:nvGrpSpPr>
          <p:cNvPr id="32" name="Group 32"/>
          <p:cNvGrpSpPr/>
          <p:nvPr/>
        </p:nvGrpSpPr>
        <p:grpSpPr>
          <a:xfrm>
            <a:off x="6246210" y="4836906"/>
            <a:ext cx="4043050" cy="831471"/>
            <a:chOff x="0" y="0"/>
            <a:chExt cx="1064836" cy="218988"/>
          </a:xfrm>
        </p:grpSpPr>
        <p:sp>
          <p:nvSpPr>
            <p:cNvPr id="33" name="Freeform 33"/>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ECEA"/>
            </a:solidFill>
          </p:spPr>
          <p:txBody>
            <a:bodyPr/>
            <a:lstStyle/>
            <a:p>
              <a:endParaRPr lang="en-GB"/>
            </a:p>
          </p:txBody>
        </p:sp>
        <p:sp>
          <p:nvSpPr>
            <p:cNvPr id="34" name="TextBox 34"/>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dirty="0">
                  <a:solidFill>
                    <a:srgbClr val="000000"/>
                  </a:solidFill>
                  <a:highlight>
                    <a:srgbClr val="FFFF00"/>
                  </a:highlight>
                  <a:latin typeface="Lato 1 Bold"/>
                  <a:ea typeface="Lato 1 Bold"/>
                  <a:cs typeface="Lato 1 Bold"/>
                  <a:sym typeface="Lato 1 Bold"/>
                </a:rPr>
                <a:t>x</a:t>
              </a:r>
            </a:p>
          </p:txBody>
        </p:sp>
      </p:grpSp>
      <p:grpSp>
        <p:nvGrpSpPr>
          <p:cNvPr id="35" name="Group 35"/>
          <p:cNvGrpSpPr/>
          <p:nvPr/>
        </p:nvGrpSpPr>
        <p:grpSpPr>
          <a:xfrm>
            <a:off x="6259709" y="6107147"/>
            <a:ext cx="4043050" cy="831471"/>
            <a:chOff x="0" y="0"/>
            <a:chExt cx="1064836" cy="218988"/>
          </a:xfrm>
        </p:grpSpPr>
        <p:sp>
          <p:nvSpPr>
            <p:cNvPr id="36" name="Freeform 36"/>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ECEA"/>
            </a:solidFill>
          </p:spPr>
          <p:txBody>
            <a:bodyPr/>
            <a:lstStyle/>
            <a:p>
              <a:endParaRPr lang="en-GB"/>
            </a:p>
          </p:txBody>
        </p:sp>
        <p:sp>
          <p:nvSpPr>
            <p:cNvPr id="37" name="TextBox 37"/>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dirty="0">
                  <a:solidFill>
                    <a:srgbClr val="000000"/>
                  </a:solidFill>
                  <a:highlight>
                    <a:srgbClr val="FFFF00"/>
                  </a:highlight>
                  <a:latin typeface="Lato 1 Bold"/>
                  <a:ea typeface="Lato 1 Bold"/>
                  <a:cs typeface="Lato 1 Bold"/>
                  <a:sym typeface="Lato 1 Bold"/>
                </a:rPr>
                <a:t>x</a:t>
              </a:r>
            </a:p>
          </p:txBody>
        </p:sp>
      </p:grpSp>
      <p:grpSp>
        <p:nvGrpSpPr>
          <p:cNvPr id="38" name="Group 38"/>
          <p:cNvGrpSpPr/>
          <p:nvPr/>
        </p:nvGrpSpPr>
        <p:grpSpPr>
          <a:xfrm>
            <a:off x="6259709" y="7315165"/>
            <a:ext cx="4043050" cy="831471"/>
            <a:chOff x="0" y="0"/>
            <a:chExt cx="1064836" cy="218988"/>
          </a:xfrm>
        </p:grpSpPr>
        <p:sp>
          <p:nvSpPr>
            <p:cNvPr id="39" name="Freeform 39"/>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ECEA"/>
            </a:solidFill>
          </p:spPr>
          <p:txBody>
            <a:bodyPr/>
            <a:lstStyle/>
            <a:p>
              <a:endParaRPr lang="en-GB"/>
            </a:p>
          </p:txBody>
        </p:sp>
        <p:sp>
          <p:nvSpPr>
            <p:cNvPr id="40" name="TextBox 40"/>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dirty="0">
                  <a:solidFill>
                    <a:srgbClr val="000000"/>
                  </a:solidFill>
                  <a:highlight>
                    <a:srgbClr val="FFFF00"/>
                  </a:highlight>
                  <a:latin typeface="Lato 1 Bold"/>
                  <a:ea typeface="Lato 1 Bold"/>
                  <a:cs typeface="Lato 1 Bold"/>
                  <a:sym typeface="Lato 1 Bold"/>
                </a:rPr>
                <a:t>x</a:t>
              </a:r>
            </a:p>
          </p:txBody>
        </p:sp>
      </p:grpSp>
      <p:grpSp>
        <p:nvGrpSpPr>
          <p:cNvPr id="41" name="Group 41"/>
          <p:cNvGrpSpPr/>
          <p:nvPr/>
        </p:nvGrpSpPr>
        <p:grpSpPr>
          <a:xfrm>
            <a:off x="6246210" y="8426829"/>
            <a:ext cx="4043050" cy="831471"/>
            <a:chOff x="0" y="0"/>
            <a:chExt cx="1064836" cy="218988"/>
          </a:xfrm>
        </p:grpSpPr>
        <p:sp>
          <p:nvSpPr>
            <p:cNvPr id="42" name="Freeform 42"/>
            <p:cNvSpPr/>
            <p:nvPr/>
          </p:nvSpPr>
          <p:spPr>
            <a:xfrm>
              <a:off x="0" y="0"/>
              <a:ext cx="1064836" cy="218988"/>
            </a:xfrm>
            <a:custGeom>
              <a:avLst/>
              <a:gdLst/>
              <a:ahLst/>
              <a:cxnLst/>
              <a:rect l="l" t="t" r="r" b="b"/>
              <a:pathLst>
                <a:path w="1064836" h="218988">
                  <a:moveTo>
                    <a:pt x="97658" y="0"/>
                  </a:moveTo>
                  <a:lnTo>
                    <a:pt x="967178" y="0"/>
                  </a:lnTo>
                  <a:cubicBezTo>
                    <a:pt x="993078" y="0"/>
                    <a:pt x="1017918" y="10289"/>
                    <a:pt x="1036233" y="28603"/>
                  </a:cubicBezTo>
                  <a:cubicBezTo>
                    <a:pt x="1054547" y="46918"/>
                    <a:pt x="1064836" y="71758"/>
                    <a:pt x="1064836" y="97658"/>
                  </a:cubicBezTo>
                  <a:lnTo>
                    <a:pt x="1064836" y="121330"/>
                  </a:lnTo>
                  <a:cubicBezTo>
                    <a:pt x="1064836" y="147231"/>
                    <a:pt x="1054547" y="172070"/>
                    <a:pt x="1036233" y="190385"/>
                  </a:cubicBezTo>
                  <a:cubicBezTo>
                    <a:pt x="1017918" y="208699"/>
                    <a:pt x="993078" y="218988"/>
                    <a:pt x="967178" y="218988"/>
                  </a:cubicBezTo>
                  <a:lnTo>
                    <a:pt x="97658" y="218988"/>
                  </a:lnTo>
                  <a:cubicBezTo>
                    <a:pt x="71758" y="218988"/>
                    <a:pt x="46918" y="208699"/>
                    <a:pt x="28603" y="190385"/>
                  </a:cubicBezTo>
                  <a:cubicBezTo>
                    <a:pt x="10289" y="172070"/>
                    <a:pt x="0" y="147231"/>
                    <a:pt x="0" y="121330"/>
                  </a:cubicBezTo>
                  <a:lnTo>
                    <a:pt x="0" y="97658"/>
                  </a:lnTo>
                  <a:cubicBezTo>
                    <a:pt x="0" y="71758"/>
                    <a:pt x="10289" y="46918"/>
                    <a:pt x="28603" y="28603"/>
                  </a:cubicBezTo>
                  <a:cubicBezTo>
                    <a:pt x="46918" y="10289"/>
                    <a:pt x="71758" y="0"/>
                    <a:pt x="97658" y="0"/>
                  </a:cubicBezTo>
                  <a:close/>
                </a:path>
              </a:pathLst>
            </a:custGeom>
            <a:solidFill>
              <a:srgbClr val="ECECEA"/>
            </a:solidFill>
          </p:spPr>
          <p:txBody>
            <a:bodyPr/>
            <a:lstStyle/>
            <a:p>
              <a:endParaRPr lang="en-GB"/>
            </a:p>
          </p:txBody>
        </p:sp>
        <p:sp>
          <p:nvSpPr>
            <p:cNvPr id="43" name="TextBox 43"/>
            <p:cNvSpPr txBox="1"/>
            <p:nvPr/>
          </p:nvSpPr>
          <p:spPr>
            <a:xfrm>
              <a:off x="0" y="0"/>
              <a:ext cx="1064836" cy="218988"/>
            </a:xfrm>
            <a:prstGeom prst="rect">
              <a:avLst/>
            </a:prstGeom>
          </p:spPr>
          <p:txBody>
            <a:bodyPr lIns="50800" tIns="50800" rIns="50800" bIns="50800" rtlCol="0" anchor="ctr"/>
            <a:lstStyle/>
            <a:p>
              <a:pPr algn="ctr">
                <a:lnSpc>
                  <a:spcPts val="3599"/>
                </a:lnSpc>
              </a:pPr>
              <a:r>
                <a:rPr lang="en-US" sz="2999" b="1" dirty="0">
                  <a:solidFill>
                    <a:srgbClr val="000000"/>
                  </a:solidFill>
                  <a:highlight>
                    <a:srgbClr val="FFFF00"/>
                  </a:highlight>
                  <a:latin typeface="Lato 1 Bold"/>
                  <a:ea typeface="Lato 1 Bold"/>
                  <a:cs typeface="Lato 1 Bold"/>
                  <a:sym typeface="Lato 1 Bold"/>
                </a:rPr>
                <a:t>x</a:t>
              </a:r>
            </a:p>
          </p:txBody>
        </p:sp>
      </p:grpSp>
      <p:sp>
        <p:nvSpPr>
          <p:cNvPr id="44" name="Freeform 44"/>
          <p:cNvSpPr>
            <a:spLocks noGrp="1" noRot="1" noMove="1" noResize="1" noEditPoints="1" noAdjustHandles="1" noChangeArrowheads="1" noChangeShapeType="1"/>
          </p:cNvSpPr>
          <p:nvPr/>
        </p:nvSpPr>
        <p:spPr>
          <a:xfrm>
            <a:off x="11632414" y="321743"/>
            <a:ext cx="6313567" cy="9643513"/>
          </a:xfrm>
          <a:custGeom>
            <a:avLst/>
            <a:gdLst/>
            <a:ahLst/>
            <a:cxnLst/>
            <a:rect l="l" t="t" r="r" b="b"/>
            <a:pathLst>
              <a:path w="6313567" h="9643513">
                <a:moveTo>
                  <a:pt x="0" y="0"/>
                </a:moveTo>
                <a:lnTo>
                  <a:pt x="6313566" y="0"/>
                </a:lnTo>
                <a:lnTo>
                  <a:pt x="6313566" y="9643514"/>
                </a:lnTo>
                <a:lnTo>
                  <a:pt x="0" y="9643514"/>
                </a:lnTo>
                <a:lnTo>
                  <a:pt x="0" y="0"/>
                </a:lnTo>
                <a:close/>
              </a:path>
            </a:pathLst>
          </a:custGeom>
          <a:blipFill>
            <a:blip r:embed="rId6"/>
            <a:stretch>
              <a:fillRect l="-52165" r="-76662"/>
            </a:stretch>
          </a:blipFill>
        </p:spPr>
        <p:txBody>
          <a:bodyPr/>
          <a:lstStyle/>
          <a:p>
            <a:endParaRPr lang="en-GB"/>
          </a:p>
        </p:txBody>
      </p:sp>
      <p:sp>
        <p:nvSpPr>
          <p:cNvPr id="45" name="TextBox 45"/>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Are there vacancies?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434375" cy="10287000"/>
            <a:chOff x="0" y="0"/>
            <a:chExt cx="3119949" cy="3127792"/>
          </a:xfrm>
        </p:grpSpPr>
        <p:sp>
          <p:nvSpPr>
            <p:cNvPr id="3" name="Freeform 3"/>
            <p:cNvSpPr/>
            <p:nvPr/>
          </p:nvSpPr>
          <p:spPr>
            <a:xfrm>
              <a:off x="0" y="0"/>
              <a:ext cx="3119949" cy="3127792"/>
            </a:xfrm>
            <a:custGeom>
              <a:avLst/>
              <a:gdLst/>
              <a:ahLst/>
              <a:cxnLst/>
              <a:rect l="l" t="t" r="r" b="b"/>
              <a:pathLst>
                <a:path w="3119949" h="3127792">
                  <a:moveTo>
                    <a:pt x="0" y="0"/>
                  </a:moveTo>
                  <a:lnTo>
                    <a:pt x="3119949" y="0"/>
                  </a:lnTo>
                  <a:lnTo>
                    <a:pt x="3119949" y="3127792"/>
                  </a:lnTo>
                  <a:lnTo>
                    <a:pt x="0" y="3127792"/>
                  </a:lnTo>
                  <a:close/>
                </a:path>
              </a:pathLst>
            </a:custGeom>
            <a:solidFill>
              <a:srgbClr val="525E93"/>
            </a:solidFill>
          </p:spPr>
          <p:txBody>
            <a:bodyPr/>
            <a:lstStyle/>
            <a:p>
              <a:endParaRPr lang="en-GB"/>
            </a:p>
          </p:txBody>
        </p:sp>
      </p:grpSp>
      <p:grpSp>
        <p:nvGrpSpPr>
          <p:cNvPr id="4" name="Group 4"/>
          <p:cNvGrpSpPr/>
          <p:nvPr/>
        </p:nvGrpSpPr>
        <p:grpSpPr>
          <a:xfrm>
            <a:off x="0" y="8267699"/>
            <a:ext cx="18288000" cy="2019301"/>
            <a:chOff x="0" y="0"/>
            <a:chExt cx="4253089" cy="469612"/>
          </a:xfrm>
        </p:grpSpPr>
        <p:sp>
          <p:nvSpPr>
            <p:cNvPr id="5" name="Freeform 5"/>
            <p:cNvSpPr/>
            <p:nvPr/>
          </p:nvSpPr>
          <p:spPr>
            <a:xfrm>
              <a:off x="0" y="0"/>
              <a:ext cx="4253089" cy="469612"/>
            </a:xfrm>
            <a:custGeom>
              <a:avLst/>
              <a:gdLst/>
              <a:ahLst/>
              <a:cxnLst/>
              <a:rect l="l" t="t" r="r" b="b"/>
              <a:pathLst>
                <a:path w="4253089" h="469612">
                  <a:moveTo>
                    <a:pt x="0" y="0"/>
                  </a:moveTo>
                  <a:lnTo>
                    <a:pt x="4253089" y="0"/>
                  </a:lnTo>
                  <a:lnTo>
                    <a:pt x="4253089" y="469612"/>
                  </a:lnTo>
                  <a:lnTo>
                    <a:pt x="0" y="469612"/>
                  </a:lnTo>
                  <a:close/>
                </a:path>
              </a:pathLst>
            </a:custGeom>
            <a:solidFill>
              <a:srgbClr val="FFFFFF">
                <a:alpha val="83922"/>
              </a:srgbClr>
            </a:solidFill>
          </p:spPr>
          <p:txBody>
            <a:bodyPr/>
            <a:lstStyle/>
            <a:p>
              <a:endParaRPr lang="en-GB"/>
            </a:p>
          </p:txBody>
        </p:sp>
      </p:grpSp>
      <p:sp>
        <p:nvSpPr>
          <p:cNvPr id="6" name="Freeform 6"/>
          <p:cNvSpPr/>
          <p:nvPr/>
        </p:nvSpPr>
        <p:spPr>
          <a:xfrm>
            <a:off x="2223332" y="588620"/>
            <a:ext cx="7156086" cy="7156086"/>
          </a:xfrm>
          <a:custGeom>
            <a:avLst/>
            <a:gdLst/>
            <a:ahLst/>
            <a:cxnLst/>
            <a:rect l="l" t="t" r="r" b="b"/>
            <a:pathLst>
              <a:path w="7156086" h="7156086">
                <a:moveTo>
                  <a:pt x="0" y="0"/>
                </a:moveTo>
                <a:lnTo>
                  <a:pt x="7156086" y="0"/>
                </a:lnTo>
                <a:lnTo>
                  <a:pt x="7156086" y="7156086"/>
                </a:lnTo>
                <a:lnTo>
                  <a:pt x="0" y="7156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11434375" y="0"/>
            <a:ext cx="6853625" cy="8267699"/>
            <a:chOff x="0" y="0"/>
            <a:chExt cx="9138166" cy="11023599"/>
          </a:xfrm>
        </p:grpSpPr>
        <p:pic>
          <p:nvPicPr>
            <p:cNvPr id="8" name="Picture 8"/>
            <p:cNvPicPr>
              <a:picLocks noChangeAspect="1"/>
            </p:cNvPicPr>
            <p:nvPr/>
          </p:nvPicPr>
          <p:blipFill>
            <a:blip r:embed="rId5"/>
            <a:srcRect l="39016" r="5753"/>
            <a:stretch>
              <a:fillRect/>
            </a:stretch>
          </p:blipFill>
          <p:spPr>
            <a:xfrm>
              <a:off x="0" y="0"/>
              <a:ext cx="9138166" cy="11023599"/>
            </a:xfrm>
            <a:prstGeom prst="rect">
              <a:avLst/>
            </a:prstGeom>
          </p:spPr>
        </p:pic>
      </p:grpSp>
      <p:sp>
        <p:nvSpPr>
          <p:cNvPr id="9" name="Freeform 9"/>
          <p:cNvSpPr/>
          <p:nvPr/>
        </p:nvSpPr>
        <p:spPr>
          <a:xfrm>
            <a:off x="204032" y="8267699"/>
            <a:ext cx="2019301" cy="2019301"/>
          </a:xfrm>
          <a:custGeom>
            <a:avLst/>
            <a:gdLst/>
            <a:ahLst/>
            <a:cxnLst/>
            <a:rect l="l" t="t" r="r" b="b"/>
            <a:pathLst>
              <a:path w="2019301" h="2019301">
                <a:moveTo>
                  <a:pt x="0" y="0"/>
                </a:moveTo>
                <a:lnTo>
                  <a:pt x="2019300" y="0"/>
                </a:lnTo>
                <a:lnTo>
                  <a:pt x="2019300" y="2019301"/>
                </a:lnTo>
                <a:lnTo>
                  <a:pt x="0" y="2019301"/>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1928998" y="8762934"/>
            <a:ext cx="5864379" cy="1085981"/>
          </a:xfrm>
          <a:prstGeom prst="rect">
            <a:avLst/>
          </a:prstGeom>
        </p:spPr>
        <p:txBody>
          <a:bodyPr lIns="0" tIns="0" rIns="0" bIns="0" rtlCol="0" anchor="t">
            <a:spAutoFit/>
          </a:bodyPr>
          <a:lstStyle/>
          <a:p>
            <a:pPr algn="ctr">
              <a:lnSpc>
                <a:spcPts val="3199"/>
              </a:lnSpc>
            </a:pPr>
            <a:r>
              <a:rPr lang="en-US" sz="3199" b="1" spc="31">
                <a:solidFill>
                  <a:srgbClr val="010A4F"/>
                </a:solidFill>
                <a:latin typeface="Lato 1 Bold"/>
                <a:ea typeface="Lato 1 Bold"/>
                <a:cs typeface="Lato 1 Bold"/>
                <a:sym typeface="Lato 1 Bold"/>
              </a:rPr>
              <a:t>ASK PROGRAMME </a:t>
            </a:r>
          </a:p>
          <a:p>
            <a:pPr algn="ctr">
              <a:lnSpc>
                <a:spcPts val="3199"/>
              </a:lnSpc>
            </a:pPr>
            <a:r>
              <a:rPr lang="en-US" sz="3199" b="1" spc="31">
                <a:solidFill>
                  <a:srgbClr val="010A4F"/>
                </a:solidFill>
                <a:latin typeface="Lato 1 Bold"/>
                <a:ea typeface="Lato 1 Bold"/>
                <a:cs typeface="Lato 1 Bold"/>
                <a:sym typeface="Lato 1 Bold"/>
              </a:rPr>
              <a:t>2024/25</a:t>
            </a:r>
          </a:p>
          <a:p>
            <a:pPr algn="ctr">
              <a:lnSpc>
                <a:spcPts val="400"/>
              </a:lnSpc>
            </a:pPr>
            <a:endParaRPr lang="en-US" sz="3199" b="1" spc="31">
              <a:solidFill>
                <a:srgbClr val="010A4F"/>
              </a:solidFill>
              <a:latin typeface="Lato 1 Bold"/>
              <a:ea typeface="Lato 1 Bold"/>
              <a:cs typeface="Lato 1 Bold"/>
              <a:sym typeface="Lato 1 Bold"/>
            </a:endParaRPr>
          </a:p>
          <a:p>
            <a:pPr marL="0" lvl="0" indent="0" algn="ctr">
              <a:lnSpc>
                <a:spcPts val="1800"/>
              </a:lnSpc>
            </a:pPr>
            <a:r>
              <a:rPr lang="en-US" sz="1800" b="1" spc="18">
                <a:solidFill>
                  <a:srgbClr val="010A4F"/>
                </a:solidFill>
                <a:latin typeface="Lato 1 Bold"/>
                <a:ea typeface="Lato 1 Bold"/>
                <a:cs typeface="Lato 1 Bold"/>
                <a:sym typeface="Lato 1 Bold"/>
              </a:rPr>
              <a:t>FUNDED BY THE DEPARTMENT FOR EDUCATION</a:t>
            </a:r>
          </a:p>
        </p:txBody>
      </p:sp>
      <p:sp>
        <p:nvSpPr>
          <p:cNvPr id="11" name="TextBox 11"/>
          <p:cNvSpPr txBox="1"/>
          <p:nvPr/>
        </p:nvSpPr>
        <p:spPr>
          <a:xfrm>
            <a:off x="2571983" y="7246174"/>
            <a:ext cx="6458785" cy="327910"/>
          </a:xfrm>
          <a:prstGeom prst="rect">
            <a:avLst/>
          </a:prstGeom>
        </p:spPr>
        <p:txBody>
          <a:bodyPr lIns="0" tIns="0" rIns="0" bIns="0" rtlCol="0" anchor="t">
            <a:spAutoFit/>
          </a:bodyPr>
          <a:lstStyle/>
          <a:p>
            <a:pPr algn="ctr">
              <a:lnSpc>
                <a:spcPts val="2660"/>
              </a:lnSpc>
            </a:pPr>
            <a:r>
              <a:rPr lang="en-US" sz="1900" b="1" dirty="0">
                <a:solidFill>
                  <a:srgbClr val="FFFFFF"/>
                </a:solidFill>
                <a:latin typeface="Poppins Bold"/>
                <a:ea typeface="Poppins Bold"/>
                <a:cs typeface="Poppins Bold"/>
                <a:sym typeface="Poppins Bold"/>
              </a:rPr>
              <a:t>Version 1: September 2024</a:t>
            </a:r>
          </a:p>
        </p:txBody>
      </p:sp>
      <p:sp>
        <p:nvSpPr>
          <p:cNvPr id="12" name="TextBox 12"/>
          <p:cNvSpPr txBox="1"/>
          <p:nvPr/>
        </p:nvSpPr>
        <p:spPr>
          <a:xfrm>
            <a:off x="2571983" y="1743073"/>
            <a:ext cx="6458785" cy="2133602"/>
          </a:xfrm>
          <a:prstGeom prst="rect">
            <a:avLst/>
          </a:prstGeom>
        </p:spPr>
        <p:txBody>
          <a:bodyPr lIns="0" tIns="0" rIns="0" bIns="0" rtlCol="0" anchor="t">
            <a:spAutoFit/>
          </a:bodyPr>
          <a:lstStyle/>
          <a:p>
            <a:pPr algn="ctr">
              <a:lnSpc>
                <a:spcPts val="8399"/>
              </a:lnSpc>
            </a:pPr>
            <a:r>
              <a:rPr lang="en-US" sz="5999" b="1">
                <a:solidFill>
                  <a:srgbClr val="FFFFFF"/>
                </a:solidFill>
                <a:latin typeface="Poppins Bold"/>
                <a:ea typeface="Poppins Bold"/>
                <a:cs typeface="Poppins Bold"/>
                <a:sym typeface="Poppins Bold"/>
              </a:rPr>
              <a:t>Understanding apprenticeships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2181034" y="8533886"/>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aphicFrame>
        <p:nvGraphicFramePr>
          <p:cNvPr id="7" name="Table 7"/>
          <p:cNvGraphicFramePr>
            <a:graphicFrameLocks noGrp="1"/>
          </p:cNvGraphicFramePr>
          <p:nvPr>
            <p:extLst>
              <p:ext uri="{D42A27DB-BD31-4B8C-83A1-F6EECF244321}">
                <p14:modId xmlns:p14="http://schemas.microsoft.com/office/powerpoint/2010/main" val="282329245"/>
              </p:ext>
            </p:extLst>
          </p:nvPr>
        </p:nvGraphicFramePr>
        <p:xfrm>
          <a:off x="731520" y="1684096"/>
          <a:ext cx="17012674" cy="8473613"/>
        </p:xfrm>
        <a:graphic>
          <a:graphicData uri="http://schemas.openxmlformats.org/drawingml/2006/table">
            <a:tbl>
              <a:tblPr/>
              <a:tblGrid>
                <a:gridCol w="5750568">
                  <a:extLst>
                    <a:ext uri="{9D8B030D-6E8A-4147-A177-3AD203B41FA5}">
                      <a16:colId xmlns:a16="http://schemas.microsoft.com/office/drawing/2014/main" val="20000"/>
                    </a:ext>
                  </a:extLst>
                </a:gridCol>
                <a:gridCol w="3069635">
                  <a:extLst>
                    <a:ext uri="{9D8B030D-6E8A-4147-A177-3AD203B41FA5}">
                      <a16:colId xmlns:a16="http://schemas.microsoft.com/office/drawing/2014/main" val="20001"/>
                    </a:ext>
                  </a:extLst>
                </a:gridCol>
                <a:gridCol w="3150951">
                  <a:extLst>
                    <a:ext uri="{9D8B030D-6E8A-4147-A177-3AD203B41FA5}">
                      <a16:colId xmlns:a16="http://schemas.microsoft.com/office/drawing/2014/main" val="20002"/>
                    </a:ext>
                  </a:extLst>
                </a:gridCol>
                <a:gridCol w="5041520">
                  <a:extLst>
                    <a:ext uri="{9D8B030D-6E8A-4147-A177-3AD203B41FA5}">
                      <a16:colId xmlns:a16="http://schemas.microsoft.com/office/drawing/2014/main" val="20003"/>
                    </a:ext>
                  </a:extLst>
                </a:gridCol>
              </a:tblGrid>
              <a:tr h="1140071">
                <a:tc>
                  <a:txBody>
                    <a:bodyPr/>
                    <a:lstStyle/>
                    <a:p>
                      <a:pPr algn="ctr">
                        <a:lnSpc>
                          <a:spcPts val="3919"/>
                        </a:lnSpc>
                        <a:defRPr/>
                      </a:pPr>
                      <a:r>
                        <a:rPr lang="en-US" sz="3000" baseline="0" dirty="0">
                          <a:solidFill>
                            <a:srgbClr val="FFFFFF"/>
                          </a:solidFill>
                          <a:latin typeface="Arial" panose="020B0604020202020204" pitchFamily="34" charset="0"/>
                          <a:ea typeface="Lato 1 Bold"/>
                          <a:cs typeface="Arial" panose="020B0604020202020204" pitchFamily="34" charset="0"/>
                          <a:sym typeface="Lato 1 Bold"/>
                        </a:rPr>
                        <a:t>Job opportunity</a:t>
                      </a:r>
                      <a:endParaRPr lang="en-US" sz="3000" baseline="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Closing date</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Level</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Annual salary</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extLst>
                  <a:ext uri="{0D108BD9-81ED-4DB2-BD59-A6C34878D82A}">
                    <a16:rowId xmlns:a16="http://schemas.microsoft.com/office/drawing/2014/main" val="10000"/>
                  </a:ext>
                </a:extLst>
              </a:tr>
              <a:tr h="1681554">
                <a:tc>
                  <a:txBody>
                    <a:bodyPr/>
                    <a:lstStyle/>
                    <a:p>
                      <a:pPr algn="l">
                        <a:spcAft>
                          <a:spcPts val="750"/>
                        </a:spcAft>
                      </a:pPr>
                      <a:r>
                        <a:rPr lang="en-US" sz="3200" b="1" i="0" dirty="0">
                          <a:solidFill>
                            <a:srgbClr val="0B0C0C"/>
                          </a:solidFill>
                          <a:effectLst/>
                          <a:latin typeface="GDS Transport"/>
                        </a:rPr>
                        <a:t>Technical Coordinator Apprentice</a:t>
                      </a:r>
                    </a:p>
                    <a:p>
                      <a:pPr algn="l"/>
                      <a:r>
                        <a:rPr lang="en-US" sz="3200" b="0" i="0" dirty="0">
                          <a:solidFill>
                            <a:srgbClr val="0B0C0C"/>
                          </a:solidFill>
                          <a:effectLst/>
                          <a:latin typeface="GDS Transport"/>
                        </a:rPr>
                        <a:t>DAIRY PARTNERS LIMITED</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1</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st</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Feb</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6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£30,000</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0249">
                <a:tc>
                  <a:txBody>
                    <a:bodyPr/>
                    <a:lstStyle/>
                    <a:p>
                      <a:pPr algn="l"/>
                      <a:r>
                        <a:rPr lang="en-GB" sz="3200" b="1" i="0" baseline="0" dirty="0">
                          <a:solidFill>
                            <a:srgbClr val="0B0C0C"/>
                          </a:solidFill>
                          <a:effectLst/>
                          <a:latin typeface="Arial" panose="020B0604020202020204" pitchFamily="34" charset="0"/>
                          <a:cs typeface="Arial" panose="020B0604020202020204" pitchFamily="34" charset="0"/>
                        </a:rPr>
                        <a:t>Various RAF</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25</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th</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Aug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3,4 and 5</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Up to £</a:t>
                      </a:r>
                      <a:r>
                        <a:rPr lang="en-GB" sz="3200" b="0" i="0" dirty="0">
                          <a:solidFill>
                            <a:srgbClr val="0B0C0C"/>
                          </a:solidFill>
                          <a:effectLst/>
                          <a:highlight>
                            <a:srgbClr val="FFFF00"/>
                          </a:highlight>
                          <a:latin typeface="Arial" panose="020B0604020202020204" pitchFamily="34" charset="0"/>
                          <a:cs typeface="Arial" panose="020B0604020202020204" pitchFamily="34" charset="0"/>
                        </a:rPr>
                        <a:t>33,100</a:t>
                      </a:r>
                      <a:endParaRPr lang="en-US" sz="30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12612">
                <a:tc>
                  <a:txBody>
                    <a:bodyPr/>
                    <a:lstStyle/>
                    <a:p>
                      <a:pPr algn="l">
                        <a:spcAft>
                          <a:spcPts val="750"/>
                        </a:spcAft>
                      </a:pPr>
                      <a:r>
                        <a:rPr lang="en-US" sz="3200" b="1" i="0" dirty="0">
                          <a:solidFill>
                            <a:srgbClr val="0B0C0C"/>
                          </a:solidFill>
                          <a:effectLst/>
                          <a:latin typeface="GDS Transport"/>
                        </a:rPr>
                        <a:t>UK 2025 MES Network Engineer Apprenticeship</a:t>
                      </a:r>
                    </a:p>
                    <a:p>
                      <a:pPr algn="l"/>
                      <a:r>
                        <a:rPr lang="en-US" sz="3200" b="0" i="0" dirty="0">
                          <a:solidFill>
                            <a:srgbClr val="0B0C0C"/>
                          </a:solidFill>
                          <a:effectLst/>
                          <a:latin typeface="GDS Transport"/>
                        </a:rPr>
                        <a:t>VODAFONE LIMITED</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200" dirty="0">
                          <a:highlight>
                            <a:srgbClr val="FFFF00"/>
                          </a:highlight>
                          <a:latin typeface="Arial" panose="020B0604020202020204" pitchFamily="34" charset="0"/>
                          <a:ea typeface="Lato" panose="020F0502020204030203" pitchFamily="34" charset="0"/>
                          <a:cs typeface="Arial" panose="020B0604020202020204" pitchFamily="34" charset="0"/>
                        </a:rPr>
                        <a:t>1</a:t>
                      </a:r>
                      <a:r>
                        <a:rPr lang="en-US" sz="3200" baseline="30000" dirty="0">
                          <a:highlight>
                            <a:srgbClr val="FFFF00"/>
                          </a:highlight>
                          <a:latin typeface="Arial" panose="020B0604020202020204" pitchFamily="34" charset="0"/>
                          <a:ea typeface="Lato" panose="020F0502020204030203" pitchFamily="34" charset="0"/>
                          <a:cs typeface="Arial" panose="020B0604020202020204" pitchFamily="34" charset="0"/>
                        </a:rPr>
                        <a:t>st</a:t>
                      </a:r>
                      <a:r>
                        <a:rPr lang="en-US" sz="3200" dirty="0">
                          <a:highlight>
                            <a:srgbClr val="FFFF00"/>
                          </a:highlight>
                          <a:latin typeface="Arial" panose="020B0604020202020204" pitchFamily="34" charset="0"/>
                          <a:ea typeface="Lato" panose="020F0502020204030203" pitchFamily="34" charset="0"/>
                          <a:cs typeface="Arial" panose="020B0604020202020204" pitchFamily="34" charset="0"/>
                        </a:rPr>
                        <a:t> April</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GB" sz="3200" b="0" i="0" kern="1200" dirty="0">
                          <a:solidFill>
                            <a:schemeClr val="tx1"/>
                          </a:solidFill>
                          <a:effectLst/>
                          <a:highlight>
                            <a:srgbClr val="FFFF00"/>
                          </a:highlight>
                          <a:latin typeface="Arial" panose="020B0604020202020204" pitchFamily="34" charset="0"/>
                          <a:ea typeface="+mn-ea"/>
                          <a:cs typeface="Arial" panose="020B0604020202020204" pitchFamily="34" charset="0"/>
                        </a:rPr>
                        <a:t>£24,640</a:t>
                      </a:r>
                      <a:endParaRPr lang="en-US" sz="32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92013">
                <a:tc>
                  <a:txBody>
                    <a:bodyPr/>
                    <a:lstStyle/>
                    <a:p>
                      <a:pPr algn="l">
                        <a:spcAft>
                          <a:spcPts val="750"/>
                        </a:spcAft>
                      </a:pPr>
                      <a:r>
                        <a:rPr lang="en-US" sz="3200" b="1" i="0" dirty="0">
                          <a:solidFill>
                            <a:srgbClr val="0B0C0C"/>
                          </a:solidFill>
                          <a:effectLst/>
                          <a:latin typeface="GDS Transport"/>
                        </a:rPr>
                        <a:t>Business and engineering Apprentice</a:t>
                      </a:r>
                    </a:p>
                    <a:p>
                      <a:pPr algn="l"/>
                      <a:r>
                        <a:rPr lang="en-US" sz="3200" b="0" i="0" dirty="0">
                          <a:solidFill>
                            <a:srgbClr val="0B0C0C"/>
                          </a:solidFill>
                          <a:effectLst/>
                          <a:latin typeface="GDS Transport"/>
                        </a:rPr>
                        <a:t>KOHLER MIRA LIMITED</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17</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th</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Feb</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5 and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GB" sz="3200" b="0" i="0" dirty="0">
                          <a:solidFill>
                            <a:srgbClr val="0B0C0C"/>
                          </a:solidFill>
                          <a:effectLst/>
                          <a:highlight>
                            <a:srgbClr val="FFFF00"/>
                          </a:highlight>
                          <a:latin typeface="Arial" panose="020B0604020202020204" pitchFamily="34" charset="0"/>
                          <a:cs typeface="Arial" panose="020B0604020202020204" pitchFamily="34" charset="0"/>
                        </a:rPr>
                        <a:t>£17,000- £20,000</a:t>
                      </a:r>
                      <a:endParaRPr lang="en-US" sz="30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1028258" y="1011632"/>
            <a:ext cx="13961406" cy="704232"/>
          </a:xfrm>
          <a:prstGeom prst="rect">
            <a:avLst/>
          </a:prstGeom>
        </p:spPr>
        <p:txBody>
          <a:bodyPr lIns="0" tIns="0" rIns="0" bIns="0" rtlCol="0" anchor="t">
            <a:spAutoFit/>
          </a:bodyPr>
          <a:lstStyle/>
          <a:p>
            <a:pPr algn="l">
              <a:lnSpc>
                <a:spcPts val="5249"/>
              </a:lnSpc>
            </a:pPr>
            <a:r>
              <a:rPr lang="en-US" sz="6999" dirty="0">
                <a:solidFill>
                  <a:srgbClr val="010A4F"/>
                </a:solidFill>
                <a:latin typeface="Arial" panose="020B0604020202020204" pitchFamily="34" charset="0"/>
                <a:ea typeface="Lato 1 Bold"/>
                <a:cs typeface="Arial" panose="020B0604020202020204" pitchFamily="34" charset="0"/>
                <a:sym typeface="Lato 1 Bold"/>
              </a:rPr>
              <a:t>Apprenticeships in the local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aphicFrame>
        <p:nvGraphicFramePr>
          <p:cNvPr id="7" name="Table 7"/>
          <p:cNvGraphicFramePr>
            <a:graphicFrameLocks noGrp="1"/>
          </p:cNvGraphicFramePr>
          <p:nvPr/>
        </p:nvGraphicFramePr>
        <p:xfrm>
          <a:off x="698269" y="2037607"/>
          <a:ext cx="16078365" cy="6640185"/>
        </p:xfrm>
        <a:graphic>
          <a:graphicData uri="http://schemas.openxmlformats.org/drawingml/2006/table">
            <a:tbl>
              <a:tblPr/>
              <a:tblGrid>
                <a:gridCol w="5720906">
                  <a:extLst>
                    <a:ext uri="{9D8B030D-6E8A-4147-A177-3AD203B41FA5}">
                      <a16:colId xmlns:a16="http://schemas.microsoft.com/office/drawing/2014/main" val="20000"/>
                    </a:ext>
                  </a:extLst>
                </a:gridCol>
                <a:gridCol w="2823062">
                  <a:extLst>
                    <a:ext uri="{9D8B030D-6E8A-4147-A177-3AD203B41FA5}">
                      <a16:colId xmlns:a16="http://schemas.microsoft.com/office/drawing/2014/main" val="20001"/>
                    </a:ext>
                  </a:extLst>
                </a:gridCol>
                <a:gridCol w="2897845">
                  <a:extLst>
                    <a:ext uri="{9D8B030D-6E8A-4147-A177-3AD203B41FA5}">
                      <a16:colId xmlns:a16="http://schemas.microsoft.com/office/drawing/2014/main" val="20002"/>
                    </a:ext>
                  </a:extLst>
                </a:gridCol>
                <a:gridCol w="4636552">
                  <a:extLst>
                    <a:ext uri="{9D8B030D-6E8A-4147-A177-3AD203B41FA5}">
                      <a16:colId xmlns:a16="http://schemas.microsoft.com/office/drawing/2014/main" val="20003"/>
                    </a:ext>
                  </a:extLst>
                </a:gridCol>
              </a:tblGrid>
              <a:tr h="1164675">
                <a:tc>
                  <a:txBody>
                    <a:bodyPr/>
                    <a:lstStyle/>
                    <a:p>
                      <a:pPr algn="ctr">
                        <a:lnSpc>
                          <a:spcPts val="3919"/>
                        </a:lnSpc>
                        <a:defRPr/>
                      </a:pPr>
                      <a:r>
                        <a:rPr lang="en-US" sz="3000" baseline="0" dirty="0">
                          <a:solidFill>
                            <a:srgbClr val="FFFFFF"/>
                          </a:solidFill>
                          <a:latin typeface="Arial" panose="020B0604020202020204" pitchFamily="34" charset="0"/>
                          <a:ea typeface="Lato 1 Bold"/>
                          <a:cs typeface="Arial" panose="020B0604020202020204" pitchFamily="34" charset="0"/>
                          <a:sym typeface="Lato 1 Bold"/>
                        </a:rPr>
                        <a:t>Job opportunity</a:t>
                      </a:r>
                      <a:endParaRPr lang="en-US" sz="3000" baseline="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Closing date</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Level</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tc>
                  <a:txBody>
                    <a:bodyPr/>
                    <a:lstStyle/>
                    <a:p>
                      <a:pPr algn="ctr">
                        <a:lnSpc>
                          <a:spcPts val="3919"/>
                        </a:lnSpc>
                        <a:defRPr/>
                      </a:pPr>
                      <a:r>
                        <a:rPr lang="en-US" sz="3000" dirty="0">
                          <a:solidFill>
                            <a:srgbClr val="FFFFFF"/>
                          </a:solidFill>
                          <a:latin typeface="Arial" panose="020B0604020202020204" pitchFamily="34" charset="0"/>
                          <a:ea typeface="Lato 1 Bold"/>
                          <a:cs typeface="Arial" panose="020B0604020202020204" pitchFamily="34" charset="0"/>
                          <a:sym typeface="Lato 1 Bold"/>
                        </a:rPr>
                        <a:t>Annual salary</a:t>
                      </a:r>
                      <a:endParaRPr lang="en-US" sz="3000" dirty="0">
                        <a:latin typeface="Arial" panose="020B0604020202020204"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A8A8"/>
                    </a:solidFill>
                  </a:tcPr>
                </a:tc>
                <a:extLst>
                  <a:ext uri="{0D108BD9-81ED-4DB2-BD59-A6C34878D82A}">
                    <a16:rowId xmlns:a16="http://schemas.microsoft.com/office/drawing/2014/main" val="10000"/>
                  </a:ext>
                </a:extLst>
              </a:tr>
              <a:tr h="1467532">
                <a:tc>
                  <a:txBody>
                    <a:bodyPr/>
                    <a:lstStyle/>
                    <a:p>
                      <a:pPr algn="l">
                        <a:spcAft>
                          <a:spcPts val="750"/>
                        </a:spcAft>
                      </a:pPr>
                      <a:r>
                        <a:rPr lang="en-US" sz="3200" b="1" i="0" dirty="0">
                          <a:solidFill>
                            <a:srgbClr val="0B0C0C"/>
                          </a:solidFill>
                          <a:effectLst/>
                          <a:latin typeface="Arial" panose="020B0604020202020204" pitchFamily="34" charset="0"/>
                          <a:cs typeface="Arial" panose="020B0604020202020204" pitchFamily="34" charset="0"/>
                        </a:rPr>
                        <a:t>All Apprenticeship </a:t>
                      </a:r>
                      <a:r>
                        <a:rPr lang="en-US" sz="3200" b="0" i="0" dirty="0">
                          <a:solidFill>
                            <a:srgbClr val="0B0C0C"/>
                          </a:solidFill>
                          <a:effectLst/>
                          <a:latin typeface="Arial" panose="020B0604020202020204" pitchFamily="34" charset="0"/>
                          <a:cs typeface="Arial" panose="020B0604020202020204" pitchFamily="34" charset="0"/>
                        </a:rPr>
                        <a:t>GE Aerospace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24</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th</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Nov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3 and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Up to £22,000</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2914">
                <a:tc>
                  <a:txBody>
                    <a:bodyPr/>
                    <a:lstStyle/>
                    <a:p>
                      <a:pPr algn="l"/>
                      <a:r>
                        <a:rPr lang="en-GB" sz="3200" b="1" i="0" baseline="0" dirty="0">
                          <a:solidFill>
                            <a:srgbClr val="0B0C0C"/>
                          </a:solidFill>
                          <a:effectLst/>
                          <a:latin typeface="Arial" panose="020B0604020202020204" pitchFamily="34" charset="0"/>
                          <a:cs typeface="Arial" panose="020B0604020202020204" pitchFamily="34" charset="0"/>
                        </a:rPr>
                        <a:t>Various RAF</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25</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th</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Aug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4 and 5</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Up to £</a:t>
                      </a:r>
                      <a:r>
                        <a:rPr lang="en-GB" sz="3200" b="0" i="0" dirty="0">
                          <a:solidFill>
                            <a:srgbClr val="0B0C0C"/>
                          </a:solidFill>
                          <a:effectLst/>
                          <a:highlight>
                            <a:srgbClr val="FFFF00"/>
                          </a:highlight>
                          <a:latin typeface="Arial" panose="020B0604020202020204" pitchFamily="34" charset="0"/>
                          <a:cs typeface="Arial" panose="020B0604020202020204" pitchFamily="34" charset="0"/>
                        </a:rPr>
                        <a:t>33,100</a:t>
                      </a:r>
                      <a:endParaRPr lang="en-US" sz="30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67532">
                <a:tc>
                  <a:txBody>
                    <a:bodyPr/>
                    <a:lstStyle/>
                    <a:p>
                      <a:pPr algn="l">
                        <a:spcAft>
                          <a:spcPts val="750"/>
                        </a:spcAft>
                      </a:pPr>
                      <a:r>
                        <a:rPr lang="en-GB" sz="3200" b="1" i="0" dirty="0">
                          <a:solidFill>
                            <a:srgbClr val="0B0C0C"/>
                          </a:solidFill>
                          <a:effectLst/>
                          <a:latin typeface="Arial" panose="020B0604020202020204" pitchFamily="34" charset="0"/>
                          <a:cs typeface="Arial" panose="020B0604020202020204" pitchFamily="34" charset="0"/>
                        </a:rPr>
                        <a:t>Audi Service Mechanic Apprentice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200" dirty="0">
                          <a:highlight>
                            <a:srgbClr val="FFFF00"/>
                          </a:highlight>
                          <a:latin typeface="Arial" panose="020B0604020202020204" pitchFamily="34" charset="0"/>
                          <a:ea typeface="Lato" panose="020F0502020204030203" pitchFamily="34" charset="0"/>
                          <a:cs typeface="Arial" panose="020B0604020202020204" pitchFamily="34" charset="0"/>
                        </a:rPr>
                        <a:t>3rd Dec</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3</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GB" sz="3200" b="0" i="0" kern="1200" dirty="0">
                          <a:solidFill>
                            <a:schemeClr val="tx1"/>
                          </a:solidFill>
                          <a:effectLst/>
                          <a:highlight>
                            <a:srgbClr val="FFFF00"/>
                          </a:highlight>
                          <a:latin typeface="Arial" panose="020B0604020202020204" pitchFamily="34" charset="0"/>
                          <a:ea typeface="+mn-ea"/>
                          <a:cs typeface="Arial" panose="020B0604020202020204" pitchFamily="34" charset="0"/>
                        </a:rPr>
                        <a:t>£13,312</a:t>
                      </a:r>
                      <a:endParaRPr lang="en-US" sz="32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67532">
                <a:tc>
                  <a:txBody>
                    <a:bodyPr/>
                    <a:lstStyle/>
                    <a:p>
                      <a:pPr algn="l">
                        <a:spcAft>
                          <a:spcPts val="750"/>
                        </a:spcAft>
                      </a:pPr>
                      <a:r>
                        <a:rPr lang="en-US" sz="3200" b="1" i="0" dirty="0">
                          <a:solidFill>
                            <a:srgbClr val="0B0C0C"/>
                          </a:solidFill>
                          <a:effectLst/>
                          <a:latin typeface="Arial" panose="020B0604020202020204" pitchFamily="34" charset="0"/>
                          <a:cs typeface="Arial" panose="020B0604020202020204" pitchFamily="34" charset="0"/>
                        </a:rPr>
                        <a:t>Broadcast and Media Systems Engineer  BBC</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28</a:t>
                      </a:r>
                      <a:r>
                        <a:rPr lang="en-US" sz="3000" baseline="30000" dirty="0">
                          <a:highlight>
                            <a:srgbClr val="FFFF00"/>
                          </a:highlight>
                          <a:latin typeface="Arial" panose="020B0604020202020204" pitchFamily="34" charset="0"/>
                          <a:ea typeface="Lato" panose="020F0502020204030203" pitchFamily="34" charset="0"/>
                          <a:cs typeface="Arial" panose="020B0604020202020204" pitchFamily="34" charset="0"/>
                        </a:rPr>
                        <a:t>th</a:t>
                      </a: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 Nov</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468"/>
                        </a:lnSpc>
                        <a:defRPr/>
                      </a:pPr>
                      <a:r>
                        <a:rPr lang="en-US" sz="3000" dirty="0">
                          <a:highlight>
                            <a:srgbClr val="FFFF00"/>
                          </a:highlight>
                          <a:latin typeface="Arial" panose="020B0604020202020204" pitchFamily="34" charset="0"/>
                          <a:ea typeface="Lato" panose="020F0502020204030203" pitchFamily="34" charset="0"/>
                          <a:cs typeface="Arial" panose="020B0604020202020204" pitchFamily="34" charset="0"/>
                        </a:rPr>
                        <a:t>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2468"/>
                        </a:lnSpc>
                        <a:spcBef>
                          <a:spcPts val="0"/>
                        </a:spcBef>
                        <a:spcAft>
                          <a:spcPts val="0"/>
                        </a:spcAft>
                        <a:buClrTx/>
                        <a:buSzTx/>
                        <a:buFontTx/>
                        <a:buNone/>
                        <a:tabLst/>
                        <a:defRPr/>
                      </a:pPr>
                      <a:r>
                        <a:rPr lang="en-GB" sz="3200" b="0" i="0" dirty="0">
                          <a:solidFill>
                            <a:srgbClr val="0B0C0C"/>
                          </a:solidFill>
                          <a:effectLst/>
                          <a:highlight>
                            <a:srgbClr val="FFFF00"/>
                          </a:highlight>
                          <a:latin typeface="Arial" panose="020B0604020202020204" pitchFamily="34" charset="0"/>
                          <a:cs typeface="Arial" panose="020B0604020202020204" pitchFamily="34" charset="0"/>
                        </a:rPr>
                        <a:t>21,840</a:t>
                      </a:r>
                      <a:endParaRPr lang="en-US" sz="3000" dirty="0">
                        <a:highlight>
                          <a:srgbClr val="FFFF00"/>
                        </a:highlight>
                        <a:latin typeface="Arial" panose="020B0604020202020204" pitchFamily="34" charset="0"/>
                        <a:ea typeface="Lato" panose="020F0502020204030203" pitchFamily="34" charset="0"/>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1028258" y="1011632"/>
            <a:ext cx="13961406" cy="704232"/>
          </a:xfrm>
          <a:prstGeom prst="rect">
            <a:avLst/>
          </a:prstGeom>
        </p:spPr>
        <p:txBody>
          <a:bodyPr lIns="0" tIns="0" rIns="0" bIns="0" rtlCol="0" anchor="t">
            <a:spAutoFit/>
          </a:bodyPr>
          <a:lstStyle/>
          <a:p>
            <a:pPr algn="l">
              <a:lnSpc>
                <a:spcPts val="5249"/>
              </a:lnSpc>
            </a:pPr>
            <a:r>
              <a:rPr lang="en-US" sz="6999" dirty="0">
                <a:solidFill>
                  <a:srgbClr val="010A4F"/>
                </a:solidFill>
                <a:latin typeface="Arial" panose="020B0604020202020204" pitchFamily="34" charset="0"/>
                <a:ea typeface="Lato 1 Bold"/>
                <a:cs typeface="Arial" panose="020B0604020202020204" pitchFamily="34" charset="0"/>
                <a:sym typeface="Lato 1 Bold"/>
              </a:rPr>
              <a:t>Apprenticeships in the local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3961406"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How do you find apprenticeships?</a:t>
            </a:r>
          </a:p>
        </p:txBody>
      </p:sp>
      <p:sp>
        <p:nvSpPr>
          <p:cNvPr id="8" name="Freeform 8"/>
          <p:cNvSpPr/>
          <p:nvPr/>
        </p:nvSpPr>
        <p:spPr>
          <a:xfrm>
            <a:off x="3337650" y="2652651"/>
            <a:ext cx="4108494" cy="6605649"/>
          </a:xfrm>
          <a:custGeom>
            <a:avLst/>
            <a:gdLst/>
            <a:ahLst/>
            <a:cxnLst/>
            <a:rect l="l" t="t" r="r" b="b"/>
            <a:pathLst>
              <a:path w="4108494" h="6605649">
                <a:moveTo>
                  <a:pt x="0" y="0"/>
                </a:moveTo>
                <a:lnTo>
                  <a:pt x="4108494" y="0"/>
                </a:lnTo>
                <a:lnTo>
                  <a:pt x="4108494" y="6605649"/>
                </a:lnTo>
                <a:lnTo>
                  <a:pt x="0" y="6605649"/>
                </a:lnTo>
                <a:lnTo>
                  <a:pt x="0" y="0"/>
                </a:lnTo>
                <a:close/>
              </a:path>
            </a:pathLst>
          </a:custGeom>
          <a:blipFill>
            <a:blip r:embed="rId6"/>
            <a:stretch>
              <a:fillRect/>
            </a:stretch>
          </a:blipFill>
        </p:spPr>
        <p:txBody>
          <a:bodyPr/>
          <a:lstStyle/>
          <a:p>
            <a:endParaRPr lang="en-GB"/>
          </a:p>
        </p:txBody>
      </p:sp>
      <p:sp>
        <p:nvSpPr>
          <p:cNvPr id="9" name="AutoShape 9"/>
          <p:cNvSpPr/>
          <p:nvPr/>
        </p:nvSpPr>
        <p:spPr>
          <a:xfrm flipV="1">
            <a:off x="8654634" y="2810489"/>
            <a:ext cx="0" cy="6292009"/>
          </a:xfrm>
          <a:prstGeom prst="line">
            <a:avLst/>
          </a:prstGeom>
          <a:ln w="38100" cap="flat">
            <a:solidFill>
              <a:srgbClr val="010A4F"/>
            </a:solidFill>
            <a:prstDash val="solid"/>
            <a:headEnd type="none" w="sm" len="sm"/>
            <a:tailEnd type="none" w="sm" len="sm"/>
          </a:ln>
        </p:spPr>
        <p:txBody>
          <a:bodyPr/>
          <a:lstStyle/>
          <a:p>
            <a:endParaRPr lang="en-GB"/>
          </a:p>
        </p:txBody>
      </p:sp>
      <p:sp>
        <p:nvSpPr>
          <p:cNvPr id="10" name="Freeform 10"/>
          <p:cNvSpPr/>
          <p:nvPr/>
        </p:nvSpPr>
        <p:spPr>
          <a:xfrm rot="-10800000">
            <a:off x="10383605" y="3017184"/>
            <a:ext cx="5446366" cy="1007420"/>
          </a:xfrm>
          <a:custGeom>
            <a:avLst/>
            <a:gdLst/>
            <a:ahLst/>
            <a:cxnLst/>
            <a:rect l="l" t="t" r="r" b="b"/>
            <a:pathLst>
              <a:path w="5446366" h="1007420">
                <a:moveTo>
                  <a:pt x="0" y="0"/>
                </a:moveTo>
                <a:lnTo>
                  <a:pt x="5446367" y="0"/>
                </a:lnTo>
                <a:lnTo>
                  <a:pt x="5446367" y="1007420"/>
                </a:lnTo>
                <a:lnTo>
                  <a:pt x="0" y="1007420"/>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10233615" y="5344118"/>
            <a:ext cx="624783" cy="624783"/>
          </a:xfrm>
          <a:custGeom>
            <a:avLst/>
            <a:gdLst/>
            <a:ahLst/>
            <a:cxnLst/>
            <a:rect l="l" t="t" r="r" b="b"/>
            <a:pathLst>
              <a:path w="624783" h="624783">
                <a:moveTo>
                  <a:pt x="0" y="0"/>
                </a:moveTo>
                <a:lnTo>
                  <a:pt x="624783" y="0"/>
                </a:lnTo>
                <a:lnTo>
                  <a:pt x="624783" y="624783"/>
                </a:lnTo>
                <a:lnTo>
                  <a:pt x="0" y="624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0173495" y="6378476"/>
            <a:ext cx="804815" cy="467799"/>
          </a:xfrm>
          <a:custGeom>
            <a:avLst/>
            <a:gdLst/>
            <a:ahLst/>
            <a:cxnLst/>
            <a:rect l="l" t="t" r="r" b="b"/>
            <a:pathLst>
              <a:path w="804815" h="467799">
                <a:moveTo>
                  <a:pt x="0" y="0"/>
                </a:moveTo>
                <a:lnTo>
                  <a:pt x="804815" y="0"/>
                </a:lnTo>
                <a:lnTo>
                  <a:pt x="804815" y="467799"/>
                </a:lnTo>
                <a:lnTo>
                  <a:pt x="0" y="467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10308416" y="7164358"/>
            <a:ext cx="475181" cy="561514"/>
          </a:xfrm>
          <a:custGeom>
            <a:avLst/>
            <a:gdLst/>
            <a:ahLst/>
            <a:cxnLst/>
            <a:rect l="l" t="t" r="r" b="b"/>
            <a:pathLst>
              <a:path w="475181" h="561514">
                <a:moveTo>
                  <a:pt x="0" y="0"/>
                </a:moveTo>
                <a:lnTo>
                  <a:pt x="475181" y="0"/>
                </a:lnTo>
                <a:lnTo>
                  <a:pt x="475181" y="561514"/>
                </a:lnTo>
                <a:lnTo>
                  <a:pt x="0" y="5615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0005393" y="8112367"/>
            <a:ext cx="1141018" cy="303796"/>
          </a:xfrm>
          <a:custGeom>
            <a:avLst/>
            <a:gdLst/>
            <a:ahLst/>
            <a:cxnLst/>
            <a:rect l="l" t="t" r="r" b="b"/>
            <a:pathLst>
              <a:path w="1141018" h="303796">
                <a:moveTo>
                  <a:pt x="0" y="0"/>
                </a:moveTo>
                <a:lnTo>
                  <a:pt x="1141018" y="0"/>
                </a:lnTo>
                <a:lnTo>
                  <a:pt x="1141018" y="303797"/>
                </a:lnTo>
                <a:lnTo>
                  <a:pt x="0" y="3037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TextBox 15"/>
          <p:cNvSpPr txBox="1"/>
          <p:nvPr/>
        </p:nvSpPr>
        <p:spPr>
          <a:xfrm>
            <a:off x="10005393" y="4173959"/>
            <a:ext cx="6202791" cy="4667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Showcasing live apprenticeship jobs</a:t>
            </a:r>
          </a:p>
        </p:txBody>
      </p:sp>
      <p:sp>
        <p:nvSpPr>
          <p:cNvPr id="16" name="TextBox 16"/>
          <p:cNvSpPr txBox="1"/>
          <p:nvPr/>
        </p:nvSpPr>
        <p:spPr>
          <a:xfrm>
            <a:off x="10911000" y="3320678"/>
            <a:ext cx="4391578" cy="562356"/>
          </a:xfrm>
          <a:prstGeom prst="rect">
            <a:avLst/>
          </a:prstGeom>
        </p:spPr>
        <p:txBody>
          <a:bodyPr lIns="0" tIns="0" rIns="0" bIns="0" rtlCol="0" anchor="t">
            <a:spAutoFit/>
          </a:bodyPr>
          <a:lstStyle/>
          <a:p>
            <a:pPr algn="l">
              <a:lnSpc>
                <a:spcPts val="4032"/>
              </a:lnSpc>
            </a:pPr>
            <a:r>
              <a:rPr lang="en-US" sz="4800" b="1" spc="28" dirty="0">
                <a:solidFill>
                  <a:srgbClr val="010A4F"/>
                </a:solidFill>
                <a:latin typeface="Lato 1 Bold"/>
                <a:ea typeface="Lato 1 Bold"/>
                <a:cs typeface="Lato 1 Bold"/>
                <a:sym typeface="Lato 1 Bold"/>
              </a:rPr>
              <a:t>WHAT IS FAA?</a:t>
            </a:r>
          </a:p>
        </p:txBody>
      </p:sp>
      <p:sp>
        <p:nvSpPr>
          <p:cNvPr id="17" name="TextBox 17"/>
          <p:cNvSpPr txBox="1"/>
          <p:nvPr/>
        </p:nvSpPr>
        <p:spPr>
          <a:xfrm>
            <a:off x="10978310" y="5189784"/>
            <a:ext cx="4751642" cy="923925"/>
          </a:xfrm>
          <a:prstGeom prst="rect">
            <a:avLst/>
          </a:prstGeom>
        </p:spPr>
        <p:txBody>
          <a:bodyPr lIns="0" tIns="0" rIns="0" bIns="0" rtlCol="0" anchor="t">
            <a:spAutoFit/>
          </a:bodyPr>
          <a:lstStyle/>
          <a:p>
            <a:pPr algn="ctr">
              <a:lnSpc>
                <a:spcPts val="3600"/>
              </a:lnSpc>
            </a:pPr>
            <a:r>
              <a:rPr lang="en-US" sz="3000">
                <a:solidFill>
                  <a:srgbClr val="000000"/>
                </a:solidFill>
                <a:latin typeface="Lato 1"/>
                <a:ea typeface="Lato 1"/>
                <a:cs typeface="Lato 1"/>
                <a:sym typeface="Lato 1"/>
              </a:rPr>
              <a:t>20,000+ vacancies </a:t>
            </a:r>
          </a:p>
          <a:p>
            <a:pPr algn="ctr">
              <a:lnSpc>
                <a:spcPts val="3600"/>
              </a:lnSpc>
            </a:pPr>
            <a:r>
              <a:rPr lang="en-US" sz="3000">
                <a:solidFill>
                  <a:srgbClr val="000000"/>
                </a:solidFill>
                <a:latin typeface="Lato 1"/>
                <a:ea typeface="Lato 1"/>
                <a:cs typeface="Lato 1"/>
                <a:sym typeface="Lato 1"/>
              </a:rPr>
              <a:t>over the year</a:t>
            </a:r>
          </a:p>
        </p:txBody>
      </p:sp>
      <p:sp>
        <p:nvSpPr>
          <p:cNvPr id="18" name="TextBox 18"/>
          <p:cNvSpPr txBox="1"/>
          <p:nvPr/>
        </p:nvSpPr>
        <p:spPr>
          <a:xfrm>
            <a:off x="10947879" y="6325928"/>
            <a:ext cx="4751642" cy="466725"/>
          </a:xfrm>
          <a:prstGeom prst="rect">
            <a:avLst/>
          </a:prstGeom>
        </p:spPr>
        <p:txBody>
          <a:bodyPr lIns="0" tIns="0" rIns="0" bIns="0" rtlCol="0" anchor="t">
            <a:spAutoFit/>
          </a:bodyPr>
          <a:lstStyle/>
          <a:p>
            <a:pPr algn="ctr">
              <a:lnSpc>
                <a:spcPts val="3600"/>
              </a:lnSpc>
            </a:pPr>
            <a:r>
              <a:rPr lang="en-US" sz="3000">
                <a:solidFill>
                  <a:srgbClr val="000000"/>
                </a:solidFill>
                <a:latin typeface="Lato 1"/>
                <a:ea typeface="Lato 1"/>
                <a:cs typeface="Lato 1"/>
                <a:sym typeface="Lato 1"/>
              </a:rPr>
              <a:t>Free to use</a:t>
            </a:r>
          </a:p>
        </p:txBody>
      </p:sp>
      <p:sp>
        <p:nvSpPr>
          <p:cNvPr id="19" name="TextBox 19"/>
          <p:cNvSpPr txBox="1"/>
          <p:nvPr/>
        </p:nvSpPr>
        <p:spPr>
          <a:xfrm>
            <a:off x="10978310" y="7206990"/>
            <a:ext cx="4751642" cy="466725"/>
          </a:xfrm>
          <a:prstGeom prst="rect">
            <a:avLst/>
          </a:prstGeom>
        </p:spPr>
        <p:txBody>
          <a:bodyPr lIns="0" tIns="0" rIns="0" bIns="0" rtlCol="0" anchor="t">
            <a:spAutoFit/>
          </a:bodyPr>
          <a:lstStyle/>
          <a:p>
            <a:pPr algn="ctr">
              <a:lnSpc>
                <a:spcPts val="3600"/>
              </a:lnSpc>
            </a:pPr>
            <a:r>
              <a:rPr lang="en-US" sz="3000">
                <a:solidFill>
                  <a:srgbClr val="000000"/>
                </a:solidFill>
                <a:latin typeface="Lato 1"/>
                <a:ea typeface="Lato 1"/>
                <a:cs typeface="Lato 1"/>
                <a:sym typeface="Lato 1"/>
              </a:rPr>
              <a:t>Secure site</a:t>
            </a:r>
          </a:p>
        </p:txBody>
      </p:sp>
      <p:sp>
        <p:nvSpPr>
          <p:cNvPr id="20" name="TextBox 20"/>
          <p:cNvSpPr txBox="1"/>
          <p:nvPr/>
        </p:nvSpPr>
        <p:spPr>
          <a:xfrm>
            <a:off x="10947879" y="8026140"/>
            <a:ext cx="4751642" cy="466725"/>
          </a:xfrm>
          <a:prstGeom prst="rect">
            <a:avLst/>
          </a:prstGeom>
        </p:spPr>
        <p:txBody>
          <a:bodyPr lIns="0" tIns="0" rIns="0" bIns="0" rtlCol="0" anchor="t">
            <a:spAutoFit/>
          </a:bodyPr>
          <a:lstStyle/>
          <a:p>
            <a:pPr algn="ctr">
              <a:lnSpc>
                <a:spcPts val="3600"/>
              </a:lnSpc>
            </a:pPr>
            <a:r>
              <a:rPr lang="en-US" sz="3000">
                <a:solidFill>
                  <a:srgbClr val="000000"/>
                </a:solidFill>
                <a:latin typeface="Lato 1"/>
                <a:ea typeface="Lato 1"/>
                <a:cs typeface="Lato 1"/>
                <a:sym typeface="Lato 1"/>
              </a:rPr>
              <a:t>Apply quickly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3961406"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Where else to look</a:t>
            </a:r>
          </a:p>
        </p:txBody>
      </p:sp>
      <p:grpSp>
        <p:nvGrpSpPr>
          <p:cNvPr id="8" name="Group 8"/>
          <p:cNvGrpSpPr/>
          <p:nvPr/>
        </p:nvGrpSpPr>
        <p:grpSpPr>
          <a:xfrm>
            <a:off x="5525913" y="2231459"/>
            <a:ext cx="3458606" cy="2912041"/>
            <a:chOff x="0" y="0"/>
            <a:chExt cx="1239486" cy="1043610"/>
          </a:xfrm>
        </p:grpSpPr>
        <p:sp>
          <p:nvSpPr>
            <p:cNvPr id="9" name="Freeform 9"/>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C5F65"/>
              </a:solidFill>
              <a:prstDash val="solid"/>
              <a:round/>
            </a:ln>
          </p:spPr>
          <p:txBody>
            <a:bodyPr/>
            <a:lstStyle/>
            <a:p>
              <a:r>
                <a:rPr lang="en-US" sz="3600" dirty="0"/>
                <a:t>University or College</a:t>
              </a:r>
            </a:p>
            <a:p>
              <a:r>
                <a:rPr lang="en-US" sz="3600" dirty="0"/>
                <a:t>Training Provider</a:t>
              </a:r>
              <a:endParaRPr lang="en-GB" sz="3600" dirty="0"/>
            </a:p>
          </p:txBody>
        </p:sp>
        <p:sp>
          <p:nvSpPr>
            <p:cNvPr id="10" name="TextBox 10"/>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15" name="Group 15"/>
          <p:cNvGrpSpPr/>
          <p:nvPr/>
        </p:nvGrpSpPr>
        <p:grpSpPr>
          <a:xfrm>
            <a:off x="9374785" y="2231459"/>
            <a:ext cx="3458606" cy="2912041"/>
            <a:chOff x="0" y="0"/>
            <a:chExt cx="1239486" cy="1043610"/>
          </a:xfrm>
        </p:grpSpPr>
        <p:sp>
          <p:nvSpPr>
            <p:cNvPr id="16" name="Freeform 16"/>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7" name="TextBox 17"/>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11" name="Freeform 11"/>
          <p:cNvSpPr/>
          <p:nvPr/>
        </p:nvSpPr>
        <p:spPr>
          <a:xfrm>
            <a:off x="10471322" y="2581774"/>
            <a:ext cx="1490540" cy="1490540"/>
          </a:xfrm>
          <a:custGeom>
            <a:avLst/>
            <a:gdLst/>
            <a:ahLst/>
            <a:cxnLst/>
            <a:rect l="l" t="t" r="r" b="b"/>
            <a:pathLst>
              <a:path w="1490540" h="1490540">
                <a:moveTo>
                  <a:pt x="0" y="0"/>
                </a:moveTo>
                <a:lnTo>
                  <a:pt x="1490540" y="0"/>
                </a:lnTo>
                <a:lnTo>
                  <a:pt x="1490540" y="1490540"/>
                </a:lnTo>
                <a:lnTo>
                  <a:pt x="0" y="1490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2" name="Group 12"/>
          <p:cNvGrpSpPr/>
          <p:nvPr/>
        </p:nvGrpSpPr>
        <p:grpSpPr>
          <a:xfrm>
            <a:off x="7300787" y="5600700"/>
            <a:ext cx="3458606" cy="2912041"/>
            <a:chOff x="0" y="0"/>
            <a:chExt cx="1239486" cy="1043610"/>
          </a:xfrm>
        </p:grpSpPr>
        <p:sp>
          <p:nvSpPr>
            <p:cNvPr id="13" name="Freeform 13"/>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14" name="TextBox 14"/>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18" name="Group 18"/>
          <p:cNvGrpSpPr/>
          <p:nvPr/>
        </p:nvGrpSpPr>
        <p:grpSpPr>
          <a:xfrm>
            <a:off x="13290591" y="2231459"/>
            <a:ext cx="3458606" cy="2912041"/>
            <a:chOff x="0" y="0"/>
            <a:chExt cx="1239486" cy="1043610"/>
          </a:xfrm>
        </p:grpSpPr>
        <p:sp>
          <p:nvSpPr>
            <p:cNvPr id="19" name="Freeform 19"/>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20" name="TextBox 20"/>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21" name="Group 21"/>
          <p:cNvGrpSpPr/>
          <p:nvPr/>
        </p:nvGrpSpPr>
        <p:grpSpPr>
          <a:xfrm>
            <a:off x="3384981" y="5600700"/>
            <a:ext cx="3458606" cy="2912041"/>
            <a:chOff x="0" y="0"/>
            <a:chExt cx="1239486" cy="1043610"/>
          </a:xfrm>
        </p:grpSpPr>
        <p:sp>
          <p:nvSpPr>
            <p:cNvPr id="22" name="Freeform 22"/>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23" name="TextBox 23"/>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24" name="Freeform 24"/>
          <p:cNvSpPr/>
          <p:nvPr/>
        </p:nvSpPr>
        <p:spPr>
          <a:xfrm>
            <a:off x="8208531" y="6029325"/>
            <a:ext cx="1870938" cy="1398526"/>
          </a:xfrm>
          <a:custGeom>
            <a:avLst/>
            <a:gdLst/>
            <a:ahLst/>
            <a:cxnLst/>
            <a:rect l="l" t="t" r="r" b="b"/>
            <a:pathLst>
              <a:path w="1870938" h="1398526">
                <a:moveTo>
                  <a:pt x="0" y="0"/>
                </a:moveTo>
                <a:lnTo>
                  <a:pt x="1870938" y="0"/>
                </a:lnTo>
                <a:lnTo>
                  <a:pt x="1870938" y="1398526"/>
                </a:lnTo>
                <a:lnTo>
                  <a:pt x="0" y="13985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26"/>
          <p:cNvSpPr/>
          <p:nvPr/>
        </p:nvSpPr>
        <p:spPr>
          <a:xfrm>
            <a:off x="4440960" y="6074437"/>
            <a:ext cx="1346648" cy="1353415"/>
          </a:xfrm>
          <a:custGeom>
            <a:avLst/>
            <a:gdLst/>
            <a:ahLst/>
            <a:cxnLst/>
            <a:rect l="l" t="t" r="r" b="b"/>
            <a:pathLst>
              <a:path w="1346648" h="1353415">
                <a:moveTo>
                  <a:pt x="0" y="0"/>
                </a:moveTo>
                <a:lnTo>
                  <a:pt x="1346648" y="0"/>
                </a:lnTo>
                <a:lnTo>
                  <a:pt x="1346648" y="1353414"/>
                </a:lnTo>
                <a:lnTo>
                  <a:pt x="0" y="1353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7" name="Group 27"/>
          <p:cNvGrpSpPr/>
          <p:nvPr/>
        </p:nvGrpSpPr>
        <p:grpSpPr>
          <a:xfrm>
            <a:off x="1543174" y="2231459"/>
            <a:ext cx="3458606" cy="2912041"/>
            <a:chOff x="0" y="0"/>
            <a:chExt cx="1239486" cy="1043610"/>
          </a:xfrm>
        </p:grpSpPr>
        <p:sp>
          <p:nvSpPr>
            <p:cNvPr id="28" name="Freeform 28"/>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29" name="TextBox 29"/>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30" name="Group 30"/>
          <p:cNvGrpSpPr/>
          <p:nvPr/>
        </p:nvGrpSpPr>
        <p:grpSpPr>
          <a:xfrm>
            <a:off x="2295627" y="2581774"/>
            <a:ext cx="1953699" cy="1344861"/>
            <a:chOff x="0" y="0"/>
            <a:chExt cx="2604932" cy="1793148"/>
          </a:xfrm>
        </p:grpSpPr>
        <p:sp>
          <p:nvSpPr>
            <p:cNvPr id="31" name="Freeform 31"/>
            <p:cNvSpPr/>
            <p:nvPr/>
          </p:nvSpPr>
          <p:spPr>
            <a:xfrm>
              <a:off x="0" y="0"/>
              <a:ext cx="2604932" cy="1793148"/>
            </a:xfrm>
            <a:custGeom>
              <a:avLst/>
              <a:gdLst/>
              <a:ahLst/>
              <a:cxnLst/>
              <a:rect l="l" t="t" r="r" b="b"/>
              <a:pathLst>
                <a:path w="2604932" h="1793148">
                  <a:moveTo>
                    <a:pt x="0" y="0"/>
                  </a:moveTo>
                  <a:lnTo>
                    <a:pt x="2604932" y="0"/>
                  </a:lnTo>
                  <a:lnTo>
                    <a:pt x="2604932" y="1793148"/>
                  </a:lnTo>
                  <a:lnTo>
                    <a:pt x="0" y="1793148"/>
                  </a:lnTo>
                  <a:lnTo>
                    <a:pt x="0" y="0"/>
                  </a:lnTo>
                  <a:close/>
                </a:path>
              </a:pathLst>
            </a:custGeom>
            <a:blipFill>
              <a:blip r:embed="rId12"/>
              <a:stretch>
                <a:fillRect/>
              </a:stretch>
            </a:blipFill>
          </p:spPr>
          <p:txBody>
            <a:bodyPr/>
            <a:lstStyle/>
            <a:p>
              <a:endParaRPr lang="en-GB"/>
            </a:p>
          </p:txBody>
        </p:sp>
      </p:grpSp>
      <p:sp>
        <p:nvSpPr>
          <p:cNvPr id="32" name="Freeform 32"/>
          <p:cNvSpPr/>
          <p:nvPr/>
        </p:nvSpPr>
        <p:spPr>
          <a:xfrm>
            <a:off x="14130095" y="2602946"/>
            <a:ext cx="1719137" cy="1691006"/>
          </a:xfrm>
          <a:custGeom>
            <a:avLst/>
            <a:gdLst/>
            <a:ahLst/>
            <a:cxnLst/>
            <a:rect l="l" t="t" r="r" b="b"/>
            <a:pathLst>
              <a:path w="1719137" h="1691006">
                <a:moveTo>
                  <a:pt x="0" y="0"/>
                </a:moveTo>
                <a:lnTo>
                  <a:pt x="1719138" y="0"/>
                </a:lnTo>
                <a:lnTo>
                  <a:pt x="1719138" y="1691006"/>
                </a:lnTo>
                <a:lnTo>
                  <a:pt x="0" y="1691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3" name="TextBox 33"/>
          <p:cNvSpPr txBox="1"/>
          <p:nvPr/>
        </p:nvSpPr>
        <p:spPr>
          <a:xfrm>
            <a:off x="9856522" y="4092772"/>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Company websites</a:t>
            </a:r>
          </a:p>
        </p:txBody>
      </p:sp>
      <p:sp>
        <p:nvSpPr>
          <p:cNvPr id="34" name="TextBox 34"/>
          <p:cNvSpPr txBox="1"/>
          <p:nvPr/>
        </p:nvSpPr>
        <p:spPr>
          <a:xfrm>
            <a:off x="13772328" y="4154685"/>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Careers websites</a:t>
            </a:r>
          </a:p>
        </p:txBody>
      </p:sp>
      <p:sp>
        <p:nvSpPr>
          <p:cNvPr id="35" name="TextBox 35"/>
          <p:cNvSpPr txBox="1"/>
          <p:nvPr/>
        </p:nvSpPr>
        <p:spPr>
          <a:xfrm>
            <a:off x="3866718" y="7743551"/>
            <a:ext cx="2495132" cy="4667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Social media</a:t>
            </a:r>
          </a:p>
        </p:txBody>
      </p:sp>
      <p:grpSp>
        <p:nvGrpSpPr>
          <p:cNvPr id="37" name="Group 37"/>
          <p:cNvGrpSpPr/>
          <p:nvPr/>
        </p:nvGrpSpPr>
        <p:grpSpPr>
          <a:xfrm>
            <a:off x="11195364" y="4637585"/>
            <a:ext cx="3483144" cy="3869735"/>
            <a:chOff x="0" y="-28575"/>
            <a:chExt cx="1248280" cy="1386826"/>
          </a:xfrm>
        </p:grpSpPr>
        <p:sp>
          <p:nvSpPr>
            <p:cNvPr id="38" name="Freeform 38"/>
            <p:cNvSpPr/>
            <p:nvPr/>
          </p:nvSpPr>
          <p:spPr>
            <a:xfrm>
              <a:off x="8794" y="314641"/>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39" name="TextBox 39"/>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36" name="TextBox 36"/>
          <p:cNvSpPr txBox="1"/>
          <p:nvPr/>
        </p:nvSpPr>
        <p:spPr>
          <a:xfrm>
            <a:off x="1952353" y="4092772"/>
            <a:ext cx="2640247"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Find an apprenticeship</a:t>
            </a:r>
          </a:p>
        </p:txBody>
      </p:sp>
      <p:sp>
        <p:nvSpPr>
          <p:cNvPr id="40" name="TextBox 40"/>
          <p:cNvSpPr txBox="1"/>
          <p:nvPr/>
        </p:nvSpPr>
        <p:spPr>
          <a:xfrm>
            <a:off x="11698329" y="7446901"/>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Higher and Degree listing</a:t>
            </a:r>
          </a:p>
        </p:txBody>
      </p:sp>
      <p:sp>
        <p:nvSpPr>
          <p:cNvPr id="41" name="TextBox 41"/>
          <p:cNvSpPr txBox="1"/>
          <p:nvPr/>
        </p:nvSpPr>
        <p:spPr>
          <a:xfrm>
            <a:off x="7782523" y="7514951"/>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Friends and family</a:t>
            </a:r>
          </a:p>
        </p:txBody>
      </p:sp>
      <p:sp>
        <p:nvSpPr>
          <p:cNvPr id="42" name="TextBox 42"/>
          <p:cNvSpPr txBox="1"/>
          <p:nvPr/>
        </p:nvSpPr>
        <p:spPr>
          <a:xfrm>
            <a:off x="5936678" y="4383285"/>
            <a:ext cx="2495132" cy="923330"/>
          </a:xfrm>
          <a:prstGeom prst="rect">
            <a:avLst/>
          </a:prstGeom>
        </p:spPr>
        <p:txBody>
          <a:bodyPr lIns="0" tIns="0" rIns="0" bIns="0" rtlCol="0" anchor="t">
            <a:spAutoFit/>
          </a:bodyPr>
          <a:lstStyle/>
          <a:p>
            <a:pPr algn="ctr">
              <a:lnSpc>
                <a:spcPts val="3600"/>
              </a:lnSpc>
            </a:pPr>
            <a:r>
              <a:rPr lang="en-US" sz="3000" b="1" dirty="0">
                <a:solidFill>
                  <a:srgbClr val="000000"/>
                </a:solidFill>
                <a:latin typeface="Lato 1 Bold"/>
                <a:ea typeface="Lato 1 Bold"/>
                <a:cs typeface="Lato 1 Bold"/>
                <a:sym typeface="Lato 1 Bold"/>
              </a:rPr>
              <a:t>UCAS</a:t>
            </a:r>
          </a:p>
          <a:p>
            <a:pPr algn="ctr">
              <a:lnSpc>
                <a:spcPts val="3600"/>
              </a:lnSpc>
            </a:pPr>
            <a:endParaRPr lang="en-US" sz="3000" b="1" dirty="0">
              <a:solidFill>
                <a:srgbClr val="000000"/>
              </a:solidFill>
              <a:latin typeface="Lato 1 Bold"/>
              <a:ea typeface="Lato 1 Bold"/>
              <a:cs typeface="Lato 1 Bold"/>
              <a:sym typeface="Lato 1 Bold"/>
            </a:endParaRPr>
          </a:p>
        </p:txBody>
      </p:sp>
      <p:sp>
        <p:nvSpPr>
          <p:cNvPr id="25" name="Freeform 25"/>
          <p:cNvSpPr/>
          <p:nvPr/>
        </p:nvSpPr>
        <p:spPr>
          <a:xfrm>
            <a:off x="12058457" y="5826905"/>
            <a:ext cx="1774876" cy="1600946"/>
          </a:xfrm>
          <a:custGeom>
            <a:avLst/>
            <a:gdLst/>
            <a:ahLst/>
            <a:cxnLst/>
            <a:rect l="l" t="t" r="r" b="b"/>
            <a:pathLst>
              <a:path w="1774876" h="1600946">
                <a:moveTo>
                  <a:pt x="0" y="0"/>
                </a:moveTo>
                <a:lnTo>
                  <a:pt x="1774876" y="0"/>
                </a:lnTo>
                <a:lnTo>
                  <a:pt x="1774876" y="1600946"/>
                </a:lnTo>
                <a:lnTo>
                  <a:pt x="0" y="1600946"/>
                </a:lnTo>
                <a:lnTo>
                  <a:pt x="0" y="0"/>
                </a:lnTo>
                <a:close/>
              </a:path>
            </a:pathLst>
          </a:custGeom>
          <a:blipFill>
            <a:blip r:embed="rId15"/>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6" grpId="0" animBg="1"/>
      <p:bldP spid="32" grpId="0" animBg="1"/>
      <p:bldP spid="33" grpId="0"/>
      <p:bldP spid="34" grpId="0"/>
      <p:bldP spid="35" grpId="0"/>
      <p:bldP spid="36" grpId="0"/>
      <p:bldP spid="40" grpId="0"/>
      <p:bldP spid="41" grpId="0"/>
      <p:bldP spid="42"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4108889" y="4152636"/>
            <a:ext cx="2190133" cy="951230"/>
            <a:chOff x="0" y="0"/>
            <a:chExt cx="576825" cy="250530"/>
          </a:xfrm>
        </p:grpSpPr>
        <p:sp>
          <p:nvSpPr>
            <p:cNvPr id="8" name="Freeform 8"/>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C5F65"/>
            </a:solidFill>
          </p:spPr>
          <p:txBody>
            <a:bodyPr/>
            <a:lstStyle/>
            <a:p>
              <a:endParaRPr lang="en-GB"/>
            </a:p>
          </p:txBody>
        </p:sp>
        <p:sp>
          <p:nvSpPr>
            <p:cNvPr id="9" name="TextBox 9"/>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Wage</a:t>
              </a:r>
            </a:p>
          </p:txBody>
        </p:sp>
      </p:grpSp>
      <p:grpSp>
        <p:nvGrpSpPr>
          <p:cNvPr id="10" name="Group 10"/>
          <p:cNvGrpSpPr/>
          <p:nvPr/>
        </p:nvGrpSpPr>
        <p:grpSpPr>
          <a:xfrm>
            <a:off x="7727771" y="4122285"/>
            <a:ext cx="2190133" cy="951230"/>
            <a:chOff x="0" y="0"/>
            <a:chExt cx="576825" cy="250530"/>
          </a:xfrm>
        </p:grpSpPr>
        <p:sp>
          <p:nvSpPr>
            <p:cNvPr id="11" name="Freeform 11"/>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6992"/>
            </a:solidFill>
          </p:spPr>
          <p:txBody>
            <a:bodyPr/>
            <a:lstStyle/>
            <a:p>
              <a:endParaRPr lang="en-GB"/>
            </a:p>
          </p:txBody>
        </p:sp>
        <p:sp>
          <p:nvSpPr>
            <p:cNvPr id="12" name="TextBox 12"/>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Progression</a:t>
              </a:r>
            </a:p>
          </p:txBody>
        </p:sp>
      </p:grpSp>
      <p:grpSp>
        <p:nvGrpSpPr>
          <p:cNvPr id="13" name="Group 13"/>
          <p:cNvGrpSpPr/>
          <p:nvPr/>
        </p:nvGrpSpPr>
        <p:grpSpPr>
          <a:xfrm>
            <a:off x="11345281" y="4122285"/>
            <a:ext cx="2190133" cy="951230"/>
            <a:chOff x="0" y="0"/>
            <a:chExt cx="576825" cy="250530"/>
          </a:xfrm>
        </p:grpSpPr>
        <p:sp>
          <p:nvSpPr>
            <p:cNvPr id="14" name="Freeform 14"/>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A8A8"/>
            </a:solidFill>
          </p:spPr>
          <p:txBody>
            <a:bodyPr/>
            <a:lstStyle/>
            <a:p>
              <a:endParaRPr lang="en-GB"/>
            </a:p>
          </p:txBody>
        </p:sp>
        <p:sp>
          <p:nvSpPr>
            <p:cNvPr id="15" name="TextBox 15"/>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Job position</a:t>
              </a:r>
            </a:p>
          </p:txBody>
        </p:sp>
      </p:grpSp>
      <p:grpSp>
        <p:nvGrpSpPr>
          <p:cNvPr id="16" name="Group 16"/>
          <p:cNvGrpSpPr/>
          <p:nvPr/>
        </p:nvGrpSpPr>
        <p:grpSpPr>
          <a:xfrm>
            <a:off x="4108889" y="7699312"/>
            <a:ext cx="2190133" cy="951230"/>
            <a:chOff x="0" y="0"/>
            <a:chExt cx="576825" cy="250530"/>
          </a:xfrm>
        </p:grpSpPr>
        <p:sp>
          <p:nvSpPr>
            <p:cNvPr id="17" name="Freeform 17"/>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8B463"/>
            </a:solidFill>
          </p:spPr>
          <p:txBody>
            <a:bodyPr/>
            <a:lstStyle/>
            <a:p>
              <a:endParaRPr lang="en-GB"/>
            </a:p>
          </p:txBody>
        </p:sp>
        <p:sp>
          <p:nvSpPr>
            <p:cNvPr id="18" name="TextBox 18"/>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Training Provider</a:t>
              </a:r>
            </a:p>
          </p:txBody>
        </p:sp>
      </p:grpSp>
      <p:grpSp>
        <p:nvGrpSpPr>
          <p:cNvPr id="19" name="Group 19"/>
          <p:cNvGrpSpPr/>
          <p:nvPr/>
        </p:nvGrpSpPr>
        <p:grpSpPr>
          <a:xfrm>
            <a:off x="7724601" y="7726563"/>
            <a:ext cx="2190133" cy="951230"/>
            <a:chOff x="0" y="0"/>
            <a:chExt cx="576825" cy="250530"/>
          </a:xfrm>
        </p:grpSpPr>
        <p:sp>
          <p:nvSpPr>
            <p:cNvPr id="20" name="Freeform 20"/>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525E93"/>
            </a:solidFill>
          </p:spPr>
          <p:txBody>
            <a:bodyPr/>
            <a:lstStyle/>
            <a:p>
              <a:endParaRPr lang="en-GB"/>
            </a:p>
          </p:txBody>
        </p:sp>
        <p:sp>
          <p:nvSpPr>
            <p:cNvPr id="21" name="TextBox 21"/>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Varied role</a:t>
              </a:r>
            </a:p>
          </p:txBody>
        </p:sp>
      </p:grpSp>
      <p:grpSp>
        <p:nvGrpSpPr>
          <p:cNvPr id="22" name="Group 22"/>
          <p:cNvGrpSpPr/>
          <p:nvPr/>
        </p:nvGrpSpPr>
        <p:grpSpPr>
          <a:xfrm>
            <a:off x="11345281" y="7726563"/>
            <a:ext cx="2190133" cy="951230"/>
            <a:chOff x="0" y="0"/>
            <a:chExt cx="576825" cy="250530"/>
          </a:xfrm>
        </p:grpSpPr>
        <p:sp>
          <p:nvSpPr>
            <p:cNvPr id="23" name="Freeform 23"/>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C5F65"/>
            </a:solidFill>
          </p:spPr>
          <p:txBody>
            <a:bodyPr/>
            <a:lstStyle/>
            <a:p>
              <a:endParaRPr lang="en-GB"/>
            </a:p>
          </p:txBody>
        </p:sp>
        <p:sp>
          <p:nvSpPr>
            <p:cNvPr id="24" name="TextBox 24"/>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Ethos and values</a:t>
              </a:r>
            </a:p>
          </p:txBody>
        </p:sp>
      </p:grpSp>
      <p:sp>
        <p:nvSpPr>
          <p:cNvPr id="25" name="Freeform 25"/>
          <p:cNvSpPr/>
          <p:nvPr/>
        </p:nvSpPr>
        <p:spPr>
          <a:xfrm>
            <a:off x="4369899" y="2473954"/>
            <a:ext cx="1668112" cy="1355341"/>
          </a:xfrm>
          <a:custGeom>
            <a:avLst/>
            <a:gdLst/>
            <a:ahLst/>
            <a:cxnLst/>
            <a:rect l="l" t="t" r="r" b="b"/>
            <a:pathLst>
              <a:path w="1668112" h="1355341">
                <a:moveTo>
                  <a:pt x="0" y="0"/>
                </a:moveTo>
                <a:lnTo>
                  <a:pt x="1668112" y="0"/>
                </a:lnTo>
                <a:lnTo>
                  <a:pt x="1668112" y="1355342"/>
                </a:lnTo>
                <a:lnTo>
                  <a:pt x="0" y="1355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6" name="Freeform 26"/>
          <p:cNvSpPr/>
          <p:nvPr/>
        </p:nvSpPr>
        <p:spPr>
          <a:xfrm>
            <a:off x="8104357" y="2358289"/>
            <a:ext cx="1430621" cy="1430621"/>
          </a:xfrm>
          <a:custGeom>
            <a:avLst/>
            <a:gdLst/>
            <a:ahLst/>
            <a:cxnLst/>
            <a:rect l="l" t="t" r="r" b="b"/>
            <a:pathLst>
              <a:path w="1430621" h="1430621">
                <a:moveTo>
                  <a:pt x="0" y="0"/>
                </a:moveTo>
                <a:lnTo>
                  <a:pt x="1430621" y="0"/>
                </a:lnTo>
                <a:lnTo>
                  <a:pt x="1430621" y="1430621"/>
                </a:lnTo>
                <a:lnTo>
                  <a:pt x="0" y="1430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7" name="Freeform 27"/>
          <p:cNvSpPr/>
          <p:nvPr/>
        </p:nvSpPr>
        <p:spPr>
          <a:xfrm>
            <a:off x="11775755" y="2400946"/>
            <a:ext cx="1303794" cy="1440656"/>
          </a:xfrm>
          <a:custGeom>
            <a:avLst/>
            <a:gdLst/>
            <a:ahLst/>
            <a:cxnLst/>
            <a:rect l="l" t="t" r="r" b="b"/>
            <a:pathLst>
              <a:path w="1303794" h="1440656">
                <a:moveTo>
                  <a:pt x="0" y="0"/>
                </a:moveTo>
                <a:lnTo>
                  <a:pt x="1303794" y="0"/>
                </a:lnTo>
                <a:lnTo>
                  <a:pt x="1303794" y="1440656"/>
                </a:lnTo>
                <a:lnTo>
                  <a:pt x="0" y="1440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8" name="Freeform 28"/>
          <p:cNvSpPr/>
          <p:nvPr/>
        </p:nvSpPr>
        <p:spPr>
          <a:xfrm>
            <a:off x="4504956" y="5941211"/>
            <a:ext cx="1397999" cy="1397999"/>
          </a:xfrm>
          <a:custGeom>
            <a:avLst/>
            <a:gdLst/>
            <a:ahLst/>
            <a:cxnLst/>
            <a:rect l="l" t="t" r="r" b="b"/>
            <a:pathLst>
              <a:path w="1397999" h="1397999">
                <a:moveTo>
                  <a:pt x="0" y="0"/>
                </a:moveTo>
                <a:lnTo>
                  <a:pt x="1397998" y="0"/>
                </a:lnTo>
                <a:lnTo>
                  <a:pt x="1397998" y="1397998"/>
                </a:lnTo>
                <a:lnTo>
                  <a:pt x="0" y="13979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9" name="Freeform 29"/>
          <p:cNvSpPr/>
          <p:nvPr/>
        </p:nvSpPr>
        <p:spPr>
          <a:xfrm>
            <a:off x="8063719" y="5911513"/>
            <a:ext cx="1511896" cy="1511896"/>
          </a:xfrm>
          <a:custGeom>
            <a:avLst/>
            <a:gdLst/>
            <a:ahLst/>
            <a:cxnLst/>
            <a:rect l="l" t="t" r="r" b="b"/>
            <a:pathLst>
              <a:path w="1511896" h="1511896">
                <a:moveTo>
                  <a:pt x="0" y="0"/>
                </a:moveTo>
                <a:lnTo>
                  <a:pt x="1511896" y="0"/>
                </a:lnTo>
                <a:lnTo>
                  <a:pt x="1511896" y="1511896"/>
                </a:lnTo>
                <a:lnTo>
                  <a:pt x="0" y="15118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30"/>
          <p:cNvSpPr/>
          <p:nvPr/>
        </p:nvSpPr>
        <p:spPr>
          <a:xfrm>
            <a:off x="11618673" y="5905580"/>
            <a:ext cx="1639137" cy="1460881"/>
          </a:xfrm>
          <a:custGeom>
            <a:avLst/>
            <a:gdLst/>
            <a:ahLst/>
            <a:cxnLst/>
            <a:rect l="l" t="t" r="r" b="b"/>
            <a:pathLst>
              <a:path w="1639137" h="1460881">
                <a:moveTo>
                  <a:pt x="0" y="0"/>
                </a:moveTo>
                <a:lnTo>
                  <a:pt x="1639137" y="0"/>
                </a:lnTo>
                <a:lnTo>
                  <a:pt x="1639137" y="1460881"/>
                </a:lnTo>
                <a:lnTo>
                  <a:pt x="0" y="14608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1" name="TextBox 31"/>
          <p:cNvSpPr txBox="1"/>
          <p:nvPr/>
        </p:nvSpPr>
        <p:spPr>
          <a:xfrm>
            <a:off x="1028700" y="994013"/>
            <a:ext cx="14944963" cy="666750"/>
          </a:xfrm>
          <a:prstGeom prst="rect">
            <a:avLst/>
          </a:prstGeom>
        </p:spPr>
        <p:txBody>
          <a:bodyPr lIns="0" tIns="0" rIns="0" bIns="0" rtlCol="0" anchor="t">
            <a:spAutoFit/>
          </a:bodyPr>
          <a:lstStyle/>
          <a:p>
            <a:pPr algn="l">
              <a:lnSpc>
                <a:spcPts val="4500"/>
              </a:lnSpc>
            </a:pPr>
            <a:r>
              <a:rPr lang="en-US" sz="6000" b="1">
                <a:solidFill>
                  <a:srgbClr val="010A4F"/>
                </a:solidFill>
                <a:latin typeface="Lato 1 Bold"/>
                <a:ea typeface="Lato 1 Bold"/>
                <a:cs typeface="Lato 1 Bold"/>
                <a:sym typeface="Lato 1 Bold"/>
              </a:rPr>
              <a:t>How can I tell if it’s a good apprenticeship?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7155621" y="2677134"/>
            <a:ext cx="1683904" cy="2396985"/>
          </a:xfrm>
          <a:custGeom>
            <a:avLst/>
            <a:gdLst/>
            <a:ahLst/>
            <a:cxnLst/>
            <a:rect l="l" t="t" r="r" b="b"/>
            <a:pathLst>
              <a:path w="1683904" h="2396985">
                <a:moveTo>
                  <a:pt x="0" y="0"/>
                </a:moveTo>
                <a:lnTo>
                  <a:pt x="1683904" y="0"/>
                </a:lnTo>
                <a:lnTo>
                  <a:pt x="1683904" y="2396985"/>
                </a:lnTo>
                <a:lnTo>
                  <a:pt x="0" y="2396985"/>
                </a:lnTo>
                <a:lnTo>
                  <a:pt x="0" y="0"/>
                </a:lnTo>
                <a:close/>
              </a:path>
            </a:pathLst>
          </a:custGeom>
          <a:blipFill>
            <a:blip r:embed="rId5"/>
            <a:stretch>
              <a:fillRect/>
            </a:stretch>
          </a:blipFill>
        </p:spPr>
        <p:txBody>
          <a:bodyPr/>
          <a:lstStyle/>
          <a:p>
            <a:endParaRPr lang="en-GB"/>
          </a:p>
        </p:txBody>
      </p:sp>
      <p:sp>
        <p:nvSpPr>
          <p:cNvPr id="7" name="Freeform 7"/>
          <p:cNvSpPr/>
          <p:nvPr/>
        </p:nvSpPr>
        <p:spPr>
          <a:xfrm>
            <a:off x="2994134" y="6652762"/>
            <a:ext cx="1387772" cy="1961759"/>
          </a:xfrm>
          <a:custGeom>
            <a:avLst/>
            <a:gdLst/>
            <a:ahLst/>
            <a:cxnLst/>
            <a:rect l="l" t="t" r="r" b="b"/>
            <a:pathLst>
              <a:path w="1387772" h="1961759">
                <a:moveTo>
                  <a:pt x="0" y="0"/>
                </a:moveTo>
                <a:lnTo>
                  <a:pt x="1387772" y="0"/>
                </a:lnTo>
                <a:lnTo>
                  <a:pt x="1387772" y="1961759"/>
                </a:lnTo>
                <a:lnTo>
                  <a:pt x="0" y="1961759"/>
                </a:lnTo>
                <a:lnTo>
                  <a:pt x="0" y="0"/>
                </a:lnTo>
                <a:close/>
              </a:path>
            </a:pathLst>
          </a:custGeom>
          <a:blipFill>
            <a:blip r:embed="rId6"/>
            <a:stretch>
              <a:fillRect/>
            </a:stretch>
          </a:blipFill>
        </p:spPr>
        <p:txBody>
          <a:bodyPr/>
          <a:lstStyle/>
          <a:p>
            <a:endParaRPr lang="en-GB"/>
          </a:p>
        </p:txBody>
      </p:sp>
      <p:sp>
        <p:nvSpPr>
          <p:cNvPr id="8" name="Freeform 8"/>
          <p:cNvSpPr/>
          <p:nvPr/>
        </p:nvSpPr>
        <p:spPr>
          <a:xfrm>
            <a:off x="2071495" y="6750821"/>
            <a:ext cx="1317694" cy="1863700"/>
          </a:xfrm>
          <a:custGeom>
            <a:avLst/>
            <a:gdLst/>
            <a:ahLst/>
            <a:cxnLst/>
            <a:rect l="l" t="t" r="r" b="b"/>
            <a:pathLst>
              <a:path w="1317694" h="1863700">
                <a:moveTo>
                  <a:pt x="0" y="0"/>
                </a:moveTo>
                <a:lnTo>
                  <a:pt x="1317694" y="0"/>
                </a:lnTo>
                <a:lnTo>
                  <a:pt x="1317694" y="1863700"/>
                </a:lnTo>
                <a:lnTo>
                  <a:pt x="0" y="1863700"/>
                </a:lnTo>
                <a:lnTo>
                  <a:pt x="0" y="0"/>
                </a:lnTo>
                <a:close/>
              </a:path>
            </a:pathLst>
          </a:custGeom>
          <a:blipFill>
            <a:blip r:embed="rId7"/>
            <a:stretch>
              <a:fillRect/>
            </a:stretch>
          </a:blipFill>
        </p:spPr>
        <p:txBody>
          <a:bodyPr/>
          <a:lstStyle/>
          <a:p>
            <a:endParaRPr lang="en-GB"/>
          </a:p>
        </p:txBody>
      </p:sp>
      <p:sp>
        <p:nvSpPr>
          <p:cNvPr id="9" name="Freeform 9"/>
          <p:cNvSpPr/>
          <p:nvPr/>
        </p:nvSpPr>
        <p:spPr>
          <a:xfrm>
            <a:off x="9580492" y="2691123"/>
            <a:ext cx="3571246" cy="2382021"/>
          </a:xfrm>
          <a:custGeom>
            <a:avLst/>
            <a:gdLst/>
            <a:ahLst/>
            <a:cxnLst/>
            <a:rect l="l" t="t" r="r" b="b"/>
            <a:pathLst>
              <a:path w="3571246" h="2382021">
                <a:moveTo>
                  <a:pt x="0" y="0"/>
                </a:moveTo>
                <a:lnTo>
                  <a:pt x="3571245" y="0"/>
                </a:lnTo>
                <a:lnTo>
                  <a:pt x="3571245" y="2382021"/>
                </a:lnTo>
                <a:lnTo>
                  <a:pt x="0" y="2382021"/>
                </a:lnTo>
                <a:lnTo>
                  <a:pt x="0" y="0"/>
                </a:lnTo>
                <a:close/>
              </a:path>
            </a:pathLst>
          </a:custGeom>
          <a:blipFill>
            <a:blip r:embed="rId8"/>
            <a:stretch>
              <a:fillRect/>
            </a:stretch>
          </a:blipFill>
        </p:spPr>
        <p:txBody>
          <a:bodyPr/>
          <a:lstStyle/>
          <a:p>
            <a:endParaRPr lang="en-GB"/>
          </a:p>
        </p:txBody>
      </p:sp>
      <p:sp>
        <p:nvSpPr>
          <p:cNvPr id="10" name="Freeform 10"/>
          <p:cNvSpPr/>
          <p:nvPr/>
        </p:nvSpPr>
        <p:spPr>
          <a:xfrm>
            <a:off x="11415925" y="7136910"/>
            <a:ext cx="3021552" cy="1888470"/>
          </a:xfrm>
          <a:custGeom>
            <a:avLst/>
            <a:gdLst/>
            <a:ahLst/>
            <a:cxnLst/>
            <a:rect l="l" t="t" r="r" b="b"/>
            <a:pathLst>
              <a:path w="3021552" h="1888470">
                <a:moveTo>
                  <a:pt x="0" y="0"/>
                </a:moveTo>
                <a:lnTo>
                  <a:pt x="3021552" y="0"/>
                </a:lnTo>
                <a:lnTo>
                  <a:pt x="3021552" y="1888470"/>
                </a:lnTo>
                <a:lnTo>
                  <a:pt x="0" y="1888470"/>
                </a:lnTo>
                <a:lnTo>
                  <a:pt x="0" y="0"/>
                </a:lnTo>
                <a:close/>
              </a:path>
            </a:pathLst>
          </a:custGeom>
          <a:blipFill>
            <a:blip r:embed="rId9"/>
            <a:stretch>
              <a:fillRect/>
            </a:stretch>
          </a:blipFill>
        </p:spPr>
        <p:txBody>
          <a:bodyPr/>
          <a:lstStyle/>
          <a:p>
            <a:endParaRPr lang="en-GB"/>
          </a:p>
        </p:txBody>
      </p:sp>
      <p:grpSp>
        <p:nvGrpSpPr>
          <p:cNvPr id="11" name="Group 11"/>
          <p:cNvGrpSpPr/>
          <p:nvPr/>
        </p:nvGrpSpPr>
        <p:grpSpPr>
          <a:xfrm>
            <a:off x="5447335" y="5489972"/>
            <a:ext cx="3416572" cy="682369"/>
            <a:chOff x="0" y="0"/>
            <a:chExt cx="899838" cy="179719"/>
          </a:xfrm>
        </p:grpSpPr>
        <p:sp>
          <p:nvSpPr>
            <p:cNvPr id="12" name="Freeform 12"/>
            <p:cNvSpPr/>
            <p:nvPr/>
          </p:nvSpPr>
          <p:spPr>
            <a:xfrm>
              <a:off x="0" y="0"/>
              <a:ext cx="899838" cy="179719"/>
            </a:xfrm>
            <a:custGeom>
              <a:avLst/>
              <a:gdLst/>
              <a:ahLst/>
              <a:cxnLst/>
              <a:rect l="l" t="t" r="r" b="b"/>
              <a:pathLst>
                <a:path w="899838" h="179719">
                  <a:moveTo>
                    <a:pt x="0" y="0"/>
                  </a:moveTo>
                  <a:lnTo>
                    <a:pt x="899838" y="0"/>
                  </a:lnTo>
                  <a:lnTo>
                    <a:pt x="899838" y="179719"/>
                  </a:lnTo>
                  <a:lnTo>
                    <a:pt x="0" y="179719"/>
                  </a:lnTo>
                  <a:close/>
                </a:path>
              </a:pathLst>
            </a:custGeom>
            <a:solidFill>
              <a:srgbClr val="EC5F65"/>
            </a:solidFill>
          </p:spPr>
          <p:txBody>
            <a:bodyPr/>
            <a:lstStyle/>
            <a:p>
              <a:endParaRPr lang="en-GB"/>
            </a:p>
          </p:txBody>
        </p:sp>
        <p:sp>
          <p:nvSpPr>
            <p:cNvPr id="13" name="TextBox 13"/>
            <p:cNvSpPr txBox="1"/>
            <p:nvPr/>
          </p:nvSpPr>
          <p:spPr>
            <a:xfrm>
              <a:off x="0" y="0"/>
              <a:ext cx="899838" cy="179719"/>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Application guides</a:t>
              </a:r>
            </a:p>
          </p:txBody>
        </p:sp>
      </p:grpSp>
      <p:grpSp>
        <p:nvGrpSpPr>
          <p:cNvPr id="14" name="Group 14"/>
          <p:cNvGrpSpPr/>
          <p:nvPr/>
        </p:nvGrpSpPr>
        <p:grpSpPr>
          <a:xfrm>
            <a:off x="1969883" y="8949697"/>
            <a:ext cx="2513635" cy="691896"/>
            <a:chOff x="0" y="0"/>
            <a:chExt cx="662027" cy="182228"/>
          </a:xfrm>
        </p:grpSpPr>
        <p:sp>
          <p:nvSpPr>
            <p:cNvPr id="15" name="Freeform 15"/>
            <p:cNvSpPr/>
            <p:nvPr/>
          </p:nvSpPr>
          <p:spPr>
            <a:xfrm>
              <a:off x="0" y="0"/>
              <a:ext cx="662027" cy="182228"/>
            </a:xfrm>
            <a:custGeom>
              <a:avLst/>
              <a:gdLst/>
              <a:ahLst/>
              <a:cxnLst/>
              <a:rect l="l" t="t" r="r" b="b"/>
              <a:pathLst>
                <a:path w="662027" h="182228">
                  <a:moveTo>
                    <a:pt x="0" y="0"/>
                  </a:moveTo>
                  <a:lnTo>
                    <a:pt x="662027" y="0"/>
                  </a:lnTo>
                  <a:lnTo>
                    <a:pt x="662027" y="182228"/>
                  </a:lnTo>
                  <a:lnTo>
                    <a:pt x="0" y="182228"/>
                  </a:lnTo>
                  <a:close/>
                </a:path>
              </a:pathLst>
            </a:custGeom>
            <a:solidFill>
              <a:srgbClr val="EC5F65"/>
            </a:solidFill>
          </p:spPr>
          <p:txBody>
            <a:bodyPr/>
            <a:lstStyle/>
            <a:p>
              <a:endParaRPr lang="en-GB"/>
            </a:p>
          </p:txBody>
        </p:sp>
        <p:sp>
          <p:nvSpPr>
            <p:cNvPr id="16" name="TextBox 16"/>
            <p:cNvSpPr txBox="1"/>
            <p:nvPr/>
          </p:nvSpPr>
          <p:spPr>
            <a:xfrm>
              <a:off x="0" y="-9525"/>
              <a:ext cx="662027" cy="191753"/>
            </a:xfrm>
            <a:prstGeom prst="rect">
              <a:avLst/>
            </a:prstGeom>
          </p:spPr>
          <p:txBody>
            <a:bodyPr lIns="50800" tIns="50800" rIns="50800" bIns="50800" rtlCol="0" anchor="ctr"/>
            <a:lstStyle/>
            <a:p>
              <a:pPr algn="ctr">
                <a:lnSpc>
                  <a:spcPts val="3600"/>
                </a:lnSpc>
              </a:pPr>
              <a:r>
                <a:rPr lang="en-US" sz="3000" b="1">
                  <a:solidFill>
                    <a:srgbClr val="FFFFFF"/>
                  </a:solidFill>
                  <a:latin typeface="Lato 1 Bold"/>
                  <a:ea typeface="Lato 1 Bold"/>
                  <a:cs typeface="Lato 1 Bold"/>
                  <a:sym typeface="Lato 1 Bold"/>
                </a:rPr>
                <a:t>Resources</a:t>
              </a:r>
            </a:p>
          </p:txBody>
        </p:sp>
      </p:grpSp>
      <p:grpSp>
        <p:nvGrpSpPr>
          <p:cNvPr id="17" name="Group 17"/>
          <p:cNvGrpSpPr/>
          <p:nvPr/>
        </p:nvGrpSpPr>
        <p:grpSpPr>
          <a:xfrm>
            <a:off x="10109297" y="5480446"/>
            <a:ext cx="2513635" cy="691896"/>
            <a:chOff x="0" y="0"/>
            <a:chExt cx="662027" cy="182228"/>
          </a:xfrm>
        </p:grpSpPr>
        <p:sp>
          <p:nvSpPr>
            <p:cNvPr id="18" name="Freeform 18"/>
            <p:cNvSpPr/>
            <p:nvPr/>
          </p:nvSpPr>
          <p:spPr>
            <a:xfrm>
              <a:off x="0" y="0"/>
              <a:ext cx="662027" cy="182228"/>
            </a:xfrm>
            <a:custGeom>
              <a:avLst/>
              <a:gdLst/>
              <a:ahLst/>
              <a:cxnLst/>
              <a:rect l="l" t="t" r="r" b="b"/>
              <a:pathLst>
                <a:path w="662027" h="182228">
                  <a:moveTo>
                    <a:pt x="0" y="0"/>
                  </a:moveTo>
                  <a:lnTo>
                    <a:pt x="662027" y="0"/>
                  </a:lnTo>
                  <a:lnTo>
                    <a:pt x="662027" y="182228"/>
                  </a:lnTo>
                  <a:lnTo>
                    <a:pt x="0" y="182228"/>
                  </a:lnTo>
                  <a:close/>
                </a:path>
              </a:pathLst>
            </a:custGeom>
            <a:solidFill>
              <a:srgbClr val="EC5F65"/>
            </a:solidFill>
          </p:spPr>
          <p:txBody>
            <a:bodyPr/>
            <a:lstStyle/>
            <a:p>
              <a:endParaRPr lang="en-GB"/>
            </a:p>
          </p:txBody>
        </p:sp>
        <p:sp>
          <p:nvSpPr>
            <p:cNvPr id="19" name="TextBox 19"/>
            <p:cNvSpPr txBox="1"/>
            <p:nvPr/>
          </p:nvSpPr>
          <p:spPr>
            <a:xfrm>
              <a:off x="0" y="-9525"/>
              <a:ext cx="662027" cy="191753"/>
            </a:xfrm>
            <a:prstGeom prst="rect">
              <a:avLst/>
            </a:prstGeom>
          </p:spPr>
          <p:txBody>
            <a:bodyPr lIns="50800" tIns="50800" rIns="50800" bIns="50800" rtlCol="0" anchor="ctr"/>
            <a:lstStyle/>
            <a:p>
              <a:pPr algn="ctr">
                <a:lnSpc>
                  <a:spcPts val="3600"/>
                </a:lnSpc>
              </a:pPr>
              <a:r>
                <a:rPr lang="en-US" sz="3000" b="1">
                  <a:solidFill>
                    <a:srgbClr val="FFFFFF"/>
                  </a:solidFill>
                  <a:latin typeface="Lato 1 Bold"/>
                  <a:ea typeface="Lato 1 Bold"/>
                  <a:cs typeface="Lato 1 Bold"/>
                  <a:sym typeface="Lato 1 Bold"/>
                </a:rPr>
                <a:t>Webinars</a:t>
              </a:r>
            </a:p>
          </p:txBody>
        </p:sp>
      </p:grpSp>
      <p:sp>
        <p:nvSpPr>
          <p:cNvPr id="20" name="Freeform 20"/>
          <p:cNvSpPr/>
          <p:nvPr/>
        </p:nvSpPr>
        <p:spPr>
          <a:xfrm>
            <a:off x="5447148" y="6239017"/>
            <a:ext cx="3392376" cy="2887308"/>
          </a:xfrm>
          <a:custGeom>
            <a:avLst/>
            <a:gdLst/>
            <a:ahLst/>
            <a:cxnLst/>
            <a:rect l="l" t="t" r="r" b="b"/>
            <a:pathLst>
              <a:path w="3392376" h="2887308">
                <a:moveTo>
                  <a:pt x="0" y="0"/>
                </a:moveTo>
                <a:lnTo>
                  <a:pt x="3392377" y="0"/>
                </a:lnTo>
                <a:lnTo>
                  <a:pt x="3392377" y="2887308"/>
                </a:lnTo>
                <a:lnTo>
                  <a:pt x="0" y="2887308"/>
                </a:lnTo>
                <a:lnTo>
                  <a:pt x="0" y="0"/>
                </a:lnTo>
                <a:close/>
              </a:path>
            </a:pathLst>
          </a:custGeom>
          <a:blipFill>
            <a:blip r:embed="rId10"/>
            <a:stretch>
              <a:fillRect/>
            </a:stretch>
          </a:blipFill>
        </p:spPr>
        <p:txBody>
          <a:bodyPr/>
          <a:lstStyle/>
          <a:p>
            <a:endParaRPr lang="en-GB"/>
          </a:p>
        </p:txBody>
      </p:sp>
      <p:grpSp>
        <p:nvGrpSpPr>
          <p:cNvPr id="21" name="Group 21"/>
          <p:cNvGrpSpPr/>
          <p:nvPr/>
        </p:nvGrpSpPr>
        <p:grpSpPr>
          <a:xfrm>
            <a:off x="5568264" y="8949697"/>
            <a:ext cx="3174714" cy="691896"/>
            <a:chOff x="0" y="0"/>
            <a:chExt cx="836139" cy="182228"/>
          </a:xfrm>
        </p:grpSpPr>
        <p:sp>
          <p:nvSpPr>
            <p:cNvPr id="22" name="Freeform 22"/>
            <p:cNvSpPr/>
            <p:nvPr/>
          </p:nvSpPr>
          <p:spPr>
            <a:xfrm>
              <a:off x="0" y="0"/>
              <a:ext cx="836139" cy="182228"/>
            </a:xfrm>
            <a:custGeom>
              <a:avLst/>
              <a:gdLst/>
              <a:ahLst/>
              <a:cxnLst/>
              <a:rect l="l" t="t" r="r" b="b"/>
              <a:pathLst>
                <a:path w="836139" h="182228">
                  <a:moveTo>
                    <a:pt x="0" y="0"/>
                  </a:moveTo>
                  <a:lnTo>
                    <a:pt x="836139" y="0"/>
                  </a:lnTo>
                  <a:lnTo>
                    <a:pt x="836139" y="182228"/>
                  </a:lnTo>
                  <a:lnTo>
                    <a:pt x="0" y="182228"/>
                  </a:lnTo>
                  <a:close/>
                </a:path>
              </a:pathLst>
            </a:custGeom>
            <a:solidFill>
              <a:srgbClr val="EC5F65"/>
            </a:solidFill>
          </p:spPr>
          <p:txBody>
            <a:bodyPr/>
            <a:lstStyle/>
            <a:p>
              <a:endParaRPr lang="en-GB"/>
            </a:p>
          </p:txBody>
        </p:sp>
        <p:sp>
          <p:nvSpPr>
            <p:cNvPr id="23" name="TextBox 23"/>
            <p:cNvSpPr txBox="1"/>
            <p:nvPr/>
          </p:nvSpPr>
          <p:spPr>
            <a:xfrm>
              <a:off x="0" y="-9525"/>
              <a:ext cx="836139" cy="191753"/>
            </a:xfrm>
            <a:prstGeom prst="rect">
              <a:avLst/>
            </a:prstGeom>
          </p:spPr>
          <p:txBody>
            <a:bodyPr lIns="50800" tIns="50800" rIns="50800" bIns="50800" rtlCol="0" anchor="ctr"/>
            <a:lstStyle/>
            <a:p>
              <a:pPr algn="ctr">
                <a:lnSpc>
                  <a:spcPts val="3600"/>
                </a:lnSpc>
              </a:pPr>
              <a:r>
                <a:rPr lang="en-US" sz="3000" b="1">
                  <a:solidFill>
                    <a:srgbClr val="FFFFFF"/>
                  </a:solidFill>
                  <a:latin typeface="Lato 1 Bold"/>
                  <a:ea typeface="Lato 1 Bold"/>
                  <a:cs typeface="Lato 1 Bold"/>
                  <a:sym typeface="Lato 1 Bold"/>
                </a:rPr>
                <a:t>Employer profiles</a:t>
              </a:r>
            </a:p>
          </p:txBody>
        </p:sp>
      </p:grpSp>
      <p:sp>
        <p:nvSpPr>
          <p:cNvPr id="24" name="Freeform 24"/>
          <p:cNvSpPr/>
          <p:nvPr/>
        </p:nvSpPr>
        <p:spPr>
          <a:xfrm>
            <a:off x="2301554" y="2590083"/>
            <a:ext cx="1854811" cy="2636532"/>
          </a:xfrm>
          <a:custGeom>
            <a:avLst/>
            <a:gdLst/>
            <a:ahLst/>
            <a:cxnLst/>
            <a:rect l="l" t="t" r="r" b="b"/>
            <a:pathLst>
              <a:path w="1854811" h="2636532">
                <a:moveTo>
                  <a:pt x="0" y="0"/>
                </a:moveTo>
                <a:lnTo>
                  <a:pt x="1854811" y="0"/>
                </a:lnTo>
                <a:lnTo>
                  <a:pt x="1854811" y="2636532"/>
                </a:lnTo>
                <a:lnTo>
                  <a:pt x="0" y="2636532"/>
                </a:lnTo>
                <a:lnTo>
                  <a:pt x="0" y="0"/>
                </a:lnTo>
                <a:close/>
              </a:path>
            </a:pathLst>
          </a:custGeom>
          <a:blipFill>
            <a:blip r:embed="rId11"/>
            <a:stretch>
              <a:fillRect/>
            </a:stretch>
          </a:blipFill>
        </p:spPr>
        <p:txBody>
          <a:bodyPr/>
          <a:lstStyle/>
          <a:p>
            <a:endParaRPr lang="en-GB"/>
          </a:p>
        </p:txBody>
      </p:sp>
      <p:grpSp>
        <p:nvGrpSpPr>
          <p:cNvPr id="25" name="Group 25"/>
          <p:cNvGrpSpPr/>
          <p:nvPr/>
        </p:nvGrpSpPr>
        <p:grpSpPr>
          <a:xfrm>
            <a:off x="1520673" y="5489972"/>
            <a:ext cx="3239669" cy="682369"/>
            <a:chOff x="0" y="0"/>
            <a:chExt cx="853246" cy="179719"/>
          </a:xfrm>
        </p:grpSpPr>
        <p:sp>
          <p:nvSpPr>
            <p:cNvPr id="26" name="Freeform 26"/>
            <p:cNvSpPr/>
            <p:nvPr/>
          </p:nvSpPr>
          <p:spPr>
            <a:xfrm>
              <a:off x="0" y="0"/>
              <a:ext cx="853246" cy="179719"/>
            </a:xfrm>
            <a:custGeom>
              <a:avLst/>
              <a:gdLst/>
              <a:ahLst/>
              <a:cxnLst/>
              <a:rect l="l" t="t" r="r" b="b"/>
              <a:pathLst>
                <a:path w="853246" h="179719">
                  <a:moveTo>
                    <a:pt x="0" y="0"/>
                  </a:moveTo>
                  <a:lnTo>
                    <a:pt x="853246" y="0"/>
                  </a:lnTo>
                  <a:lnTo>
                    <a:pt x="853246" y="179719"/>
                  </a:lnTo>
                  <a:lnTo>
                    <a:pt x="0" y="179719"/>
                  </a:lnTo>
                  <a:close/>
                </a:path>
              </a:pathLst>
            </a:custGeom>
            <a:solidFill>
              <a:srgbClr val="EC5F65"/>
            </a:solidFill>
          </p:spPr>
          <p:txBody>
            <a:bodyPr/>
            <a:lstStyle/>
            <a:p>
              <a:endParaRPr lang="en-GB"/>
            </a:p>
          </p:txBody>
        </p:sp>
        <p:sp>
          <p:nvSpPr>
            <p:cNvPr id="27" name="TextBox 27"/>
            <p:cNvSpPr txBox="1"/>
            <p:nvPr/>
          </p:nvSpPr>
          <p:spPr>
            <a:xfrm>
              <a:off x="0" y="0"/>
              <a:ext cx="853246" cy="179719"/>
            </a:xfrm>
            <a:prstGeom prst="rect">
              <a:avLst/>
            </a:prstGeom>
          </p:spPr>
          <p:txBody>
            <a:bodyPr lIns="50800" tIns="50800" rIns="50800" bIns="50800" rtlCol="0" anchor="ctr"/>
            <a:lstStyle/>
            <a:p>
              <a:pPr algn="ctr">
                <a:lnSpc>
                  <a:spcPts val="3599"/>
                </a:lnSpc>
              </a:pPr>
              <a:r>
                <a:rPr lang="en-US" sz="2999" b="1">
                  <a:solidFill>
                    <a:srgbClr val="FFFFFF"/>
                  </a:solidFill>
                  <a:latin typeface="Lato 1 Bold"/>
                  <a:ea typeface="Lato 1 Bold"/>
                  <a:cs typeface="Lato 1 Bold"/>
                  <a:sym typeface="Lato 1 Bold"/>
                </a:rPr>
                <a:t>Choices Magazine</a:t>
              </a:r>
            </a:p>
          </p:txBody>
        </p:sp>
      </p:grpSp>
      <p:sp>
        <p:nvSpPr>
          <p:cNvPr id="28" name="Freeform 28"/>
          <p:cNvSpPr/>
          <p:nvPr/>
        </p:nvSpPr>
        <p:spPr>
          <a:xfrm>
            <a:off x="5245213" y="2590083"/>
            <a:ext cx="1781961" cy="2483061"/>
          </a:xfrm>
          <a:custGeom>
            <a:avLst/>
            <a:gdLst/>
            <a:ahLst/>
            <a:cxnLst/>
            <a:rect l="l" t="t" r="r" b="b"/>
            <a:pathLst>
              <a:path w="1781961" h="2483061">
                <a:moveTo>
                  <a:pt x="0" y="0"/>
                </a:moveTo>
                <a:lnTo>
                  <a:pt x="1781962" y="0"/>
                </a:lnTo>
                <a:lnTo>
                  <a:pt x="1781962" y="2483061"/>
                </a:lnTo>
                <a:lnTo>
                  <a:pt x="0" y="2483061"/>
                </a:lnTo>
                <a:lnTo>
                  <a:pt x="0" y="0"/>
                </a:lnTo>
                <a:close/>
              </a:path>
            </a:pathLst>
          </a:custGeom>
          <a:blipFill>
            <a:blip r:embed="rId12"/>
            <a:stretch>
              <a:fillRect l="-8255" t="-7363" r="-9841" b="-9406"/>
            </a:stretch>
          </a:blipFill>
        </p:spPr>
        <p:txBody>
          <a:bodyPr/>
          <a:lstStyle/>
          <a:p>
            <a:endParaRPr lang="en-GB"/>
          </a:p>
        </p:txBody>
      </p:sp>
      <p:grpSp>
        <p:nvGrpSpPr>
          <p:cNvPr id="29" name="Group 29"/>
          <p:cNvGrpSpPr/>
          <p:nvPr/>
        </p:nvGrpSpPr>
        <p:grpSpPr>
          <a:xfrm>
            <a:off x="13889757" y="5480446"/>
            <a:ext cx="2513635" cy="691896"/>
            <a:chOff x="0" y="0"/>
            <a:chExt cx="662027" cy="182228"/>
          </a:xfrm>
        </p:grpSpPr>
        <p:sp>
          <p:nvSpPr>
            <p:cNvPr id="30" name="Freeform 30"/>
            <p:cNvSpPr/>
            <p:nvPr/>
          </p:nvSpPr>
          <p:spPr>
            <a:xfrm>
              <a:off x="0" y="0"/>
              <a:ext cx="662027" cy="182228"/>
            </a:xfrm>
            <a:custGeom>
              <a:avLst/>
              <a:gdLst/>
              <a:ahLst/>
              <a:cxnLst/>
              <a:rect l="l" t="t" r="r" b="b"/>
              <a:pathLst>
                <a:path w="662027" h="182228">
                  <a:moveTo>
                    <a:pt x="0" y="0"/>
                  </a:moveTo>
                  <a:lnTo>
                    <a:pt x="662027" y="0"/>
                  </a:lnTo>
                  <a:lnTo>
                    <a:pt x="662027" y="182228"/>
                  </a:lnTo>
                  <a:lnTo>
                    <a:pt x="0" y="182228"/>
                  </a:lnTo>
                  <a:close/>
                </a:path>
              </a:pathLst>
            </a:custGeom>
            <a:solidFill>
              <a:srgbClr val="EC5F65"/>
            </a:solidFill>
          </p:spPr>
          <p:txBody>
            <a:bodyPr/>
            <a:lstStyle/>
            <a:p>
              <a:endParaRPr lang="en-GB"/>
            </a:p>
          </p:txBody>
        </p:sp>
        <p:sp>
          <p:nvSpPr>
            <p:cNvPr id="31" name="TextBox 31"/>
            <p:cNvSpPr txBox="1"/>
            <p:nvPr/>
          </p:nvSpPr>
          <p:spPr>
            <a:xfrm>
              <a:off x="0" y="-9525"/>
              <a:ext cx="662027" cy="191753"/>
            </a:xfrm>
            <a:prstGeom prst="rect">
              <a:avLst/>
            </a:prstGeom>
          </p:spPr>
          <p:txBody>
            <a:bodyPr lIns="50800" tIns="50800" rIns="50800" bIns="50800" rtlCol="0" anchor="ctr"/>
            <a:lstStyle/>
            <a:p>
              <a:pPr algn="ctr">
                <a:lnSpc>
                  <a:spcPts val="3600"/>
                </a:lnSpc>
              </a:pPr>
              <a:r>
                <a:rPr lang="en-US" sz="3000" b="1">
                  <a:solidFill>
                    <a:srgbClr val="FFFFFF"/>
                  </a:solidFill>
                  <a:latin typeface="Lato 1 Bold"/>
                  <a:ea typeface="Lato 1 Bold"/>
                  <a:cs typeface="Lato 1 Bold"/>
                  <a:sym typeface="Lato 1 Bold"/>
                </a:rPr>
                <a:t>Podcast</a:t>
              </a:r>
            </a:p>
          </p:txBody>
        </p:sp>
      </p:grpSp>
      <p:sp>
        <p:nvSpPr>
          <p:cNvPr id="32" name="Freeform 32"/>
          <p:cNvSpPr/>
          <p:nvPr/>
        </p:nvSpPr>
        <p:spPr>
          <a:xfrm>
            <a:off x="13837537" y="2507289"/>
            <a:ext cx="2565855" cy="2565855"/>
          </a:xfrm>
          <a:custGeom>
            <a:avLst/>
            <a:gdLst/>
            <a:ahLst/>
            <a:cxnLst/>
            <a:rect l="l" t="t" r="r" b="b"/>
            <a:pathLst>
              <a:path w="2565855" h="2565855">
                <a:moveTo>
                  <a:pt x="0" y="0"/>
                </a:moveTo>
                <a:lnTo>
                  <a:pt x="2565855" y="0"/>
                </a:lnTo>
                <a:lnTo>
                  <a:pt x="2565855" y="2565855"/>
                </a:lnTo>
                <a:lnTo>
                  <a:pt x="0" y="2565855"/>
                </a:lnTo>
                <a:lnTo>
                  <a:pt x="0" y="0"/>
                </a:lnTo>
                <a:close/>
              </a:path>
            </a:pathLst>
          </a:custGeom>
          <a:blipFill>
            <a:blip r:embed="rId13"/>
            <a:stretch>
              <a:fillRect/>
            </a:stretch>
          </a:blipFill>
        </p:spPr>
        <p:txBody>
          <a:bodyPr/>
          <a:lstStyle/>
          <a:p>
            <a:endParaRPr lang="en-GB"/>
          </a:p>
        </p:txBody>
      </p:sp>
      <p:sp>
        <p:nvSpPr>
          <p:cNvPr id="33" name="TextBox 33"/>
          <p:cNvSpPr txBox="1"/>
          <p:nvPr/>
        </p:nvSpPr>
        <p:spPr>
          <a:xfrm>
            <a:off x="1028258" y="1026871"/>
            <a:ext cx="15867550" cy="746759"/>
          </a:xfrm>
          <a:prstGeom prst="rect">
            <a:avLst/>
          </a:prstGeom>
        </p:spPr>
        <p:txBody>
          <a:bodyPr lIns="0" tIns="0" rIns="0" bIns="0" rtlCol="0" anchor="t">
            <a:spAutoFit/>
          </a:bodyPr>
          <a:lstStyle/>
          <a:p>
            <a:pPr algn="l">
              <a:lnSpc>
                <a:spcPts val="5174"/>
              </a:lnSpc>
            </a:pPr>
            <a:r>
              <a:rPr lang="en-US" sz="6899" b="1">
                <a:solidFill>
                  <a:srgbClr val="010A4F"/>
                </a:solidFill>
                <a:latin typeface="Lato 1 Bold"/>
                <a:ea typeface="Lato 1 Bold"/>
                <a:cs typeface="Lato 1 Bold"/>
                <a:sym typeface="Lato 1 Bold"/>
              </a:rPr>
              <a:t>Useful websites &amp; resources</a:t>
            </a:r>
          </a:p>
        </p:txBody>
      </p:sp>
      <p:sp>
        <p:nvSpPr>
          <p:cNvPr id="34" name="TextBox 34"/>
          <p:cNvSpPr txBox="1"/>
          <p:nvPr/>
        </p:nvSpPr>
        <p:spPr>
          <a:xfrm>
            <a:off x="1137396" y="1839305"/>
            <a:ext cx="5415322" cy="333375"/>
          </a:xfrm>
          <a:prstGeom prst="rect">
            <a:avLst/>
          </a:prstGeom>
        </p:spPr>
        <p:txBody>
          <a:bodyPr lIns="0" tIns="0" rIns="0" bIns="0" rtlCol="0" anchor="t">
            <a:spAutoFit/>
          </a:bodyPr>
          <a:lstStyle/>
          <a:p>
            <a:pPr algn="l">
              <a:lnSpc>
                <a:spcPts val="2696"/>
              </a:lnSpc>
            </a:pPr>
            <a:r>
              <a:rPr lang="en-US" sz="2247">
                <a:solidFill>
                  <a:srgbClr val="000000"/>
                </a:solidFill>
                <a:latin typeface="Lato 1"/>
                <a:ea typeface="Lato 1"/>
                <a:cs typeface="Lato 1"/>
                <a:sym typeface="Lato 1"/>
              </a:rPr>
              <a:t>Resources to support you in applying</a:t>
            </a:r>
          </a:p>
        </p:txBody>
      </p:sp>
      <p:sp>
        <p:nvSpPr>
          <p:cNvPr id="35" name="TextBox 35"/>
          <p:cNvSpPr txBox="1"/>
          <p:nvPr/>
        </p:nvSpPr>
        <p:spPr>
          <a:xfrm>
            <a:off x="10072042" y="9117325"/>
            <a:ext cx="5889603" cy="466725"/>
          </a:xfrm>
          <a:prstGeom prst="rect">
            <a:avLst/>
          </a:prstGeom>
        </p:spPr>
        <p:txBody>
          <a:bodyPr lIns="0" tIns="0" rIns="0" bIns="0" rtlCol="0" anchor="t">
            <a:spAutoFit/>
          </a:bodyPr>
          <a:lstStyle/>
          <a:p>
            <a:pPr algn="ctr">
              <a:lnSpc>
                <a:spcPts val="3600"/>
              </a:lnSpc>
              <a:spcBef>
                <a:spcPct val="0"/>
              </a:spcBef>
            </a:pPr>
            <a:r>
              <a:rPr lang="en-US" sz="3000" b="1" u="sng">
                <a:solidFill>
                  <a:srgbClr val="5C8BC9"/>
                </a:solidFill>
                <a:latin typeface="Lato 1 Bold"/>
                <a:ea typeface="Lato 1 Bold"/>
                <a:cs typeface="Lato 1 Bold"/>
                <a:sym typeface="Lato 1 Bold"/>
              </a:rPr>
              <a:t>www.amazingapprenticeships.com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Find out more</a:t>
            </a:r>
          </a:p>
        </p:txBody>
      </p:sp>
      <p:grpSp>
        <p:nvGrpSpPr>
          <p:cNvPr id="8" name="Group 8"/>
          <p:cNvGrpSpPr/>
          <p:nvPr/>
        </p:nvGrpSpPr>
        <p:grpSpPr>
          <a:xfrm>
            <a:off x="11529723" y="321743"/>
            <a:ext cx="6416258" cy="9643513"/>
            <a:chOff x="0" y="0"/>
            <a:chExt cx="8555010" cy="12858017"/>
          </a:xfrm>
        </p:grpSpPr>
        <p:sp>
          <p:nvSpPr>
            <p:cNvPr id="9" name="Freeform 9"/>
            <p:cNvSpPr/>
            <p:nvPr/>
          </p:nvSpPr>
          <p:spPr>
            <a:xfrm>
              <a:off x="0" y="0"/>
              <a:ext cx="8555010" cy="12858017"/>
            </a:xfrm>
            <a:custGeom>
              <a:avLst/>
              <a:gdLst/>
              <a:ahLst/>
              <a:cxnLst/>
              <a:rect l="l" t="t" r="r" b="b"/>
              <a:pathLst>
                <a:path w="8555010" h="12858017">
                  <a:moveTo>
                    <a:pt x="0" y="0"/>
                  </a:moveTo>
                  <a:lnTo>
                    <a:pt x="8555010" y="0"/>
                  </a:lnTo>
                  <a:lnTo>
                    <a:pt x="8555010" y="12858017"/>
                  </a:lnTo>
                  <a:lnTo>
                    <a:pt x="0" y="12858017"/>
                  </a:lnTo>
                  <a:lnTo>
                    <a:pt x="0" y="0"/>
                  </a:lnTo>
                  <a:close/>
                </a:path>
              </a:pathLst>
            </a:custGeom>
            <a:blipFill>
              <a:blip r:embed="rId6"/>
              <a:stretch>
                <a:fillRect/>
              </a:stretch>
            </a:blipFill>
          </p:spPr>
          <p:txBody>
            <a:bodyPr/>
            <a:lstStyle/>
            <a:p>
              <a:endParaRPr lang="en-GB"/>
            </a:p>
          </p:txBody>
        </p:sp>
      </p:grpSp>
      <p:grpSp>
        <p:nvGrpSpPr>
          <p:cNvPr id="10" name="Group 10"/>
          <p:cNvGrpSpPr/>
          <p:nvPr/>
        </p:nvGrpSpPr>
        <p:grpSpPr>
          <a:xfrm>
            <a:off x="1028700" y="2212087"/>
            <a:ext cx="3458606" cy="1997664"/>
            <a:chOff x="0" y="0"/>
            <a:chExt cx="1239486" cy="834316"/>
          </a:xfrm>
        </p:grpSpPr>
        <p:sp>
          <p:nvSpPr>
            <p:cNvPr id="11" name="Freeform 11"/>
            <p:cNvSpPr/>
            <p:nvPr/>
          </p:nvSpPr>
          <p:spPr>
            <a:xfrm>
              <a:off x="0" y="0"/>
              <a:ext cx="1239486" cy="834316"/>
            </a:xfrm>
            <a:custGeom>
              <a:avLst/>
              <a:gdLst/>
              <a:ahLst/>
              <a:cxnLst/>
              <a:rect l="l" t="t" r="r" b="b"/>
              <a:pathLst>
                <a:path w="1239486" h="834316">
                  <a:moveTo>
                    <a:pt x="82823" y="0"/>
                  </a:moveTo>
                  <a:lnTo>
                    <a:pt x="1156664" y="0"/>
                  </a:lnTo>
                  <a:cubicBezTo>
                    <a:pt x="1202405" y="0"/>
                    <a:pt x="1239486" y="37081"/>
                    <a:pt x="1239486" y="82823"/>
                  </a:cubicBezTo>
                  <a:lnTo>
                    <a:pt x="1239486" y="751494"/>
                  </a:lnTo>
                  <a:cubicBezTo>
                    <a:pt x="1239486" y="797235"/>
                    <a:pt x="1202405" y="834316"/>
                    <a:pt x="1156664" y="834316"/>
                  </a:cubicBezTo>
                  <a:lnTo>
                    <a:pt x="82823" y="834316"/>
                  </a:lnTo>
                  <a:cubicBezTo>
                    <a:pt x="37081" y="834316"/>
                    <a:pt x="0" y="797235"/>
                    <a:pt x="0" y="751494"/>
                  </a:cubicBezTo>
                  <a:lnTo>
                    <a:pt x="0" y="82823"/>
                  </a:lnTo>
                  <a:cubicBezTo>
                    <a:pt x="0" y="37081"/>
                    <a:pt x="37081" y="0"/>
                    <a:pt x="82823"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2" name="TextBox 12"/>
            <p:cNvSpPr txBox="1"/>
            <p:nvPr/>
          </p:nvSpPr>
          <p:spPr>
            <a:xfrm>
              <a:off x="0" y="-28575"/>
              <a:ext cx="1239486" cy="862891"/>
            </a:xfrm>
            <a:prstGeom prst="rect">
              <a:avLst/>
            </a:prstGeom>
          </p:spPr>
          <p:txBody>
            <a:bodyPr lIns="50800" tIns="50800" rIns="50800" bIns="50800" rtlCol="0" anchor="ctr"/>
            <a:lstStyle/>
            <a:p>
              <a:pPr algn="ctr">
                <a:lnSpc>
                  <a:spcPts val="2468"/>
                </a:lnSpc>
              </a:pPr>
              <a:endParaRPr/>
            </a:p>
          </p:txBody>
        </p:sp>
      </p:grpSp>
      <p:grpSp>
        <p:nvGrpSpPr>
          <p:cNvPr id="13" name="Group 13"/>
          <p:cNvGrpSpPr/>
          <p:nvPr/>
        </p:nvGrpSpPr>
        <p:grpSpPr>
          <a:xfrm>
            <a:off x="1055480" y="4410290"/>
            <a:ext cx="3458606" cy="1997664"/>
            <a:chOff x="0" y="0"/>
            <a:chExt cx="1239486" cy="834316"/>
          </a:xfrm>
        </p:grpSpPr>
        <p:sp>
          <p:nvSpPr>
            <p:cNvPr id="14" name="Freeform 14"/>
            <p:cNvSpPr/>
            <p:nvPr/>
          </p:nvSpPr>
          <p:spPr>
            <a:xfrm>
              <a:off x="0" y="0"/>
              <a:ext cx="1239486" cy="834316"/>
            </a:xfrm>
            <a:custGeom>
              <a:avLst/>
              <a:gdLst/>
              <a:ahLst/>
              <a:cxnLst/>
              <a:rect l="l" t="t" r="r" b="b"/>
              <a:pathLst>
                <a:path w="1239486" h="834316">
                  <a:moveTo>
                    <a:pt x="82823" y="0"/>
                  </a:moveTo>
                  <a:lnTo>
                    <a:pt x="1156664" y="0"/>
                  </a:lnTo>
                  <a:cubicBezTo>
                    <a:pt x="1202405" y="0"/>
                    <a:pt x="1239486" y="37081"/>
                    <a:pt x="1239486" y="82823"/>
                  </a:cubicBezTo>
                  <a:lnTo>
                    <a:pt x="1239486" y="751494"/>
                  </a:lnTo>
                  <a:cubicBezTo>
                    <a:pt x="1239486" y="797235"/>
                    <a:pt x="1202405" y="834316"/>
                    <a:pt x="1156664" y="834316"/>
                  </a:cubicBezTo>
                  <a:lnTo>
                    <a:pt x="82823" y="834316"/>
                  </a:lnTo>
                  <a:cubicBezTo>
                    <a:pt x="37081" y="834316"/>
                    <a:pt x="0" y="797235"/>
                    <a:pt x="0" y="751494"/>
                  </a:cubicBezTo>
                  <a:lnTo>
                    <a:pt x="0" y="82823"/>
                  </a:lnTo>
                  <a:cubicBezTo>
                    <a:pt x="0" y="37081"/>
                    <a:pt x="37081" y="0"/>
                    <a:pt x="82823"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5" name="TextBox 15"/>
            <p:cNvSpPr txBox="1"/>
            <p:nvPr/>
          </p:nvSpPr>
          <p:spPr>
            <a:xfrm>
              <a:off x="0" y="-28575"/>
              <a:ext cx="1239486" cy="862891"/>
            </a:xfrm>
            <a:prstGeom prst="rect">
              <a:avLst/>
            </a:prstGeom>
          </p:spPr>
          <p:txBody>
            <a:bodyPr lIns="50800" tIns="50800" rIns="50800" bIns="50800" rtlCol="0" anchor="ctr"/>
            <a:lstStyle/>
            <a:p>
              <a:pPr algn="ctr">
                <a:lnSpc>
                  <a:spcPts val="2468"/>
                </a:lnSpc>
              </a:pPr>
              <a:endParaRPr/>
            </a:p>
          </p:txBody>
        </p:sp>
      </p:grpSp>
      <p:sp>
        <p:nvSpPr>
          <p:cNvPr id="16" name="Freeform 16"/>
          <p:cNvSpPr/>
          <p:nvPr/>
        </p:nvSpPr>
        <p:spPr>
          <a:xfrm>
            <a:off x="1620001" y="6887535"/>
            <a:ext cx="2329564" cy="1455977"/>
          </a:xfrm>
          <a:custGeom>
            <a:avLst/>
            <a:gdLst/>
            <a:ahLst/>
            <a:cxnLst/>
            <a:rect l="l" t="t" r="r" b="b"/>
            <a:pathLst>
              <a:path w="2329564" h="1455977">
                <a:moveTo>
                  <a:pt x="0" y="0"/>
                </a:moveTo>
                <a:lnTo>
                  <a:pt x="2329564" y="0"/>
                </a:lnTo>
                <a:lnTo>
                  <a:pt x="2329564" y="1455978"/>
                </a:lnTo>
                <a:lnTo>
                  <a:pt x="0" y="1455978"/>
                </a:lnTo>
                <a:lnTo>
                  <a:pt x="0" y="0"/>
                </a:lnTo>
                <a:close/>
              </a:path>
            </a:pathLst>
          </a:custGeom>
          <a:blipFill>
            <a:blip r:embed="rId7"/>
            <a:stretch>
              <a:fillRect/>
            </a:stretch>
          </a:blipFill>
        </p:spPr>
        <p:txBody>
          <a:bodyPr/>
          <a:lstStyle/>
          <a:p>
            <a:endParaRPr lang="en-GB" dirty="0"/>
          </a:p>
        </p:txBody>
      </p:sp>
      <p:sp>
        <p:nvSpPr>
          <p:cNvPr id="17" name="Freeform 17"/>
          <p:cNvSpPr/>
          <p:nvPr/>
        </p:nvSpPr>
        <p:spPr>
          <a:xfrm>
            <a:off x="1353325" y="2437395"/>
            <a:ext cx="2809356" cy="1708201"/>
          </a:xfrm>
          <a:custGeom>
            <a:avLst/>
            <a:gdLst/>
            <a:ahLst/>
            <a:cxnLst/>
            <a:rect l="l" t="t" r="r" b="b"/>
            <a:pathLst>
              <a:path w="2809356" h="1708201">
                <a:moveTo>
                  <a:pt x="0" y="0"/>
                </a:moveTo>
                <a:lnTo>
                  <a:pt x="2809356" y="0"/>
                </a:lnTo>
                <a:lnTo>
                  <a:pt x="2809356" y="1708202"/>
                </a:lnTo>
                <a:lnTo>
                  <a:pt x="0" y="1708202"/>
                </a:lnTo>
                <a:lnTo>
                  <a:pt x="0" y="0"/>
                </a:lnTo>
                <a:close/>
              </a:path>
            </a:pathLst>
          </a:custGeom>
          <a:blipFill>
            <a:blip r:embed="rId8"/>
            <a:stretch>
              <a:fillRect/>
            </a:stretch>
          </a:blipFill>
        </p:spPr>
        <p:txBody>
          <a:bodyPr/>
          <a:lstStyle/>
          <a:p>
            <a:endParaRPr lang="en-GB"/>
          </a:p>
        </p:txBody>
      </p:sp>
      <p:sp>
        <p:nvSpPr>
          <p:cNvPr id="18" name="TextBox 18"/>
          <p:cNvSpPr txBox="1"/>
          <p:nvPr/>
        </p:nvSpPr>
        <p:spPr>
          <a:xfrm>
            <a:off x="4771836" y="7382160"/>
            <a:ext cx="6351383" cy="466725"/>
          </a:xfrm>
          <a:prstGeom prst="rect">
            <a:avLst/>
          </a:prstGeom>
        </p:spPr>
        <p:txBody>
          <a:bodyPr lIns="0" tIns="0" rIns="0" bIns="0" rtlCol="0" anchor="t">
            <a:spAutoFit/>
          </a:bodyPr>
          <a:lstStyle/>
          <a:p>
            <a:pPr algn="ctr">
              <a:lnSpc>
                <a:spcPts val="3600"/>
              </a:lnSpc>
            </a:pPr>
            <a:r>
              <a:rPr lang="en-US" sz="3000" b="1" dirty="0">
                <a:solidFill>
                  <a:srgbClr val="000000"/>
                </a:solidFill>
                <a:latin typeface="Lato 1 Bold"/>
                <a:ea typeface="Lato 1 Bold"/>
                <a:cs typeface="Lato 1 Bold"/>
                <a:sym typeface="Lato 1 Bold"/>
              </a:rPr>
              <a:t>www.amazingapprenticeships.com</a:t>
            </a:r>
          </a:p>
        </p:txBody>
      </p:sp>
      <p:sp>
        <p:nvSpPr>
          <p:cNvPr id="19" name="TextBox 19"/>
          <p:cNvSpPr txBox="1"/>
          <p:nvPr/>
        </p:nvSpPr>
        <p:spPr>
          <a:xfrm>
            <a:off x="4973366" y="2977556"/>
            <a:ext cx="5658057" cy="466725"/>
          </a:xfrm>
          <a:prstGeom prst="rect">
            <a:avLst/>
          </a:prstGeom>
        </p:spPr>
        <p:txBody>
          <a:bodyPr lIns="0" tIns="0" rIns="0" bIns="0" rtlCol="0" anchor="t">
            <a:spAutoFit/>
          </a:bodyPr>
          <a:lstStyle/>
          <a:p>
            <a:pPr algn="ctr">
              <a:lnSpc>
                <a:spcPts val="3600"/>
              </a:lnSpc>
            </a:pPr>
            <a:r>
              <a:rPr lang="en-US" sz="3000" b="1" dirty="0">
                <a:solidFill>
                  <a:srgbClr val="000000"/>
                </a:solidFill>
                <a:latin typeface="Lato 1 Bold"/>
                <a:ea typeface="Lato 1 Bold"/>
                <a:cs typeface="Lato 1 Bold"/>
                <a:sym typeface="Lato 1 Bold"/>
              </a:rPr>
              <a:t>www.careersandenterprise.co.uk</a:t>
            </a:r>
          </a:p>
        </p:txBody>
      </p:sp>
      <p:grpSp>
        <p:nvGrpSpPr>
          <p:cNvPr id="20" name="Group 10">
            <a:extLst>
              <a:ext uri="{FF2B5EF4-FFF2-40B4-BE49-F238E27FC236}">
                <a16:creationId xmlns:a16="http://schemas.microsoft.com/office/drawing/2014/main" id="{EDA1B6CA-AFE8-45CB-EE28-3A15AC60B2D8}"/>
              </a:ext>
            </a:extLst>
          </p:cNvPr>
          <p:cNvGrpSpPr/>
          <p:nvPr/>
        </p:nvGrpSpPr>
        <p:grpSpPr>
          <a:xfrm>
            <a:off x="1055480" y="6616988"/>
            <a:ext cx="3470147" cy="2089438"/>
            <a:chOff x="-4136" y="-38329"/>
            <a:chExt cx="1243622" cy="872645"/>
          </a:xfrm>
        </p:grpSpPr>
        <p:sp>
          <p:nvSpPr>
            <p:cNvPr id="21" name="Freeform 11">
              <a:extLst>
                <a:ext uri="{FF2B5EF4-FFF2-40B4-BE49-F238E27FC236}">
                  <a16:creationId xmlns:a16="http://schemas.microsoft.com/office/drawing/2014/main" id="{D7F8DFCF-6492-19D4-03C8-D9CBC9FFCF74}"/>
                </a:ext>
              </a:extLst>
            </p:cNvPr>
            <p:cNvSpPr/>
            <p:nvPr/>
          </p:nvSpPr>
          <p:spPr>
            <a:xfrm>
              <a:off x="-4136" y="-38329"/>
              <a:ext cx="1239486" cy="834316"/>
            </a:xfrm>
            <a:custGeom>
              <a:avLst/>
              <a:gdLst/>
              <a:ahLst/>
              <a:cxnLst/>
              <a:rect l="l" t="t" r="r" b="b"/>
              <a:pathLst>
                <a:path w="1239486" h="834316">
                  <a:moveTo>
                    <a:pt x="82823" y="0"/>
                  </a:moveTo>
                  <a:lnTo>
                    <a:pt x="1156664" y="0"/>
                  </a:lnTo>
                  <a:cubicBezTo>
                    <a:pt x="1202405" y="0"/>
                    <a:pt x="1239486" y="37081"/>
                    <a:pt x="1239486" y="82823"/>
                  </a:cubicBezTo>
                  <a:lnTo>
                    <a:pt x="1239486" y="751494"/>
                  </a:lnTo>
                  <a:cubicBezTo>
                    <a:pt x="1239486" y="797235"/>
                    <a:pt x="1202405" y="834316"/>
                    <a:pt x="1156664" y="834316"/>
                  </a:cubicBezTo>
                  <a:lnTo>
                    <a:pt x="82823" y="834316"/>
                  </a:lnTo>
                  <a:cubicBezTo>
                    <a:pt x="37081" y="834316"/>
                    <a:pt x="0" y="797235"/>
                    <a:pt x="0" y="751494"/>
                  </a:cubicBezTo>
                  <a:lnTo>
                    <a:pt x="0" y="82823"/>
                  </a:lnTo>
                  <a:cubicBezTo>
                    <a:pt x="0" y="37081"/>
                    <a:pt x="37081" y="0"/>
                    <a:pt x="82823"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22" name="TextBox 12">
              <a:extLst>
                <a:ext uri="{FF2B5EF4-FFF2-40B4-BE49-F238E27FC236}">
                  <a16:creationId xmlns:a16="http://schemas.microsoft.com/office/drawing/2014/main" id="{C0DF420F-2001-6224-BBBD-5852F2B80856}"/>
                </a:ext>
              </a:extLst>
            </p:cNvPr>
            <p:cNvSpPr txBox="1"/>
            <p:nvPr/>
          </p:nvSpPr>
          <p:spPr>
            <a:xfrm>
              <a:off x="0" y="-28575"/>
              <a:ext cx="1239486" cy="862891"/>
            </a:xfrm>
            <a:prstGeom prst="rect">
              <a:avLst/>
            </a:prstGeom>
          </p:spPr>
          <p:txBody>
            <a:bodyPr lIns="50800" tIns="50800" rIns="50800" bIns="50800" rtlCol="0" anchor="ctr"/>
            <a:lstStyle/>
            <a:p>
              <a:pPr algn="ctr">
                <a:lnSpc>
                  <a:spcPts val="2468"/>
                </a:lnSpc>
              </a:pPr>
              <a:endParaRPr/>
            </a:p>
          </p:txBody>
        </p:sp>
      </p:grpSp>
      <p:pic>
        <p:nvPicPr>
          <p:cNvPr id="1026" name="Picture 2" descr="National Careers Service | Career Seeker Resources | Buckinghamshire Skills  Hub">
            <a:extLst>
              <a:ext uri="{FF2B5EF4-FFF2-40B4-BE49-F238E27FC236}">
                <a16:creationId xmlns:a16="http://schemas.microsoft.com/office/drawing/2014/main" id="{CF885C1B-557B-FFED-B031-21C03CA8D55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48" t="15091" r="32105" b="14862"/>
          <a:stretch/>
        </p:blipFill>
        <p:spPr bwMode="auto">
          <a:xfrm>
            <a:off x="1893448" y="4564654"/>
            <a:ext cx="1729109" cy="1758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DA52579C-1265-42C2-5E83-BB674AB275C9}"/>
              </a:ext>
            </a:extLst>
          </p:cNvPr>
          <p:cNvSpPr txBox="1"/>
          <p:nvPr/>
        </p:nvSpPr>
        <p:spPr>
          <a:xfrm>
            <a:off x="4845015" y="5210327"/>
            <a:ext cx="6351383" cy="461665"/>
          </a:xfrm>
          <a:prstGeom prst="rect">
            <a:avLst/>
          </a:prstGeom>
        </p:spPr>
        <p:txBody>
          <a:bodyPr lIns="0" tIns="0" rIns="0" bIns="0" rtlCol="0" anchor="t">
            <a:spAutoFit/>
          </a:bodyPr>
          <a:lstStyle/>
          <a:p>
            <a:pPr algn="ctr">
              <a:lnSpc>
                <a:spcPts val="3600"/>
              </a:lnSpc>
            </a:pPr>
            <a:r>
              <a:rPr lang="en-US" sz="3000" b="1" dirty="0">
                <a:solidFill>
                  <a:srgbClr val="000000"/>
                </a:solidFill>
                <a:latin typeface="Lato 1 Bold"/>
                <a:ea typeface="Lato 1 Bold"/>
                <a:cs typeface="Lato 1 Bold"/>
                <a:sym typeface="Lato 1 Bold"/>
              </a:rPr>
              <a:t>www.nationalcareers.service.gov.uk/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AutoShape 7"/>
          <p:cNvSpPr/>
          <p:nvPr/>
        </p:nvSpPr>
        <p:spPr>
          <a:xfrm rot="-5400000">
            <a:off x="6566255" y="5066895"/>
            <a:ext cx="6292009" cy="0"/>
          </a:xfrm>
          <a:prstGeom prst="line">
            <a:avLst/>
          </a:prstGeom>
          <a:ln w="38100" cap="flat">
            <a:solidFill>
              <a:srgbClr val="010A4F"/>
            </a:solidFill>
            <a:prstDash val="solid"/>
            <a:headEnd type="none" w="sm" len="sm"/>
            <a:tailEnd type="none" w="sm" len="sm"/>
          </a:ln>
        </p:spPr>
        <p:txBody>
          <a:bodyPr/>
          <a:lstStyle/>
          <a:p>
            <a:endParaRPr lang="en-GB"/>
          </a:p>
        </p:txBody>
      </p:sp>
      <p:sp>
        <p:nvSpPr>
          <p:cNvPr id="8" name="TextBox 8"/>
          <p:cNvSpPr txBox="1"/>
          <p:nvPr/>
        </p:nvSpPr>
        <p:spPr>
          <a:xfrm>
            <a:off x="1963274" y="2647016"/>
            <a:ext cx="7388130" cy="885826"/>
          </a:xfrm>
          <a:prstGeom prst="rect">
            <a:avLst/>
          </a:prstGeom>
        </p:spPr>
        <p:txBody>
          <a:bodyPr lIns="0" tIns="0" rIns="0" bIns="0" rtlCol="0" anchor="t">
            <a:spAutoFit/>
          </a:bodyPr>
          <a:lstStyle/>
          <a:p>
            <a:pPr algn="l">
              <a:lnSpc>
                <a:spcPts val="6000"/>
              </a:lnSpc>
            </a:pPr>
            <a:r>
              <a:rPr lang="en-US" sz="8000" b="1">
                <a:solidFill>
                  <a:srgbClr val="010A4F"/>
                </a:solidFill>
                <a:latin typeface="Lato 1 Bold"/>
                <a:ea typeface="Lato 1 Bold"/>
                <a:cs typeface="Lato 1 Bold"/>
                <a:sym typeface="Lato 1 Bold"/>
              </a:rPr>
              <a:t>Any questions?</a:t>
            </a:r>
          </a:p>
        </p:txBody>
      </p:sp>
      <p:sp>
        <p:nvSpPr>
          <p:cNvPr id="9" name="TextBox 9"/>
          <p:cNvSpPr txBox="1"/>
          <p:nvPr/>
        </p:nvSpPr>
        <p:spPr>
          <a:xfrm>
            <a:off x="2144629" y="3976570"/>
            <a:ext cx="6391130" cy="422109"/>
          </a:xfrm>
          <a:prstGeom prst="rect">
            <a:avLst/>
          </a:prstGeom>
        </p:spPr>
        <p:txBody>
          <a:bodyPr lIns="0" tIns="0" rIns="0" bIns="0" rtlCol="0" anchor="t">
            <a:spAutoFit/>
          </a:bodyPr>
          <a:lstStyle/>
          <a:p>
            <a:pPr marL="0" lvl="0" indent="0" algn="l">
              <a:lnSpc>
                <a:spcPts val="3118"/>
              </a:lnSpc>
            </a:pPr>
            <a:r>
              <a:rPr lang="en-US" sz="3118" spc="31">
                <a:solidFill>
                  <a:srgbClr val="010A4F"/>
                </a:solidFill>
                <a:latin typeface="Lato 1"/>
                <a:ea typeface="Lato 1"/>
                <a:cs typeface="Lato 1"/>
                <a:sym typeface="Lato 1"/>
              </a:rPr>
              <a:t>Thank you for participating</a:t>
            </a:r>
          </a:p>
        </p:txBody>
      </p:sp>
      <p:sp>
        <p:nvSpPr>
          <p:cNvPr id="10" name="Freeform 10"/>
          <p:cNvSpPr/>
          <p:nvPr/>
        </p:nvSpPr>
        <p:spPr>
          <a:xfrm>
            <a:off x="11993065" y="2106412"/>
            <a:ext cx="4591130" cy="4114800"/>
          </a:xfrm>
          <a:custGeom>
            <a:avLst/>
            <a:gdLst/>
            <a:ahLst/>
            <a:cxnLst/>
            <a:rect l="l" t="t" r="r" b="b"/>
            <a:pathLst>
              <a:path w="4591130" h="4114800">
                <a:moveTo>
                  <a:pt x="0" y="0"/>
                </a:moveTo>
                <a:lnTo>
                  <a:pt x="4591130" y="0"/>
                </a:lnTo>
                <a:lnTo>
                  <a:pt x="45911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342020" y="321743"/>
            <a:ext cx="17603961" cy="9643513"/>
            <a:chOff x="0" y="0"/>
            <a:chExt cx="2770626" cy="1517759"/>
          </a:xfrm>
        </p:grpSpPr>
        <p:sp>
          <p:nvSpPr>
            <p:cNvPr id="5" name="Freeform 5"/>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Next steps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Your feedback</a:t>
            </a:r>
          </a:p>
        </p:txBody>
      </p:sp>
      <p:sp>
        <p:nvSpPr>
          <p:cNvPr id="8" name="Freeform 8"/>
          <p:cNvSpPr/>
          <p:nvPr/>
        </p:nvSpPr>
        <p:spPr>
          <a:xfrm>
            <a:off x="11992767" y="2400511"/>
            <a:ext cx="3730172" cy="4133154"/>
          </a:xfrm>
          <a:custGeom>
            <a:avLst/>
            <a:gdLst/>
            <a:ahLst/>
            <a:cxnLst/>
            <a:rect l="l" t="t" r="r" b="b"/>
            <a:pathLst>
              <a:path w="3730172" h="4133154">
                <a:moveTo>
                  <a:pt x="0" y="0"/>
                </a:moveTo>
                <a:lnTo>
                  <a:pt x="3730171" y="0"/>
                </a:lnTo>
                <a:lnTo>
                  <a:pt x="3730171" y="4133154"/>
                </a:lnTo>
                <a:lnTo>
                  <a:pt x="0" y="4133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1395285" y="5284264"/>
            <a:ext cx="8627824" cy="796406"/>
            <a:chOff x="0" y="0"/>
            <a:chExt cx="2272349" cy="209753"/>
          </a:xfrm>
        </p:grpSpPr>
        <p:sp>
          <p:nvSpPr>
            <p:cNvPr id="10" name="Freeform 10"/>
            <p:cNvSpPr/>
            <p:nvPr/>
          </p:nvSpPr>
          <p:spPr>
            <a:xfrm>
              <a:off x="0" y="0"/>
              <a:ext cx="2272349" cy="209753"/>
            </a:xfrm>
            <a:custGeom>
              <a:avLst/>
              <a:gdLst/>
              <a:ahLst/>
              <a:cxnLst/>
              <a:rect l="l" t="t" r="r" b="b"/>
              <a:pathLst>
                <a:path w="2272349" h="209753">
                  <a:moveTo>
                    <a:pt x="0" y="0"/>
                  </a:moveTo>
                  <a:lnTo>
                    <a:pt x="2272349" y="0"/>
                  </a:lnTo>
                  <a:lnTo>
                    <a:pt x="2272349" y="209753"/>
                  </a:lnTo>
                  <a:lnTo>
                    <a:pt x="0" y="209753"/>
                  </a:lnTo>
                  <a:close/>
                </a:path>
              </a:pathLst>
            </a:custGeom>
            <a:solidFill>
              <a:srgbClr val="00A8A8"/>
            </a:solidFill>
          </p:spPr>
          <p:txBody>
            <a:bodyPr/>
            <a:lstStyle/>
            <a:p>
              <a:endParaRPr lang="en-GB"/>
            </a:p>
          </p:txBody>
        </p:sp>
        <p:sp>
          <p:nvSpPr>
            <p:cNvPr id="11" name="TextBox 11"/>
            <p:cNvSpPr txBox="1"/>
            <p:nvPr/>
          </p:nvSpPr>
          <p:spPr>
            <a:xfrm>
              <a:off x="0" y="-9525"/>
              <a:ext cx="2272349" cy="219278"/>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https://tinyurl.com/ASKParentNorth</a:t>
              </a:r>
            </a:p>
          </p:txBody>
        </p:sp>
      </p:grpSp>
      <p:sp>
        <p:nvSpPr>
          <p:cNvPr id="12" name="TextBox 12"/>
          <p:cNvSpPr txBox="1"/>
          <p:nvPr/>
        </p:nvSpPr>
        <p:spPr>
          <a:xfrm>
            <a:off x="1395285" y="2732617"/>
            <a:ext cx="7389768" cy="419100"/>
          </a:xfrm>
          <a:prstGeom prst="rect">
            <a:avLst/>
          </a:prstGeom>
        </p:spPr>
        <p:txBody>
          <a:bodyPr lIns="0" tIns="0" rIns="0" bIns="0" rtlCol="0" anchor="t">
            <a:spAutoFit/>
          </a:bodyPr>
          <a:lstStyle/>
          <a:p>
            <a:pPr algn="l">
              <a:lnSpc>
                <a:spcPts val="3239"/>
              </a:lnSpc>
            </a:pPr>
            <a:r>
              <a:rPr lang="en-US" sz="2699" b="1">
                <a:solidFill>
                  <a:srgbClr val="000000"/>
                </a:solidFill>
                <a:latin typeface="Lato 1 Bold"/>
                <a:ea typeface="Lato 1 Bold"/>
                <a:cs typeface="Lato 1 Bold"/>
                <a:sym typeface="Lato 1 Bold"/>
              </a:rPr>
              <a:t>We hope you found this session helpful.</a:t>
            </a:r>
          </a:p>
        </p:txBody>
      </p:sp>
      <p:sp>
        <p:nvSpPr>
          <p:cNvPr id="13" name="TextBox 13"/>
          <p:cNvSpPr txBox="1"/>
          <p:nvPr/>
        </p:nvSpPr>
        <p:spPr>
          <a:xfrm>
            <a:off x="1395285" y="3638413"/>
            <a:ext cx="8766903" cy="828675"/>
          </a:xfrm>
          <a:prstGeom prst="rect">
            <a:avLst/>
          </a:prstGeom>
        </p:spPr>
        <p:txBody>
          <a:bodyPr lIns="0" tIns="0" rIns="0" bIns="0" rtlCol="0" anchor="t">
            <a:spAutoFit/>
          </a:bodyPr>
          <a:lstStyle/>
          <a:p>
            <a:pPr algn="l">
              <a:lnSpc>
                <a:spcPts val="3239"/>
              </a:lnSpc>
            </a:pPr>
            <a:r>
              <a:rPr lang="en-US" sz="2699">
                <a:solidFill>
                  <a:srgbClr val="000000"/>
                </a:solidFill>
                <a:latin typeface="Lato 1"/>
                <a:ea typeface="Lato 1"/>
                <a:cs typeface="Lato 1"/>
                <a:sym typeface="Lato 1"/>
              </a:rPr>
              <a:t>Please complete the evaluation form using the link or QR code below.</a:t>
            </a:r>
          </a:p>
        </p:txBody>
      </p:sp>
      <p:grpSp>
        <p:nvGrpSpPr>
          <p:cNvPr id="14" name="Group 14"/>
          <p:cNvGrpSpPr/>
          <p:nvPr/>
        </p:nvGrpSpPr>
        <p:grpSpPr>
          <a:xfrm>
            <a:off x="12481497" y="3318433"/>
            <a:ext cx="2752712" cy="2752712"/>
            <a:chOff x="0" y="0"/>
            <a:chExt cx="3670282" cy="3670282"/>
          </a:xfrm>
        </p:grpSpPr>
        <p:sp>
          <p:nvSpPr>
            <p:cNvPr id="15" name="Freeform 15"/>
            <p:cNvSpPr/>
            <p:nvPr/>
          </p:nvSpPr>
          <p:spPr>
            <a:xfrm>
              <a:off x="0" y="0"/>
              <a:ext cx="3670282" cy="3670282"/>
            </a:xfrm>
            <a:custGeom>
              <a:avLst/>
              <a:gdLst/>
              <a:ahLst/>
              <a:cxnLst/>
              <a:rect l="l" t="t" r="r" b="b"/>
              <a:pathLst>
                <a:path w="3670282" h="3670282">
                  <a:moveTo>
                    <a:pt x="0" y="0"/>
                  </a:moveTo>
                  <a:lnTo>
                    <a:pt x="3670282" y="0"/>
                  </a:lnTo>
                  <a:lnTo>
                    <a:pt x="3670282" y="3670282"/>
                  </a:lnTo>
                  <a:lnTo>
                    <a:pt x="0" y="3670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AutoShape 7"/>
          <p:cNvSpPr/>
          <p:nvPr/>
        </p:nvSpPr>
        <p:spPr>
          <a:xfrm rot="-5400000">
            <a:off x="6566255" y="5066895"/>
            <a:ext cx="6292009" cy="0"/>
          </a:xfrm>
          <a:prstGeom prst="line">
            <a:avLst/>
          </a:prstGeom>
          <a:ln w="38100" cap="flat">
            <a:solidFill>
              <a:srgbClr val="010A4F"/>
            </a:solidFill>
            <a:prstDash val="solid"/>
            <a:headEnd type="none" w="sm" len="sm"/>
            <a:tailEnd type="none" w="sm" len="sm"/>
          </a:ln>
        </p:spPr>
        <p:txBody>
          <a:bodyPr/>
          <a:lstStyle/>
          <a:p>
            <a:endParaRPr lang="en-GB"/>
          </a:p>
        </p:txBody>
      </p:sp>
      <p:sp>
        <p:nvSpPr>
          <p:cNvPr id="8" name="TextBox 8"/>
          <p:cNvSpPr txBox="1"/>
          <p:nvPr/>
        </p:nvSpPr>
        <p:spPr>
          <a:xfrm>
            <a:off x="2192254" y="4287206"/>
            <a:ext cx="6391130" cy="422109"/>
          </a:xfrm>
          <a:prstGeom prst="rect">
            <a:avLst/>
          </a:prstGeom>
        </p:spPr>
        <p:txBody>
          <a:bodyPr lIns="0" tIns="0" rIns="0" bIns="0" rtlCol="0" anchor="t">
            <a:spAutoFit/>
          </a:bodyPr>
          <a:lstStyle/>
          <a:p>
            <a:pPr marL="0" lvl="0" indent="0" algn="l">
              <a:lnSpc>
                <a:spcPts val="3118"/>
              </a:lnSpc>
            </a:pPr>
            <a:r>
              <a:rPr lang="en-US" sz="3118" spc="31">
                <a:solidFill>
                  <a:srgbClr val="010A4F"/>
                </a:solidFill>
                <a:latin typeface="Glacial Indifference"/>
                <a:ea typeface="Glacial Indifference"/>
                <a:cs typeface="Glacial Indifference"/>
                <a:sym typeface="Glacial Indifference"/>
              </a:rPr>
              <a:t>What we’ll be covering</a:t>
            </a:r>
          </a:p>
        </p:txBody>
      </p:sp>
      <p:sp>
        <p:nvSpPr>
          <p:cNvPr id="9" name="Freeform 9"/>
          <p:cNvSpPr/>
          <p:nvPr/>
        </p:nvSpPr>
        <p:spPr>
          <a:xfrm rot="-10800000">
            <a:off x="10816862" y="1915822"/>
            <a:ext cx="5446366" cy="1007420"/>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rot="-10800000">
            <a:off x="10816862" y="4268587"/>
            <a:ext cx="5446366" cy="1007420"/>
          </a:xfrm>
          <a:custGeom>
            <a:avLst/>
            <a:gdLst/>
            <a:ahLst/>
            <a:cxnLst/>
            <a:rect l="l" t="t" r="r" b="b"/>
            <a:pathLst>
              <a:path w="5446366" h="1007420">
                <a:moveTo>
                  <a:pt x="0" y="0"/>
                </a:moveTo>
                <a:lnTo>
                  <a:pt x="5446366" y="0"/>
                </a:lnTo>
                <a:lnTo>
                  <a:pt x="5446366" y="1007421"/>
                </a:lnTo>
                <a:lnTo>
                  <a:pt x="0" y="1007421"/>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rot="-10800000">
            <a:off x="10845735" y="6819058"/>
            <a:ext cx="5446366" cy="1007420"/>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10">
              <a:alphaModFix amt="3000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11164224" y="3038969"/>
            <a:ext cx="4751642" cy="371475"/>
          </a:xfrm>
          <a:prstGeom prst="rect">
            <a:avLst/>
          </a:prstGeom>
        </p:spPr>
        <p:txBody>
          <a:bodyPr lIns="0" tIns="0" rIns="0" bIns="0" rtlCol="0" anchor="t">
            <a:spAutoFit/>
          </a:bodyPr>
          <a:lstStyle/>
          <a:p>
            <a:pPr algn="l">
              <a:lnSpc>
                <a:spcPts val="2999"/>
              </a:lnSpc>
            </a:pPr>
            <a:r>
              <a:rPr lang="en-US" sz="2499">
                <a:solidFill>
                  <a:srgbClr val="000000"/>
                </a:solidFill>
                <a:latin typeface="Lato 1"/>
                <a:ea typeface="Lato 1"/>
                <a:cs typeface="Lato 1"/>
                <a:sym typeface="Lato 1"/>
              </a:rPr>
              <a:t>WHAT THEY ARE</a:t>
            </a:r>
          </a:p>
        </p:txBody>
      </p:sp>
      <p:sp>
        <p:nvSpPr>
          <p:cNvPr id="13" name="TextBox 13"/>
          <p:cNvSpPr txBox="1"/>
          <p:nvPr/>
        </p:nvSpPr>
        <p:spPr>
          <a:xfrm>
            <a:off x="11164224" y="5390308"/>
            <a:ext cx="4751642" cy="371475"/>
          </a:xfrm>
          <a:prstGeom prst="rect">
            <a:avLst/>
          </a:prstGeom>
        </p:spPr>
        <p:txBody>
          <a:bodyPr lIns="0" tIns="0" rIns="0" bIns="0" rtlCol="0" anchor="t">
            <a:spAutoFit/>
          </a:bodyPr>
          <a:lstStyle/>
          <a:p>
            <a:pPr algn="l">
              <a:lnSpc>
                <a:spcPts val="2999"/>
              </a:lnSpc>
            </a:pPr>
            <a:r>
              <a:rPr lang="en-US" sz="2499">
                <a:solidFill>
                  <a:srgbClr val="000000"/>
                </a:solidFill>
                <a:latin typeface="Lato 1"/>
                <a:ea typeface="Lato 1"/>
                <a:cs typeface="Lato 1"/>
                <a:sym typeface="Lato 1"/>
              </a:rPr>
              <a:t>APPRENTICESHIP OPTIONS</a:t>
            </a:r>
          </a:p>
        </p:txBody>
      </p:sp>
      <p:sp>
        <p:nvSpPr>
          <p:cNvPr id="14" name="TextBox 14"/>
          <p:cNvSpPr txBox="1"/>
          <p:nvPr/>
        </p:nvSpPr>
        <p:spPr>
          <a:xfrm>
            <a:off x="11164224" y="7940778"/>
            <a:ext cx="4751642" cy="371475"/>
          </a:xfrm>
          <a:prstGeom prst="rect">
            <a:avLst/>
          </a:prstGeom>
        </p:spPr>
        <p:txBody>
          <a:bodyPr lIns="0" tIns="0" rIns="0" bIns="0" rtlCol="0" anchor="t">
            <a:spAutoFit/>
          </a:bodyPr>
          <a:lstStyle/>
          <a:p>
            <a:pPr algn="l">
              <a:lnSpc>
                <a:spcPts val="2999"/>
              </a:lnSpc>
            </a:pPr>
            <a:r>
              <a:rPr lang="en-US" sz="2499">
                <a:solidFill>
                  <a:srgbClr val="000000"/>
                </a:solidFill>
                <a:latin typeface="Lato 1"/>
                <a:ea typeface="Lato 1"/>
                <a:cs typeface="Lato 1"/>
                <a:sym typeface="Lato 1"/>
              </a:rPr>
              <a:t>NEXT STEPS </a:t>
            </a:r>
          </a:p>
        </p:txBody>
      </p:sp>
      <p:sp>
        <p:nvSpPr>
          <p:cNvPr id="15" name="TextBox 15"/>
          <p:cNvSpPr txBox="1"/>
          <p:nvPr/>
        </p:nvSpPr>
        <p:spPr>
          <a:xfrm>
            <a:off x="11344256" y="2259952"/>
            <a:ext cx="4391578" cy="452510"/>
          </a:xfrm>
          <a:prstGeom prst="rect">
            <a:avLst/>
          </a:prstGeom>
        </p:spPr>
        <p:txBody>
          <a:bodyPr lIns="0" tIns="0" rIns="0" bIns="0" rtlCol="0" anchor="t">
            <a:spAutoFit/>
          </a:bodyPr>
          <a:lstStyle/>
          <a:p>
            <a:pPr algn="l">
              <a:lnSpc>
                <a:spcPts val="3238"/>
              </a:lnSpc>
            </a:pPr>
            <a:r>
              <a:rPr lang="en-US" sz="3855" b="1" spc="23">
                <a:solidFill>
                  <a:srgbClr val="010A4F"/>
                </a:solidFill>
                <a:latin typeface="Lato 1 Bold"/>
                <a:ea typeface="Lato 1 Bold"/>
                <a:cs typeface="Lato 1 Bold"/>
                <a:sym typeface="Lato 1 Bold"/>
              </a:rPr>
              <a:t>APPRENTICESHIPS</a:t>
            </a:r>
          </a:p>
        </p:txBody>
      </p:sp>
      <p:sp>
        <p:nvSpPr>
          <p:cNvPr id="16" name="TextBox 16"/>
          <p:cNvSpPr txBox="1"/>
          <p:nvPr/>
        </p:nvSpPr>
        <p:spPr>
          <a:xfrm>
            <a:off x="11344256" y="4598620"/>
            <a:ext cx="4391578" cy="480704"/>
          </a:xfrm>
          <a:prstGeom prst="rect">
            <a:avLst/>
          </a:prstGeom>
        </p:spPr>
        <p:txBody>
          <a:bodyPr lIns="0" tIns="0" rIns="0" bIns="0" rtlCol="0" anchor="t">
            <a:spAutoFit/>
          </a:bodyPr>
          <a:lstStyle/>
          <a:p>
            <a:pPr algn="l">
              <a:lnSpc>
                <a:spcPts val="3406"/>
              </a:lnSpc>
            </a:pPr>
            <a:r>
              <a:rPr lang="en-US" sz="4055" b="1" spc="24">
                <a:solidFill>
                  <a:srgbClr val="010A4F"/>
                </a:solidFill>
                <a:latin typeface="Lato 1 Bold"/>
                <a:ea typeface="Lato 1 Bold"/>
                <a:cs typeface="Lato 1 Bold"/>
                <a:sym typeface="Lato 1 Bold"/>
              </a:rPr>
              <a:t>ROLES &amp; LEVELS</a:t>
            </a:r>
          </a:p>
        </p:txBody>
      </p:sp>
      <p:sp>
        <p:nvSpPr>
          <p:cNvPr id="17" name="TextBox 17"/>
          <p:cNvSpPr txBox="1"/>
          <p:nvPr/>
        </p:nvSpPr>
        <p:spPr>
          <a:xfrm>
            <a:off x="11193097" y="7149091"/>
            <a:ext cx="4391578" cy="480704"/>
          </a:xfrm>
          <a:prstGeom prst="rect">
            <a:avLst/>
          </a:prstGeom>
        </p:spPr>
        <p:txBody>
          <a:bodyPr lIns="0" tIns="0" rIns="0" bIns="0" rtlCol="0" anchor="t">
            <a:spAutoFit/>
          </a:bodyPr>
          <a:lstStyle/>
          <a:p>
            <a:pPr algn="l">
              <a:lnSpc>
                <a:spcPts val="3406"/>
              </a:lnSpc>
            </a:pPr>
            <a:r>
              <a:rPr lang="en-US" sz="4055" b="1" spc="24">
                <a:solidFill>
                  <a:srgbClr val="010A4F"/>
                </a:solidFill>
                <a:latin typeface="Lato 1 Bold"/>
                <a:ea typeface="Lato 1 Bold"/>
                <a:cs typeface="Lato 1 Bold"/>
                <a:sym typeface="Lato 1 Bold"/>
              </a:rPr>
              <a:t>SEARCH &amp; APPLY</a:t>
            </a:r>
          </a:p>
        </p:txBody>
      </p:sp>
      <p:sp>
        <p:nvSpPr>
          <p:cNvPr id="18" name="TextBox 18"/>
          <p:cNvSpPr txBox="1"/>
          <p:nvPr/>
        </p:nvSpPr>
        <p:spPr>
          <a:xfrm>
            <a:off x="1963274" y="2647016"/>
            <a:ext cx="7388130" cy="885826"/>
          </a:xfrm>
          <a:prstGeom prst="rect">
            <a:avLst/>
          </a:prstGeom>
        </p:spPr>
        <p:txBody>
          <a:bodyPr lIns="0" tIns="0" rIns="0" bIns="0" rtlCol="0" anchor="t">
            <a:spAutoFit/>
          </a:bodyPr>
          <a:lstStyle/>
          <a:p>
            <a:pPr algn="l">
              <a:lnSpc>
                <a:spcPts val="6000"/>
              </a:lnSpc>
            </a:pPr>
            <a:r>
              <a:rPr lang="en-US" sz="8000" b="1">
                <a:solidFill>
                  <a:srgbClr val="010A4F"/>
                </a:solidFill>
                <a:latin typeface="Lato 1 Bold"/>
                <a:ea typeface="Lato 1 Bold"/>
                <a:cs typeface="Lato 1 Bold"/>
                <a:sym typeface="Lato 1 Bold"/>
              </a:rPr>
              <a:t>Today’s session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Your feedback</a:t>
            </a:r>
          </a:p>
        </p:txBody>
      </p:sp>
      <p:sp>
        <p:nvSpPr>
          <p:cNvPr id="8" name="Freeform 8"/>
          <p:cNvSpPr/>
          <p:nvPr/>
        </p:nvSpPr>
        <p:spPr>
          <a:xfrm>
            <a:off x="11992767" y="2400511"/>
            <a:ext cx="3730172" cy="4133154"/>
          </a:xfrm>
          <a:custGeom>
            <a:avLst/>
            <a:gdLst/>
            <a:ahLst/>
            <a:cxnLst/>
            <a:rect l="l" t="t" r="r" b="b"/>
            <a:pathLst>
              <a:path w="3730172" h="4133154">
                <a:moveTo>
                  <a:pt x="0" y="0"/>
                </a:moveTo>
                <a:lnTo>
                  <a:pt x="3730171" y="0"/>
                </a:lnTo>
                <a:lnTo>
                  <a:pt x="3730171" y="4133154"/>
                </a:lnTo>
                <a:lnTo>
                  <a:pt x="0" y="4133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1395285" y="5284264"/>
            <a:ext cx="8627824" cy="796406"/>
            <a:chOff x="0" y="0"/>
            <a:chExt cx="2272349" cy="209753"/>
          </a:xfrm>
        </p:grpSpPr>
        <p:sp>
          <p:nvSpPr>
            <p:cNvPr id="10" name="Freeform 10"/>
            <p:cNvSpPr/>
            <p:nvPr/>
          </p:nvSpPr>
          <p:spPr>
            <a:xfrm>
              <a:off x="0" y="0"/>
              <a:ext cx="2272349" cy="209753"/>
            </a:xfrm>
            <a:custGeom>
              <a:avLst/>
              <a:gdLst/>
              <a:ahLst/>
              <a:cxnLst/>
              <a:rect l="l" t="t" r="r" b="b"/>
              <a:pathLst>
                <a:path w="2272349" h="209753">
                  <a:moveTo>
                    <a:pt x="0" y="0"/>
                  </a:moveTo>
                  <a:lnTo>
                    <a:pt x="2272349" y="0"/>
                  </a:lnTo>
                  <a:lnTo>
                    <a:pt x="2272349" y="209753"/>
                  </a:lnTo>
                  <a:lnTo>
                    <a:pt x="0" y="209753"/>
                  </a:lnTo>
                  <a:close/>
                </a:path>
              </a:pathLst>
            </a:custGeom>
            <a:solidFill>
              <a:srgbClr val="00A8A8"/>
            </a:solidFill>
          </p:spPr>
          <p:txBody>
            <a:bodyPr/>
            <a:lstStyle/>
            <a:p>
              <a:endParaRPr lang="en-GB"/>
            </a:p>
          </p:txBody>
        </p:sp>
        <p:sp>
          <p:nvSpPr>
            <p:cNvPr id="11" name="TextBox 11"/>
            <p:cNvSpPr txBox="1"/>
            <p:nvPr/>
          </p:nvSpPr>
          <p:spPr>
            <a:xfrm>
              <a:off x="0" y="-9525"/>
              <a:ext cx="2272349" cy="219278"/>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https://tinyurl.com/ASKParentMidlands</a:t>
              </a:r>
            </a:p>
          </p:txBody>
        </p:sp>
      </p:grpSp>
      <p:sp>
        <p:nvSpPr>
          <p:cNvPr id="12" name="TextBox 12"/>
          <p:cNvSpPr txBox="1"/>
          <p:nvPr/>
        </p:nvSpPr>
        <p:spPr>
          <a:xfrm>
            <a:off x="1395285" y="2732617"/>
            <a:ext cx="7389768" cy="419100"/>
          </a:xfrm>
          <a:prstGeom prst="rect">
            <a:avLst/>
          </a:prstGeom>
        </p:spPr>
        <p:txBody>
          <a:bodyPr lIns="0" tIns="0" rIns="0" bIns="0" rtlCol="0" anchor="t">
            <a:spAutoFit/>
          </a:bodyPr>
          <a:lstStyle/>
          <a:p>
            <a:pPr algn="l">
              <a:lnSpc>
                <a:spcPts val="3239"/>
              </a:lnSpc>
            </a:pPr>
            <a:r>
              <a:rPr lang="en-US" sz="2699" b="1">
                <a:solidFill>
                  <a:srgbClr val="000000"/>
                </a:solidFill>
                <a:latin typeface="Lato 1 Bold"/>
                <a:ea typeface="Lato 1 Bold"/>
                <a:cs typeface="Lato 1 Bold"/>
                <a:sym typeface="Lato 1 Bold"/>
              </a:rPr>
              <a:t>We hope you found this session helpful.</a:t>
            </a:r>
          </a:p>
        </p:txBody>
      </p:sp>
      <p:sp>
        <p:nvSpPr>
          <p:cNvPr id="13" name="TextBox 13"/>
          <p:cNvSpPr txBox="1"/>
          <p:nvPr/>
        </p:nvSpPr>
        <p:spPr>
          <a:xfrm>
            <a:off x="1395285" y="3638413"/>
            <a:ext cx="8766903" cy="828675"/>
          </a:xfrm>
          <a:prstGeom prst="rect">
            <a:avLst/>
          </a:prstGeom>
        </p:spPr>
        <p:txBody>
          <a:bodyPr lIns="0" tIns="0" rIns="0" bIns="0" rtlCol="0" anchor="t">
            <a:spAutoFit/>
          </a:bodyPr>
          <a:lstStyle/>
          <a:p>
            <a:pPr algn="l">
              <a:lnSpc>
                <a:spcPts val="3239"/>
              </a:lnSpc>
            </a:pPr>
            <a:r>
              <a:rPr lang="en-US" sz="2699">
                <a:solidFill>
                  <a:srgbClr val="000000"/>
                </a:solidFill>
                <a:latin typeface="Lato 1"/>
                <a:ea typeface="Lato 1"/>
                <a:cs typeface="Lato 1"/>
                <a:sym typeface="Lato 1"/>
              </a:rPr>
              <a:t>Please complete the evaluation form using the link or QR code below.</a:t>
            </a:r>
          </a:p>
        </p:txBody>
      </p:sp>
      <p:grpSp>
        <p:nvGrpSpPr>
          <p:cNvPr id="14" name="Group 14"/>
          <p:cNvGrpSpPr/>
          <p:nvPr/>
        </p:nvGrpSpPr>
        <p:grpSpPr>
          <a:xfrm>
            <a:off x="12509903" y="3356196"/>
            <a:ext cx="2695899" cy="2695899"/>
            <a:chOff x="0" y="0"/>
            <a:chExt cx="3594532" cy="3594532"/>
          </a:xfrm>
        </p:grpSpPr>
        <p:sp>
          <p:nvSpPr>
            <p:cNvPr id="15" name="Freeform 15"/>
            <p:cNvSpPr/>
            <p:nvPr/>
          </p:nvSpPr>
          <p:spPr>
            <a:xfrm>
              <a:off x="0" y="0"/>
              <a:ext cx="3594532" cy="3594532"/>
            </a:xfrm>
            <a:custGeom>
              <a:avLst/>
              <a:gdLst/>
              <a:ahLst/>
              <a:cxnLst/>
              <a:rect l="l" t="t" r="r" b="b"/>
              <a:pathLst>
                <a:path w="3594532" h="3594532">
                  <a:moveTo>
                    <a:pt x="0" y="0"/>
                  </a:moveTo>
                  <a:lnTo>
                    <a:pt x="3594532" y="0"/>
                  </a:lnTo>
                  <a:lnTo>
                    <a:pt x="3594532" y="3594532"/>
                  </a:lnTo>
                  <a:lnTo>
                    <a:pt x="0" y="35945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Your feedback</a:t>
            </a:r>
          </a:p>
        </p:txBody>
      </p:sp>
      <p:sp>
        <p:nvSpPr>
          <p:cNvPr id="8" name="Freeform 8"/>
          <p:cNvSpPr/>
          <p:nvPr/>
        </p:nvSpPr>
        <p:spPr>
          <a:xfrm>
            <a:off x="11992767" y="2400511"/>
            <a:ext cx="3730172" cy="4133154"/>
          </a:xfrm>
          <a:custGeom>
            <a:avLst/>
            <a:gdLst/>
            <a:ahLst/>
            <a:cxnLst/>
            <a:rect l="l" t="t" r="r" b="b"/>
            <a:pathLst>
              <a:path w="3730172" h="4133154">
                <a:moveTo>
                  <a:pt x="0" y="0"/>
                </a:moveTo>
                <a:lnTo>
                  <a:pt x="3730171" y="0"/>
                </a:lnTo>
                <a:lnTo>
                  <a:pt x="3730171" y="4133154"/>
                </a:lnTo>
                <a:lnTo>
                  <a:pt x="0" y="4133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1395285" y="5284264"/>
            <a:ext cx="8627824" cy="796406"/>
            <a:chOff x="0" y="0"/>
            <a:chExt cx="2272349" cy="209753"/>
          </a:xfrm>
        </p:grpSpPr>
        <p:sp>
          <p:nvSpPr>
            <p:cNvPr id="10" name="Freeform 10"/>
            <p:cNvSpPr/>
            <p:nvPr/>
          </p:nvSpPr>
          <p:spPr>
            <a:xfrm>
              <a:off x="0" y="0"/>
              <a:ext cx="2272349" cy="209753"/>
            </a:xfrm>
            <a:custGeom>
              <a:avLst/>
              <a:gdLst/>
              <a:ahLst/>
              <a:cxnLst/>
              <a:rect l="l" t="t" r="r" b="b"/>
              <a:pathLst>
                <a:path w="2272349" h="209753">
                  <a:moveTo>
                    <a:pt x="0" y="0"/>
                  </a:moveTo>
                  <a:lnTo>
                    <a:pt x="2272349" y="0"/>
                  </a:lnTo>
                  <a:lnTo>
                    <a:pt x="2272349" y="209753"/>
                  </a:lnTo>
                  <a:lnTo>
                    <a:pt x="0" y="209753"/>
                  </a:lnTo>
                  <a:close/>
                </a:path>
              </a:pathLst>
            </a:custGeom>
            <a:solidFill>
              <a:srgbClr val="00A8A8"/>
            </a:solidFill>
          </p:spPr>
          <p:txBody>
            <a:bodyPr/>
            <a:lstStyle/>
            <a:p>
              <a:endParaRPr lang="en-GB"/>
            </a:p>
          </p:txBody>
        </p:sp>
        <p:sp>
          <p:nvSpPr>
            <p:cNvPr id="11" name="TextBox 11"/>
            <p:cNvSpPr txBox="1"/>
            <p:nvPr/>
          </p:nvSpPr>
          <p:spPr>
            <a:xfrm>
              <a:off x="0" y="-9525"/>
              <a:ext cx="2272349" cy="219278"/>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https://tinyurl.com/ASKParentSouth</a:t>
              </a:r>
            </a:p>
          </p:txBody>
        </p:sp>
      </p:grpSp>
      <p:sp>
        <p:nvSpPr>
          <p:cNvPr id="12" name="TextBox 12"/>
          <p:cNvSpPr txBox="1"/>
          <p:nvPr/>
        </p:nvSpPr>
        <p:spPr>
          <a:xfrm>
            <a:off x="1395285" y="2732617"/>
            <a:ext cx="7389768" cy="419100"/>
          </a:xfrm>
          <a:prstGeom prst="rect">
            <a:avLst/>
          </a:prstGeom>
        </p:spPr>
        <p:txBody>
          <a:bodyPr lIns="0" tIns="0" rIns="0" bIns="0" rtlCol="0" anchor="t">
            <a:spAutoFit/>
          </a:bodyPr>
          <a:lstStyle/>
          <a:p>
            <a:pPr algn="l">
              <a:lnSpc>
                <a:spcPts val="3239"/>
              </a:lnSpc>
            </a:pPr>
            <a:r>
              <a:rPr lang="en-US" sz="2699" b="1">
                <a:solidFill>
                  <a:srgbClr val="000000"/>
                </a:solidFill>
                <a:latin typeface="Lato 1 Bold"/>
                <a:ea typeface="Lato 1 Bold"/>
                <a:cs typeface="Lato 1 Bold"/>
                <a:sym typeface="Lato 1 Bold"/>
              </a:rPr>
              <a:t>We hope you found this session helpful.</a:t>
            </a:r>
          </a:p>
        </p:txBody>
      </p:sp>
      <p:sp>
        <p:nvSpPr>
          <p:cNvPr id="13" name="TextBox 13"/>
          <p:cNvSpPr txBox="1"/>
          <p:nvPr/>
        </p:nvSpPr>
        <p:spPr>
          <a:xfrm>
            <a:off x="1395285" y="3638413"/>
            <a:ext cx="8766903" cy="828675"/>
          </a:xfrm>
          <a:prstGeom prst="rect">
            <a:avLst/>
          </a:prstGeom>
        </p:spPr>
        <p:txBody>
          <a:bodyPr lIns="0" tIns="0" rIns="0" bIns="0" rtlCol="0" anchor="t">
            <a:spAutoFit/>
          </a:bodyPr>
          <a:lstStyle/>
          <a:p>
            <a:pPr algn="l">
              <a:lnSpc>
                <a:spcPts val="3239"/>
              </a:lnSpc>
            </a:pPr>
            <a:r>
              <a:rPr lang="en-US" sz="2699">
                <a:solidFill>
                  <a:srgbClr val="000000"/>
                </a:solidFill>
                <a:latin typeface="Lato 1"/>
                <a:ea typeface="Lato 1"/>
                <a:cs typeface="Lato 1"/>
                <a:sym typeface="Lato 1"/>
              </a:rPr>
              <a:t>Please complete the evaluation form using the link or QR code below.</a:t>
            </a:r>
          </a:p>
        </p:txBody>
      </p:sp>
      <p:grpSp>
        <p:nvGrpSpPr>
          <p:cNvPr id="14" name="Group 14"/>
          <p:cNvGrpSpPr/>
          <p:nvPr/>
        </p:nvGrpSpPr>
        <p:grpSpPr>
          <a:xfrm>
            <a:off x="12513934" y="3383308"/>
            <a:ext cx="2687837" cy="2687837"/>
            <a:chOff x="0" y="0"/>
            <a:chExt cx="3583783" cy="3583783"/>
          </a:xfrm>
        </p:grpSpPr>
        <p:sp>
          <p:nvSpPr>
            <p:cNvPr id="15" name="Freeform 15"/>
            <p:cNvSpPr/>
            <p:nvPr/>
          </p:nvSpPr>
          <p:spPr>
            <a:xfrm>
              <a:off x="0" y="0"/>
              <a:ext cx="3583783" cy="3583783"/>
            </a:xfrm>
            <a:custGeom>
              <a:avLst/>
              <a:gdLst/>
              <a:ahLst/>
              <a:cxnLst/>
              <a:rect l="l" t="t" r="r" b="b"/>
              <a:pathLst>
                <a:path w="3583783" h="3583783">
                  <a:moveTo>
                    <a:pt x="0" y="0"/>
                  </a:moveTo>
                  <a:lnTo>
                    <a:pt x="3583783" y="0"/>
                  </a:lnTo>
                  <a:lnTo>
                    <a:pt x="3583783" y="3583783"/>
                  </a:lnTo>
                  <a:lnTo>
                    <a:pt x="0" y="3583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11632"/>
            <a:ext cx="14585394"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Your feedback</a:t>
            </a:r>
          </a:p>
        </p:txBody>
      </p:sp>
      <p:sp>
        <p:nvSpPr>
          <p:cNvPr id="8" name="Freeform 8"/>
          <p:cNvSpPr/>
          <p:nvPr/>
        </p:nvSpPr>
        <p:spPr>
          <a:xfrm>
            <a:off x="11992767" y="2400511"/>
            <a:ext cx="3730172" cy="4133154"/>
          </a:xfrm>
          <a:custGeom>
            <a:avLst/>
            <a:gdLst/>
            <a:ahLst/>
            <a:cxnLst/>
            <a:rect l="l" t="t" r="r" b="b"/>
            <a:pathLst>
              <a:path w="3730172" h="4133154">
                <a:moveTo>
                  <a:pt x="0" y="0"/>
                </a:moveTo>
                <a:lnTo>
                  <a:pt x="3730171" y="0"/>
                </a:lnTo>
                <a:lnTo>
                  <a:pt x="3730171" y="4133154"/>
                </a:lnTo>
                <a:lnTo>
                  <a:pt x="0" y="4133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p:nvPr/>
        </p:nvGrpSpPr>
        <p:grpSpPr>
          <a:xfrm>
            <a:off x="1395285" y="5284264"/>
            <a:ext cx="8627824" cy="796406"/>
            <a:chOff x="0" y="0"/>
            <a:chExt cx="2272349" cy="209753"/>
          </a:xfrm>
        </p:grpSpPr>
        <p:sp>
          <p:nvSpPr>
            <p:cNvPr id="10" name="Freeform 10"/>
            <p:cNvSpPr/>
            <p:nvPr/>
          </p:nvSpPr>
          <p:spPr>
            <a:xfrm>
              <a:off x="0" y="0"/>
              <a:ext cx="2272349" cy="209753"/>
            </a:xfrm>
            <a:custGeom>
              <a:avLst/>
              <a:gdLst/>
              <a:ahLst/>
              <a:cxnLst/>
              <a:rect l="l" t="t" r="r" b="b"/>
              <a:pathLst>
                <a:path w="2272349" h="209753">
                  <a:moveTo>
                    <a:pt x="0" y="0"/>
                  </a:moveTo>
                  <a:lnTo>
                    <a:pt x="2272349" y="0"/>
                  </a:lnTo>
                  <a:lnTo>
                    <a:pt x="2272349" y="209753"/>
                  </a:lnTo>
                  <a:lnTo>
                    <a:pt x="0" y="209753"/>
                  </a:lnTo>
                  <a:close/>
                </a:path>
              </a:pathLst>
            </a:custGeom>
            <a:solidFill>
              <a:srgbClr val="00A8A8"/>
            </a:solidFill>
          </p:spPr>
          <p:txBody>
            <a:bodyPr/>
            <a:lstStyle/>
            <a:p>
              <a:endParaRPr lang="en-GB"/>
            </a:p>
          </p:txBody>
        </p:sp>
        <p:sp>
          <p:nvSpPr>
            <p:cNvPr id="11" name="TextBox 11"/>
            <p:cNvSpPr txBox="1"/>
            <p:nvPr/>
          </p:nvSpPr>
          <p:spPr>
            <a:xfrm>
              <a:off x="0" y="-9525"/>
              <a:ext cx="2272349" cy="219278"/>
            </a:xfrm>
            <a:prstGeom prst="rect">
              <a:avLst/>
            </a:prstGeom>
          </p:spPr>
          <p:txBody>
            <a:bodyPr lIns="50800" tIns="50800" rIns="50800" bIns="50800" rtlCol="0" anchor="ctr"/>
            <a:lstStyle/>
            <a:p>
              <a:pPr algn="ctr">
                <a:lnSpc>
                  <a:spcPts val="3359"/>
                </a:lnSpc>
              </a:pPr>
              <a:r>
                <a:rPr lang="en-US" sz="2799" b="1">
                  <a:solidFill>
                    <a:srgbClr val="FFFFFF"/>
                  </a:solidFill>
                  <a:latin typeface="Lato 1 Bold"/>
                  <a:ea typeface="Lato 1 Bold"/>
                  <a:cs typeface="Lato 1 Bold"/>
                  <a:sym typeface="Lato 1 Bold"/>
                </a:rPr>
                <a:t>https://tinyurl.com/ASKParentLondon</a:t>
              </a:r>
            </a:p>
          </p:txBody>
        </p:sp>
      </p:grpSp>
      <p:sp>
        <p:nvSpPr>
          <p:cNvPr id="12" name="TextBox 12"/>
          <p:cNvSpPr txBox="1"/>
          <p:nvPr/>
        </p:nvSpPr>
        <p:spPr>
          <a:xfrm>
            <a:off x="1395285" y="2732617"/>
            <a:ext cx="7389768" cy="419100"/>
          </a:xfrm>
          <a:prstGeom prst="rect">
            <a:avLst/>
          </a:prstGeom>
        </p:spPr>
        <p:txBody>
          <a:bodyPr lIns="0" tIns="0" rIns="0" bIns="0" rtlCol="0" anchor="t">
            <a:spAutoFit/>
          </a:bodyPr>
          <a:lstStyle/>
          <a:p>
            <a:pPr algn="l">
              <a:lnSpc>
                <a:spcPts val="3239"/>
              </a:lnSpc>
            </a:pPr>
            <a:r>
              <a:rPr lang="en-US" sz="2699" b="1">
                <a:solidFill>
                  <a:srgbClr val="000000"/>
                </a:solidFill>
                <a:latin typeface="Lato 1 Bold"/>
                <a:ea typeface="Lato 1 Bold"/>
                <a:cs typeface="Lato 1 Bold"/>
                <a:sym typeface="Lato 1 Bold"/>
              </a:rPr>
              <a:t>We hope you found this session helpful.</a:t>
            </a:r>
          </a:p>
        </p:txBody>
      </p:sp>
      <p:sp>
        <p:nvSpPr>
          <p:cNvPr id="13" name="TextBox 13"/>
          <p:cNvSpPr txBox="1"/>
          <p:nvPr/>
        </p:nvSpPr>
        <p:spPr>
          <a:xfrm>
            <a:off x="1395285" y="3638413"/>
            <a:ext cx="8766903" cy="828675"/>
          </a:xfrm>
          <a:prstGeom prst="rect">
            <a:avLst/>
          </a:prstGeom>
        </p:spPr>
        <p:txBody>
          <a:bodyPr lIns="0" tIns="0" rIns="0" bIns="0" rtlCol="0" anchor="t">
            <a:spAutoFit/>
          </a:bodyPr>
          <a:lstStyle/>
          <a:p>
            <a:pPr algn="l">
              <a:lnSpc>
                <a:spcPts val="3239"/>
              </a:lnSpc>
            </a:pPr>
            <a:r>
              <a:rPr lang="en-US" sz="2699">
                <a:solidFill>
                  <a:srgbClr val="000000"/>
                </a:solidFill>
                <a:latin typeface="Lato 1"/>
                <a:ea typeface="Lato 1"/>
                <a:cs typeface="Lato 1"/>
                <a:sym typeface="Lato 1"/>
              </a:rPr>
              <a:t>Please complete the evaluation form using the link or QR code below.</a:t>
            </a:r>
          </a:p>
        </p:txBody>
      </p:sp>
      <p:grpSp>
        <p:nvGrpSpPr>
          <p:cNvPr id="14" name="Group 14"/>
          <p:cNvGrpSpPr/>
          <p:nvPr/>
        </p:nvGrpSpPr>
        <p:grpSpPr>
          <a:xfrm>
            <a:off x="12504222" y="3337483"/>
            <a:ext cx="2663651" cy="2663651"/>
            <a:chOff x="0" y="0"/>
            <a:chExt cx="3551535" cy="3551535"/>
          </a:xfrm>
        </p:grpSpPr>
        <p:sp>
          <p:nvSpPr>
            <p:cNvPr id="15" name="Freeform 15"/>
            <p:cNvSpPr/>
            <p:nvPr/>
          </p:nvSpPr>
          <p:spPr>
            <a:xfrm>
              <a:off x="0" y="0"/>
              <a:ext cx="3551535" cy="3551535"/>
            </a:xfrm>
            <a:custGeom>
              <a:avLst/>
              <a:gdLst/>
              <a:ahLst/>
              <a:cxnLst/>
              <a:rect l="l" t="t" r="r" b="b"/>
              <a:pathLst>
                <a:path w="3551535" h="3551535">
                  <a:moveTo>
                    <a:pt x="0" y="0"/>
                  </a:moveTo>
                  <a:lnTo>
                    <a:pt x="3551535" y="0"/>
                  </a:lnTo>
                  <a:lnTo>
                    <a:pt x="3551535" y="3551535"/>
                  </a:lnTo>
                  <a:lnTo>
                    <a:pt x="0" y="3551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1566909" y="5422675"/>
            <a:ext cx="2817790" cy="2541457"/>
            <a:chOff x="0" y="0"/>
            <a:chExt cx="1009832" cy="910801"/>
          </a:xfrm>
        </p:grpSpPr>
        <p:sp>
          <p:nvSpPr>
            <p:cNvPr id="8" name="Freeform 8"/>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9" name="TextBox 9"/>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0" name="Group 10"/>
          <p:cNvGrpSpPr/>
          <p:nvPr/>
        </p:nvGrpSpPr>
        <p:grpSpPr>
          <a:xfrm>
            <a:off x="1538930" y="2203225"/>
            <a:ext cx="2817790" cy="2569691"/>
            <a:chOff x="0" y="0"/>
            <a:chExt cx="1009832" cy="920919"/>
          </a:xfrm>
        </p:grpSpPr>
        <p:sp>
          <p:nvSpPr>
            <p:cNvPr id="11" name="Freeform 11"/>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12" name="TextBox 12"/>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13" name="Group 13"/>
          <p:cNvGrpSpPr/>
          <p:nvPr/>
        </p:nvGrpSpPr>
        <p:grpSpPr>
          <a:xfrm>
            <a:off x="7955560" y="2231459"/>
            <a:ext cx="2817790" cy="2541457"/>
            <a:chOff x="0" y="0"/>
            <a:chExt cx="1009832" cy="910801"/>
          </a:xfrm>
        </p:grpSpPr>
        <p:sp>
          <p:nvSpPr>
            <p:cNvPr id="14" name="Freeform 14"/>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5" name="TextBox 15"/>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6" name="Group 16"/>
          <p:cNvGrpSpPr/>
          <p:nvPr/>
        </p:nvGrpSpPr>
        <p:grpSpPr>
          <a:xfrm>
            <a:off x="11163875" y="2231459"/>
            <a:ext cx="2817790" cy="2541457"/>
            <a:chOff x="0" y="0"/>
            <a:chExt cx="1009832" cy="910801"/>
          </a:xfrm>
        </p:grpSpPr>
        <p:sp>
          <p:nvSpPr>
            <p:cNvPr id="17" name="Freeform 17"/>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18" name="TextBox 18"/>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9" name="Group 19"/>
          <p:cNvGrpSpPr/>
          <p:nvPr/>
        </p:nvGrpSpPr>
        <p:grpSpPr>
          <a:xfrm>
            <a:off x="14372190" y="2231459"/>
            <a:ext cx="2817790" cy="2541457"/>
            <a:chOff x="0" y="0"/>
            <a:chExt cx="1009832" cy="910801"/>
          </a:xfrm>
        </p:grpSpPr>
        <p:sp>
          <p:nvSpPr>
            <p:cNvPr id="20" name="Freeform 20"/>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21" name="TextBox 21"/>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22" name="Group 22"/>
          <p:cNvGrpSpPr/>
          <p:nvPr/>
        </p:nvGrpSpPr>
        <p:grpSpPr>
          <a:xfrm>
            <a:off x="4783641" y="5345027"/>
            <a:ext cx="2817790" cy="2569691"/>
            <a:chOff x="0" y="0"/>
            <a:chExt cx="1009832" cy="920919"/>
          </a:xfrm>
        </p:grpSpPr>
        <p:sp>
          <p:nvSpPr>
            <p:cNvPr id="23" name="Freeform 23"/>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24" name="TextBox 24"/>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25" name="Group 25"/>
          <p:cNvGrpSpPr/>
          <p:nvPr/>
        </p:nvGrpSpPr>
        <p:grpSpPr>
          <a:xfrm>
            <a:off x="4747245" y="2217342"/>
            <a:ext cx="2817790" cy="2569691"/>
            <a:chOff x="0" y="0"/>
            <a:chExt cx="1009832" cy="920919"/>
          </a:xfrm>
        </p:grpSpPr>
        <p:sp>
          <p:nvSpPr>
            <p:cNvPr id="26" name="Freeform 26"/>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FF5757"/>
              </a:solidFill>
              <a:prstDash val="solid"/>
              <a:round/>
            </a:ln>
          </p:spPr>
          <p:txBody>
            <a:bodyPr/>
            <a:lstStyle/>
            <a:p>
              <a:endParaRPr lang="en-GB"/>
            </a:p>
          </p:txBody>
        </p:sp>
        <p:sp>
          <p:nvSpPr>
            <p:cNvPr id="27" name="TextBox 27"/>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28" name="Group 28"/>
          <p:cNvGrpSpPr/>
          <p:nvPr/>
        </p:nvGrpSpPr>
        <p:grpSpPr>
          <a:xfrm>
            <a:off x="7955560" y="5345027"/>
            <a:ext cx="2817790" cy="2569691"/>
            <a:chOff x="0" y="0"/>
            <a:chExt cx="1009832" cy="920919"/>
          </a:xfrm>
        </p:grpSpPr>
        <p:sp>
          <p:nvSpPr>
            <p:cNvPr id="29" name="Freeform 29"/>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0" name="TextBox 30"/>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31" name="Group 31"/>
          <p:cNvGrpSpPr/>
          <p:nvPr/>
        </p:nvGrpSpPr>
        <p:grpSpPr>
          <a:xfrm>
            <a:off x="14372190" y="5345027"/>
            <a:ext cx="2817790" cy="2569691"/>
            <a:chOff x="0" y="0"/>
            <a:chExt cx="1009832" cy="920919"/>
          </a:xfrm>
        </p:grpSpPr>
        <p:sp>
          <p:nvSpPr>
            <p:cNvPr id="32" name="Freeform 32"/>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33" name="TextBox 33"/>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sp>
        <p:nvSpPr>
          <p:cNvPr id="34" name="Freeform 34"/>
          <p:cNvSpPr/>
          <p:nvPr/>
        </p:nvSpPr>
        <p:spPr>
          <a:xfrm>
            <a:off x="15245724" y="2531882"/>
            <a:ext cx="1070721" cy="1143808"/>
          </a:xfrm>
          <a:custGeom>
            <a:avLst/>
            <a:gdLst/>
            <a:ahLst/>
            <a:cxnLst/>
            <a:rect l="l" t="t" r="r" b="b"/>
            <a:pathLst>
              <a:path w="1070721" h="1143808">
                <a:moveTo>
                  <a:pt x="0" y="0"/>
                </a:moveTo>
                <a:lnTo>
                  <a:pt x="1070722" y="0"/>
                </a:lnTo>
                <a:lnTo>
                  <a:pt x="1070722" y="1143808"/>
                </a:lnTo>
                <a:lnTo>
                  <a:pt x="0" y="1143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5" name="Freeform 35"/>
          <p:cNvSpPr/>
          <p:nvPr/>
        </p:nvSpPr>
        <p:spPr>
          <a:xfrm>
            <a:off x="12143236" y="5551072"/>
            <a:ext cx="1136966" cy="1128439"/>
          </a:xfrm>
          <a:custGeom>
            <a:avLst/>
            <a:gdLst/>
            <a:ahLst/>
            <a:cxnLst/>
            <a:rect l="l" t="t" r="r" b="b"/>
            <a:pathLst>
              <a:path w="1136966" h="1128439">
                <a:moveTo>
                  <a:pt x="0" y="0"/>
                </a:moveTo>
                <a:lnTo>
                  <a:pt x="1136966" y="0"/>
                </a:lnTo>
                <a:lnTo>
                  <a:pt x="1136966" y="1128439"/>
                </a:lnTo>
                <a:lnTo>
                  <a:pt x="0" y="1128439"/>
                </a:lnTo>
                <a:lnTo>
                  <a:pt x="0" y="0"/>
                </a:lnTo>
                <a:close/>
              </a:path>
            </a:pathLst>
          </a:custGeom>
          <a:blipFill>
            <a:blip r:embed="rId8"/>
            <a:stretch>
              <a:fillRect/>
            </a:stretch>
          </a:blipFill>
        </p:spPr>
        <p:txBody>
          <a:bodyPr/>
          <a:lstStyle/>
          <a:p>
            <a:endParaRPr lang="en-GB"/>
          </a:p>
        </p:txBody>
      </p:sp>
      <p:sp>
        <p:nvSpPr>
          <p:cNvPr id="36" name="Freeform 36"/>
          <p:cNvSpPr/>
          <p:nvPr/>
        </p:nvSpPr>
        <p:spPr>
          <a:xfrm>
            <a:off x="5485633" y="2394865"/>
            <a:ext cx="1341015" cy="1337662"/>
          </a:xfrm>
          <a:custGeom>
            <a:avLst/>
            <a:gdLst/>
            <a:ahLst/>
            <a:cxnLst/>
            <a:rect l="l" t="t" r="r" b="b"/>
            <a:pathLst>
              <a:path w="1341015" h="1337662">
                <a:moveTo>
                  <a:pt x="0" y="0"/>
                </a:moveTo>
                <a:lnTo>
                  <a:pt x="1341015" y="0"/>
                </a:lnTo>
                <a:lnTo>
                  <a:pt x="1341015" y="1337663"/>
                </a:lnTo>
                <a:lnTo>
                  <a:pt x="0" y="1337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7"/>
          <p:cNvSpPr/>
          <p:nvPr/>
        </p:nvSpPr>
        <p:spPr>
          <a:xfrm>
            <a:off x="8735714" y="2475045"/>
            <a:ext cx="1257482" cy="1257482"/>
          </a:xfrm>
          <a:custGeom>
            <a:avLst/>
            <a:gdLst/>
            <a:ahLst/>
            <a:cxnLst/>
            <a:rect l="l" t="t" r="r" b="b"/>
            <a:pathLst>
              <a:path w="1257482" h="1257482">
                <a:moveTo>
                  <a:pt x="0" y="0"/>
                </a:moveTo>
                <a:lnTo>
                  <a:pt x="1257482" y="0"/>
                </a:lnTo>
                <a:lnTo>
                  <a:pt x="1257482" y="1257483"/>
                </a:lnTo>
                <a:lnTo>
                  <a:pt x="0" y="1257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8" name="Freeform 38"/>
          <p:cNvSpPr/>
          <p:nvPr/>
        </p:nvSpPr>
        <p:spPr>
          <a:xfrm>
            <a:off x="2395003" y="5666261"/>
            <a:ext cx="1161602" cy="1161602"/>
          </a:xfrm>
          <a:custGeom>
            <a:avLst/>
            <a:gdLst/>
            <a:ahLst/>
            <a:cxnLst/>
            <a:rect l="l" t="t" r="r" b="b"/>
            <a:pathLst>
              <a:path w="1161602" h="1161602">
                <a:moveTo>
                  <a:pt x="0" y="0"/>
                </a:moveTo>
                <a:lnTo>
                  <a:pt x="1161602" y="0"/>
                </a:lnTo>
                <a:lnTo>
                  <a:pt x="1161602" y="1161602"/>
                </a:lnTo>
                <a:lnTo>
                  <a:pt x="0" y="11616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9" name="Freeform 39"/>
          <p:cNvSpPr/>
          <p:nvPr/>
        </p:nvSpPr>
        <p:spPr>
          <a:xfrm>
            <a:off x="2346906" y="2436002"/>
            <a:ext cx="1200645" cy="1200645"/>
          </a:xfrm>
          <a:custGeom>
            <a:avLst/>
            <a:gdLst/>
            <a:ahLst/>
            <a:cxnLst/>
            <a:rect l="l" t="t" r="r" b="b"/>
            <a:pathLst>
              <a:path w="1200645" h="1200645">
                <a:moveTo>
                  <a:pt x="0" y="0"/>
                </a:moveTo>
                <a:lnTo>
                  <a:pt x="1200646" y="0"/>
                </a:lnTo>
                <a:lnTo>
                  <a:pt x="1200646" y="1200645"/>
                </a:lnTo>
                <a:lnTo>
                  <a:pt x="0" y="12006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40" name="Freeform 40"/>
          <p:cNvSpPr/>
          <p:nvPr/>
        </p:nvSpPr>
        <p:spPr>
          <a:xfrm>
            <a:off x="12058294" y="2504375"/>
            <a:ext cx="1028952" cy="1132272"/>
          </a:xfrm>
          <a:custGeom>
            <a:avLst/>
            <a:gdLst/>
            <a:ahLst/>
            <a:cxnLst/>
            <a:rect l="l" t="t" r="r" b="b"/>
            <a:pathLst>
              <a:path w="1028952" h="1132272">
                <a:moveTo>
                  <a:pt x="0" y="0"/>
                </a:moveTo>
                <a:lnTo>
                  <a:pt x="1028952" y="0"/>
                </a:lnTo>
                <a:lnTo>
                  <a:pt x="1028952" y="1132272"/>
                </a:lnTo>
                <a:lnTo>
                  <a:pt x="0" y="11322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1" name="Freeform 41"/>
          <p:cNvSpPr/>
          <p:nvPr/>
        </p:nvSpPr>
        <p:spPr>
          <a:xfrm>
            <a:off x="15183309" y="5497853"/>
            <a:ext cx="1195551" cy="1195551"/>
          </a:xfrm>
          <a:custGeom>
            <a:avLst/>
            <a:gdLst/>
            <a:ahLst/>
            <a:cxnLst/>
            <a:rect l="l" t="t" r="r" b="b"/>
            <a:pathLst>
              <a:path w="1195551" h="1195551">
                <a:moveTo>
                  <a:pt x="0" y="0"/>
                </a:moveTo>
                <a:lnTo>
                  <a:pt x="1195552" y="0"/>
                </a:lnTo>
                <a:lnTo>
                  <a:pt x="1195552" y="1195551"/>
                </a:lnTo>
                <a:lnTo>
                  <a:pt x="0" y="11955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43" name="Group 43"/>
          <p:cNvGrpSpPr/>
          <p:nvPr/>
        </p:nvGrpSpPr>
        <p:grpSpPr>
          <a:xfrm>
            <a:off x="11167336" y="4139920"/>
            <a:ext cx="2859975" cy="3791755"/>
            <a:chOff x="0" y="-28575"/>
            <a:chExt cx="1024950" cy="1358879"/>
          </a:xfrm>
        </p:grpSpPr>
        <p:sp>
          <p:nvSpPr>
            <p:cNvPr id="44" name="Freeform 44"/>
            <p:cNvSpPr/>
            <p:nvPr/>
          </p:nvSpPr>
          <p:spPr>
            <a:xfrm>
              <a:off x="15118" y="409385"/>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006992"/>
              </a:solidFill>
              <a:prstDash val="solid"/>
              <a:round/>
            </a:ln>
          </p:spPr>
          <p:txBody>
            <a:bodyPr/>
            <a:lstStyle/>
            <a:p>
              <a:endParaRPr lang="en-GB" dirty="0"/>
            </a:p>
          </p:txBody>
        </p:sp>
        <p:sp>
          <p:nvSpPr>
            <p:cNvPr id="45" name="TextBox 45"/>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sp>
        <p:nvSpPr>
          <p:cNvPr id="42" name="Freeform 42"/>
          <p:cNvSpPr/>
          <p:nvPr/>
        </p:nvSpPr>
        <p:spPr>
          <a:xfrm>
            <a:off x="8816810" y="5555528"/>
            <a:ext cx="1207080" cy="1207080"/>
          </a:xfrm>
          <a:custGeom>
            <a:avLst/>
            <a:gdLst/>
            <a:ahLst/>
            <a:cxnLst/>
            <a:rect l="l" t="t" r="r" b="b"/>
            <a:pathLst>
              <a:path w="1207080" h="1207080">
                <a:moveTo>
                  <a:pt x="0" y="0"/>
                </a:moveTo>
                <a:lnTo>
                  <a:pt x="1207081" y="0"/>
                </a:lnTo>
                <a:lnTo>
                  <a:pt x="1207081" y="1207080"/>
                </a:lnTo>
                <a:lnTo>
                  <a:pt x="0" y="12070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46" name="Freeform 46"/>
          <p:cNvSpPr/>
          <p:nvPr/>
        </p:nvSpPr>
        <p:spPr>
          <a:xfrm>
            <a:off x="5637051" y="5533721"/>
            <a:ext cx="1214766" cy="1163139"/>
          </a:xfrm>
          <a:custGeom>
            <a:avLst/>
            <a:gdLst/>
            <a:ahLst/>
            <a:cxnLst/>
            <a:rect l="l" t="t" r="r" b="b"/>
            <a:pathLst>
              <a:path w="1214766" h="1163139">
                <a:moveTo>
                  <a:pt x="0" y="0"/>
                </a:moveTo>
                <a:lnTo>
                  <a:pt x="1214767" y="0"/>
                </a:lnTo>
                <a:lnTo>
                  <a:pt x="1214767" y="1163139"/>
                </a:lnTo>
                <a:lnTo>
                  <a:pt x="0" y="116313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47" name="TextBox 47"/>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What are apprenticeships?</a:t>
            </a:r>
          </a:p>
        </p:txBody>
      </p:sp>
      <p:sp>
        <p:nvSpPr>
          <p:cNvPr id="48" name="TextBox 48"/>
          <p:cNvSpPr txBox="1"/>
          <p:nvPr/>
        </p:nvSpPr>
        <p:spPr>
          <a:xfrm>
            <a:off x="1728238" y="3855722"/>
            <a:ext cx="2495132" cy="847725"/>
          </a:xfrm>
          <a:prstGeom prst="rect">
            <a:avLst/>
          </a:prstGeom>
        </p:spPr>
        <p:txBody>
          <a:bodyPr lIns="0" tIns="0" rIns="0" bIns="0" rtlCol="0" anchor="t">
            <a:spAutoFit/>
          </a:bodyPr>
          <a:lstStyle/>
          <a:p>
            <a:pPr algn="ctr">
              <a:lnSpc>
                <a:spcPts val="3359"/>
              </a:lnSpc>
            </a:pPr>
            <a:r>
              <a:rPr lang="en-US" sz="2799" b="1">
                <a:solidFill>
                  <a:srgbClr val="000000"/>
                </a:solidFill>
                <a:latin typeface="Lato 1 Bold"/>
                <a:ea typeface="Lato 1 Bold"/>
                <a:cs typeface="Lato 1 Bold"/>
                <a:sym typeface="Lato 1 Bold"/>
              </a:rPr>
              <a:t>A job with training</a:t>
            </a:r>
          </a:p>
        </p:txBody>
      </p:sp>
      <p:sp>
        <p:nvSpPr>
          <p:cNvPr id="49" name="TextBox 49"/>
          <p:cNvSpPr txBox="1"/>
          <p:nvPr/>
        </p:nvSpPr>
        <p:spPr>
          <a:xfrm>
            <a:off x="1728238" y="7050352"/>
            <a:ext cx="2495132" cy="771525"/>
          </a:xfrm>
          <a:prstGeom prst="rect">
            <a:avLst/>
          </a:prstGeom>
        </p:spPr>
        <p:txBody>
          <a:bodyPr lIns="0" tIns="0" rIns="0" bIns="0" rtlCol="0" anchor="t">
            <a:spAutoFit/>
          </a:bodyPr>
          <a:lstStyle/>
          <a:p>
            <a:pPr algn="ctr">
              <a:lnSpc>
                <a:spcPts val="3000"/>
              </a:lnSpc>
            </a:pPr>
            <a:r>
              <a:rPr lang="en-US" sz="2500" b="1">
                <a:solidFill>
                  <a:srgbClr val="000000"/>
                </a:solidFill>
                <a:latin typeface="Lato 1 Bold"/>
                <a:ea typeface="Lato 1 Bold"/>
                <a:cs typeface="Lato 1 Bold"/>
                <a:sym typeface="Lato 1 Bold"/>
              </a:rPr>
              <a:t>Minimum 6 hours off-the-job</a:t>
            </a:r>
          </a:p>
        </p:txBody>
      </p:sp>
      <p:sp>
        <p:nvSpPr>
          <p:cNvPr id="50" name="TextBox 50"/>
          <p:cNvSpPr txBox="1"/>
          <p:nvPr/>
        </p:nvSpPr>
        <p:spPr>
          <a:xfrm>
            <a:off x="8117485" y="3779522"/>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Level 2- degree level</a:t>
            </a:r>
          </a:p>
        </p:txBody>
      </p:sp>
      <p:sp>
        <p:nvSpPr>
          <p:cNvPr id="51" name="TextBox 51"/>
          <p:cNvSpPr txBox="1"/>
          <p:nvPr/>
        </p:nvSpPr>
        <p:spPr>
          <a:xfrm>
            <a:off x="11325204" y="4008122"/>
            <a:ext cx="2495132" cy="4667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Paid a salary</a:t>
            </a:r>
          </a:p>
        </p:txBody>
      </p:sp>
      <p:sp>
        <p:nvSpPr>
          <p:cNvPr id="52" name="TextBox 52"/>
          <p:cNvSpPr txBox="1"/>
          <p:nvPr/>
        </p:nvSpPr>
        <p:spPr>
          <a:xfrm>
            <a:off x="14533519" y="3779522"/>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Typically 1-6 years</a:t>
            </a:r>
          </a:p>
        </p:txBody>
      </p:sp>
      <p:sp>
        <p:nvSpPr>
          <p:cNvPr id="53" name="TextBox 53"/>
          <p:cNvSpPr txBox="1"/>
          <p:nvPr/>
        </p:nvSpPr>
        <p:spPr>
          <a:xfrm>
            <a:off x="4865205" y="6906028"/>
            <a:ext cx="2654663" cy="864660"/>
          </a:xfrm>
          <a:prstGeom prst="rect">
            <a:avLst/>
          </a:prstGeom>
        </p:spPr>
        <p:txBody>
          <a:bodyPr lIns="0" tIns="0" rIns="0" bIns="0" rtlCol="0" anchor="t">
            <a:spAutoFit/>
          </a:bodyPr>
          <a:lstStyle/>
          <a:p>
            <a:pPr algn="ctr">
              <a:lnSpc>
                <a:spcPts val="3480"/>
              </a:lnSpc>
            </a:pPr>
            <a:r>
              <a:rPr lang="en-US" sz="2900" b="1" dirty="0">
                <a:solidFill>
                  <a:srgbClr val="000000"/>
                </a:solidFill>
                <a:latin typeface="Lato 1 Bold"/>
                <a:ea typeface="Lato 1 Bold"/>
                <a:cs typeface="Lato 1 Bold"/>
                <a:sym typeface="Lato 1 Bold"/>
              </a:rPr>
              <a:t>English/</a:t>
            </a:r>
            <a:r>
              <a:rPr lang="en-US" sz="2900" b="1" dirty="0" err="1">
                <a:solidFill>
                  <a:srgbClr val="000000"/>
                </a:solidFill>
                <a:latin typeface="Lato 1 Bold"/>
                <a:ea typeface="Lato 1 Bold"/>
                <a:cs typeface="Lato 1 Bold"/>
                <a:sym typeface="Lato 1 Bold"/>
              </a:rPr>
              <a:t>Maths</a:t>
            </a:r>
            <a:r>
              <a:rPr lang="en-US" sz="2900" b="1" dirty="0">
                <a:solidFill>
                  <a:srgbClr val="000000"/>
                </a:solidFill>
                <a:latin typeface="Lato 1 Bold"/>
                <a:ea typeface="Lato 1 Bold"/>
                <a:cs typeface="Lato 1 Bold"/>
                <a:sym typeface="Lato 1 Bold"/>
              </a:rPr>
              <a:t> if required</a:t>
            </a:r>
          </a:p>
        </p:txBody>
      </p:sp>
      <p:sp>
        <p:nvSpPr>
          <p:cNvPr id="54" name="TextBox 54"/>
          <p:cNvSpPr txBox="1"/>
          <p:nvPr/>
        </p:nvSpPr>
        <p:spPr>
          <a:xfrm>
            <a:off x="4939627" y="4008122"/>
            <a:ext cx="2495132" cy="4667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Employed</a:t>
            </a:r>
          </a:p>
        </p:txBody>
      </p:sp>
      <p:sp>
        <p:nvSpPr>
          <p:cNvPr id="55" name="TextBox 55"/>
          <p:cNvSpPr txBox="1"/>
          <p:nvPr/>
        </p:nvSpPr>
        <p:spPr>
          <a:xfrm>
            <a:off x="8034416" y="6907116"/>
            <a:ext cx="2771869" cy="902700"/>
          </a:xfrm>
          <a:prstGeom prst="rect">
            <a:avLst/>
          </a:prstGeom>
        </p:spPr>
        <p:txBody>
          <a:bodyPr lIns="0" tIns="0" rIns="0" bIns="0" rtlCol="0" anchor="t">
            <a:spAutoFit/>
          </a:bodyPr>
          <a:lstStyle/>
          <a:p>
            <a:pPr algn="ctr">
              <a:lnSpc>
                <a:spcPts val="3516"/>
              </a:lnSpc>
            </a:pPr>
            <a:r>
              <a:rPr lang="en-US" sz="2930" b="1">
                <a:solidFill>
                  <a:srgbClr val="000000"/>
                </a:solidFill>
                <a:latin typeface="Lato 1 Bold"/>
                <a:ea typeface="Lato 1 Bold"/>
                <a:cs typeface="Lato 1 Bold"/>
                <a:sym typeface="Lato 1 Bold"/>
              </a:rPr>
              <a:t>700+ </a:t>
            </a:r>
          </a:p>
          <a:p>
            <a:pPr algn="ctr">
              <a:lnSpc>
                <a:spcPts val="3516"/>
              </a:lnSpc>
            </a:pPr>
            <a:r>
              <a:rPr lang="en-US" sz="2930" b="1">
                <a:solidFill>
                  <a:srgbClr val="000000"/>
                </a:solidFill>
                <a:latin typeface="Lato 1 Bold"/>
                <a:ea typeface="Lato 1 Bold"/>
                <a:cs typeface="Lato 1 Bold"/>
                <a:sym typeface="Lato 1 Bold"/>
              </a:rPr>
              <a:t>standards</a:t>
            </a:r>
          </a:p>
        </p:txBody>
      </p:sp>
      <p:sp>
        <p:nvSpPr>
          <p:cNvPr id="56" name="TextBox 56"/>
          <p:cNvSpPr txBox="1"/>
          <p:nvPr/>
        </p:nvSpPr>
        <p:spPr>
          <a:xfrm>
            <a:off x="14533519" y="6829151"/>
            <a:ext cx="2495132" cy="923925"/>
          </a:xfrm>
          <a:prstGeom prst="rect">
            <a:avLst/>
          </a:prstGeom>
        </p:spPr>
        <p:txBody>
          <a:bodyPr lIns="0" tIns="0" rIns="0" bIns="0" rtlCol="0" anchor="t">
            <a:spAutoFit/>
          </a:bodyPr>
          <a:lstStyle/>
          <a:p>
            <a:pPr algn="ctr">
              <a:lnSpc>
                <a:spcPts val="3600"/>
              </a:lnSpc>
            </a:pPr>
            <a:r>
              <a:rPr lang="en-US" sz="3000" b="1">
                <a:solidFill>
                  <a:srgbClr val="000000"/>
                </a:solidFill>
                <a:latin typeface="Lato 1 Bold"/>
                <a:ea typeface="Lato 1 Bold"/>
                <a:cs typeface="Lato 1 Bold"/>
                <a:sym typeface="Lato 1 Bold"/>
              </a:rPr>
              <a:t>Not the easy option</a:t>
            </a:r>
          </a:p>
        </p:txBody>
      </p:sp>
      <p:sp>
        <p:nvSpPr>
          <p:cNvPr id="57" name="TextBox 57"/>
          <p:cNvSpPr txBox="1"/>
          <p:nvPr/>
        </p:nvSpPr>
        <p:spPr>
          <a:xfrm>
            <a:off x="11365143" y="6888066"/>
            <a:ext cx="2611965" cy="897682"/>
          </a:xfrm>
          <a:prstGeom prst="rect">
            <a:avLst/>
          </a:prstGeom>
        </p:spPr>
        <p:txBody>
          <a:bodyPr lIns="0" tIns="0" rIns="0" bIns="0" rtlCol="0" anchor="t">
            <a:spAutoFit/>
          </a:bodyPr>
          <a:lstStyle/>
          <a:p>
            <a:pPr algn="ctr">
              <a:lnSpc>
                <a:spcPts val="3516"/>
              </a:lnSpc>
            </a:pPr>
            <a:r>
              <a:rPr lang="en-US" sz="2930" b="1" dirty="0">
                <a:solidFill>
                  <a:srgbClr val="000000"/>
                </a:solidFill>
                <a:latin typeface="Lato 1 Bold"/>
                <a:ea typeface="Lato 1 Bold"/>
                <a:cs typeface="Lato 1 Bold"/>
                <a:sym typeface="Lato 1 Bold"/>
              </a:rPr>
              <a:t>Real responsibilities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childTnLst>
                          </p:cTn>
                        </p:par>
                        <p:par>
                          <p:cTn id="74" fill="hold">
                            <p:stCondLst>
                              <p:cond delay="3500"/>
                            </p:stCondLst>
                            <p:childTnLst>
                              <p:par>
                                <p:cTn id="75" presetID="1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childTnLst>
                          </p:cTn>
                        </p:par>
                        <p:par>
                          <p:cTn id="94" fill="hold">
                            <p:stCondLst>
                              <p:cond delay="4500"/>
                            </p:stCondLst>
                            <p:childTnLst>
                              <p:par>
                                <p:cTn id="95" presetID="10" presetClass="entr" presetSubtype="0"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6" grpId="0" animBg="1"/>
      <p:bldP spid="48" grpId="0"/>
      <p:bldP spid="49" grpId="0"/>
      <p:bldP spid="50" grpId="0"/>
      <p:bldP spid="51" grpId="0"/>
      <p:bldP spid="52" grpId="0"/>
      <p:bldP spid="53" grpId="0"/>
      <p:bldP spid="54" grpId="0"/>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1976266" y="2920179"/>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3600"/>
                </a:lnSpc>
              </a:pPr>
              <a:r>
                <a:rPr lang="en-US" sz="3000" b="1">
                  <a:solidFill>
                    <a:srgbClr val="000000"/>
                  </a:solidFill>
                  <a:latin typeface="Lato 1 Bold"/>
                  <a:ea typeface="Lato 1 Bold"/>
                  <a:cs typeface="Lato 1 Bold"/>
                  <a:sym typeface="Lato 1 Bold"/>
                </a:rPr>
                <a:t>Equivalent to:</a:t>
              </a:r>
            </a:p>
            <a:p>
              <a:pPr algn="ctr">
                <a:lnSpc>
                  <a:spcPts val="3600"/>
                </a:lnSpc>
              </a:pPr>
              <a:endParaRPr lang="en-US" sz="3000" b="1">
                <a:solidFill>
                  <a:srgbClr val="000000"/>
                </a:solidFill>
                <a:latin typeface="Lato 1 Bold"/>
                <a:ea typeface="Lato 1 Bold"/>
                <a:cs typeface="Lato 1 Bold"/>
                <a:sym typeface="Lato 1 Bold"/>
              </a:endParaRPr>
            </a:p>
            <a:p>
              <a:pPr algn="ctr">
                <a:lnSpc>
                  <a:spcPts val="3600"/>
                </a:lnSpc>
              </a:pPr>
              <a:r>
                <a:rPr lang="en-US" sz="3000">
                  <a:solidFill>
                    <a:srgbClr val="000000"/>
                  </a:solidFill>
                  <a:latin typeface="Lato 1"/>
                  <a:ea typeface="Lato 1"/>
                  <a:cs typeface="Lato 1"/>
                  <a:sym typeface="Lato 1"/>
                </a:rPr>
                <a:t>5 GCSE passes at grade 9-4 (A*-C)</a:t>
              </a:r>
            </a:p>
          </p:txBody>
        </p:sp>
      </p:grpSp>
      <p:grpSp>
        <p:nvGrpSpPr>
          <p:cNvPr id="10" name="Group 10"/>
          <p:cNvGrpSpPr/>
          <p:nvPr/>
        </p:nvGrpSpPr>
        <p:grpSpPr>
          <a:xfrm>
            <a:off x="2332994" y="2504443"/>
            <a:ext cx="2372645" cy="831471"/>
            <a:chOff x="0" y="0"/>
            <a:chExt cx="624894" cy="218988"/>
          </a:xfrm>
        </p:grpSpPr>
        <p:sp>
          <p:nvSpPr>
            <p:cNvPr id="11" name="Freeform 11"/>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A8A8"/>
            </a:solidFill>
          </p:spPr>
          <p:txBody>
            <a:bodyPr/>
            <a:lstStyle/>
            <a:p>
              <a:endParaRPr lang="en-GB"/>
            </a:p>
          </p:txBody>
        </p:sp>
        <p:sp>
          <p:nvSpPr>
            <p:cNvPr id="12" name="TextBox 12"/>
            <p:cNvSpPr txBox="1"/>
            <p:nvPr/>
          </p:nvSpPr>
          <p:spPr>
            <a:xfrm>
              <a:off x="0" y="-9525"/>
              <a:ext cx="624894" cy="228513"/>
            </a:xfrm>
            <a:prstGeom prst="rect">
              <a:avLst/>
            </a:prstGeom>
          </p:spPr>
          <p:txBody>
            <a:bodyPr lIns="50800" tIns="50800" rIns="50800" bIns="50800" rtlCol="0" anchor="ctr"/>
            <a:lstStyle/>
            <a:p>
              <a:pPr algn="ctr">
                <a:lnSpc>
                  <a:spcPts val="3600"/>
                </a:lnSpc>
              </a:pPr>
              <a:r>
                <a:rPr lang="en-US" sz="3000" b="1" dirty="0">
                  <a:solidFill>
                    <a:srgbClr val="FFFFFF"/>
                  </a:solidFill>
                  <a:latin typeface="Lato 1 Bold"/>
                  <a:ea typeface="Lato 1 Bold"/>
                  <a:cs typeface="Lato 1 Bold"/>
                  <a:sym typeface="Lato 1 Bold"/>
                </a:rPr>
                <a:t>Intermediate</a:t>
              </a:r>
            </a:p>
          </p:txBody>
        </p:sp>
      </p:grpSp>
      <p:grpSp>
        <p:nvGrpSpPr>
          <p:cNvPr id="13" name="Group 13"/>
          <p:cNvGrpSpPr/>
          <p:nvPr/>
        </p:nvGrpSpPr>
        <p:grpSpPr>
          <a:xfrm>
            <a:off x="5646168" y="2920179"/>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3600"/>
                </a:lnSpc>
              </a:pPr>
              <a:endParaRPr dirty="0"/>
            </a:p>
            <a:p>
              <a:pPr algn="ctr">
                <a:lnSpc>
                  <a:spcPts val="3600"/>
                </a:lnSpc>
              </a:pPr>
              <a:r>
                <a:rPr lang="en-US" sz="3000" b="1" dirty="0">
                  <a:solidFill>
                    <a:srgbClr val="000000"/>
                  </a:solidFill>
                  <a:latin typeface="Lato 1 Bold"/>
                  <a:ea typeface="Lato 1 Bold"/>
                  <a:cs typeface="Lato 1 Bold"/>
                  <a:sym typeface="Lato 1 Bold"/>
                </a:rPr>
                <a:t>Equivalent to:</a:t>
              </a:r>
            </a:p>
            <a:p>
              <a:pPr algn="ctr">
                <a:lnSpc>
                  <a:spcPts val="3600"/>
                </a:lnSpc>
              </a:pPr>
              <a:endParaRPr lang="en-US" sz="3000" b="1" dirty="0">
                <a:solidFill>
                  <a:srgbClr val="000000"/>
                </a:solidFill>
                <a:latin typeface="Lato 1 Bold"/>
                <a:ea typeface="Lato 1 Bold"/>
                <a:cs typeface="Lato 1 Bold"/>
                <a:sym typeface="Lato 1 Bold"/>
              </a:endParaRPr>
            </a:p>
            <a:p>
              <a:pPr algn="ctr">
                <a:lnSpc>
                  <a:spcPts val="3600"/>
                </a:lnSpc>
              </a:pPr>
              <a:r>
                <a:rPr lang="en-US" sz="3000" dirty="0">
                  <a:solidFill>
                    <a:srgbClr val="000000"/>
                  </a:solidFill>
                  <a:latin typeface="Lato 1"/>
                  <a:ea typeface="Lato 1"/>
                  <a:cs typeface="Lato 1"/>
                  <a:sym typeface="Lato 1"/>
                </a:rPr>
                <a:t>2 A levels / </a:t>
              </a:r>
            </a:p>
            <a:p>
              <a:pPr algn="ctr">
                <a:lnSpc>
                  <a:spcPts val="3600"/>
                </a:lnSpc>
              </a:pPr>
              <a:r>
                <a:rPr lang="en-US" sz="3000" dirty="0">
                  <a:solidFill>
                    <a:srgbClr val="000000"/>
                  </a:solidFill>
                  <a:latin typeface="Lato 1"/>
                  <a:ea typeface="Lato 1"/>
                  <a:cs typeface="Lato 1"/>
                  <a:sym typeface="Lato 1"/>
                </a:rPr>
                <a:t>International Baccalaureate</a:t>
              </a:r>
            </a:p>
          </p:txBody>
        </p:sp>
      </p:grpSp>
      <p:grpSp>
        <p:nvGrpSpPr>
          <p:cNvPr id="16" name="Group 16"/>
          <p:cNvGrpSpPr/>
          <p:nvPr/>
        </p:nvGrpSpPr>
        <p:grpSpPr>
          <a:xfrm>
            <a:off x="6002895" y="2504443"/>
            <a:ext cx="2372645" cy="831471"/>
            <a:chOff x="0" y="0"/>
            <a:chExt cx="624894" cy="218988"/>
          </a:xfrm>
        </p:grpSpPr>
        <p:sp>
          <p:nvSpPr>
            <p:cNvPr id="17" name="Freeform 17"/>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FF5757"/>
            </a:solidFill>
          </p:spPr>
          <p:txBody>
            <a:bodyPr/>
            <a:lstStyle/>
            <a:p>
              <a:endParaRPr lang="en-GB"/>
            </a:p>
          </p:txBody>
        </p:sp>
        <p:sp>
          <p:nvSpPr>
            <p:cNvPr id="18" name="TextBox 18"/>
            <p:cNvSpPr txBox="1"/>
            <p:nvPr/>
          </p:nvSpPr>
          <p:spPr>
            <a:xfrm>
              <a:off x="0" y="-9525"/>
              <a:ext cx="624894" cy="228513"/>
            </a:xfrm>
            <a:prstGeom prst="rect">
              <a:avLst/>
            </a:prstGeom>
          </p:spPr>
          <p:txBody>
            <a:bodyPr lIns="50800" tIns="50800" rIns="50800" bIns="50800" rtlCol="0" anchor="ctr"/>
            <a:lstStyle/>
            <a:p>
              <a:pPr algn="ctr">
                <a:lnSpc>
                  <a:spcPts val="3600"/>
                </a:lnSpc>
              </a:pPr>
              <a:r>
                <a:rPr lang="en-US" sz="3000" b="1" dirty="0">
                  <a:solidFill>
                    <a:srgbClr val="FFFFFF"/>
                  </a:solidFill>
                  <a:latin typeface="Lato 1 Bold"/>
                  <a:ea typeface="Lato 1 Bold"/>
                  <a:cs typeface="Lato 1 Bold"/>
                  <a:sym typeface="Lato 1 Bold"/>
                </a:rPr>
                <a:t>Advanced</a:t>
              </a:r>
            </a:p>
          </p:txBody>
        </p:sp>
      </p:grpSp>
      <p:grpSp>
        <p:nvGrpSpPr>
          <p:cNvPr id="19" name="Group 19"/>
          <p:cNvGrpSpPr/>
          <p:nvPr/>
        </p:nvGrpSpPr>
        <p:grpSpPr>
          <a:xfrm>
            <a:off x="2332994" y="6307781"/>
            <a:ext cx="2372645" cy="691896"/>
            <a:chOff x="0" y="0"/>
            <a:chExt cx="624894" cy="182228"/>
          </a:xfrm>
        </p:grpSpPr>
        <p:sp>
          <p:nvSpPr>
            <p:cNvPr id="20" name="Freeform 20"/>
            <p:cNvSpPr/>
            <p:nvPr/>
          </p:nvSpPr>
          <p:spPr>
            <a:xfrm>
              <a:off x="0" y="0"/>
              <a:ext cx="624894" cy="182228"/>
            </a:xfrm>
            <a:custGeom>
              <a:avLst/>
              <a:gdLst/>
              <a:ahLst/>
              <a:cxnLst/>
              <a:rect l="l" t="t" r="r" b="b"/>
              <a:pathLst>
                <a:path w="624894" h="182228">
                  <a:moveTo>
                    <a:pt x="91114" y="0"/>
                  </a:moveTo>
                  <a:lnTo>
                    <a:pt x="533780" y="0"/>
                  </a:lnTo>
                  <a:cubicBezTo>
                    <a:pt x="557945" y="0"/>
                    <a:pt x="581120" y="9599"/>
                    <a:pt x="598207" y="26687"/>
                  </a:cubicBezTo>
                  <a:cubicBezTo>
                    <a:pt x="615295" y="43774"/>
                    <a:pt x="624894" y="66949"/>
                    <a:pt x="624894" y="91114"/>
                  </a:cubicBezTo>
                  <a:lnTo>
                    <a:pt x="624894" y="91114"/>
                  </a:lnTo>
                  <a:cubicBezTo>
                    <a:pt x="624894" y="115279"/>
                    <a:pt x="615295" y="138454"/>
                    <a:pt x="598207" y="155541"/>
                  </a:cubicBezTo>
                  <a:cubicBezTo>
                    <a:pt x="581120" y="172628"/>
                    <a:pt x="557945" y="182228"/>
                    <a:pt x="533780" y="182228"/>
                  </a:cubicBezTo>
                  <a:lnTo>
                    <a:pt x="91114" y="182228"/>
                  </a:lnTo>
                  <a:cubicBezTo>
                    <a:pt x="66949" y="182228"/>
                    <a:pt x="43774" y="172628"/>
                    <a:pt x="26687" y="155541"/>
                  </a:cubicBezTo>
                  <a:cubicBezTo>
                    <a:pt x="9599" y="138454"/>
                    <a:pt x="0" y="115279"/>
                    <a:pt x="0" y="91114"/>
                  </a:cubicBezTo>
                  <a:lnTo>
                    <a:pt x="0" y="91114"/>
                  </a:lnTo>
                  <a:cubicBezTo>
                    <a:pt x="0" y="66949"/>
                    <a:pt x="9599" y="43774"/>
                    <a:pt x="26687" y="26687"/>
                  </a:cubicBezTo>
                  <a:cubicBezTo>
                    <a:pt x="43774" y="9599"/>
                    <a:pt x="66949" y="0"/>
                    <a:pt x="91114" y="0"/>
                  </a:cubicBezTo>
                  <a:close/>
                </a:path>
              </a:pathLst>
            </a:custGeom>
            <a:solidFill>
              <a:srgbClr val="E8B463"/>
            </a:solidFill>
          </p:spPr>
          <p:txBody>
            <a:bodyPr/>
            <a:lstStyle/>
            <a:p>
              <a:endParaRPr lang="en-GB"/>
            </a:p>
          </p:txBody>
        </p:sp>
        <p:sp>
          <p:nvSpPr>
            <p:cNvPr id="21" name="TextBox 21"/>
            <p:cNvSpPr txBox="1"/>
            <p:nvPr/>
          </p:nvSpPr>
          <p:spPr>
            <a:xfrm>
              <a:off x="0" y="-9525"/>
              <a:ext cx="624894" cy="191753"/>
            </a:xfrm>
            <a:prstGeom prst="rect">
              <a:avLst/>
            </a:prstGeom>
          </p:spPr>
          <p:txBody>
            <a:bodyPr lIns="50800" tIns="50800" rIns="50800" bIns="50800" rtlCol="0" anchor="ctr"/>
            <a:lstStyle/>
            <a:p>
              <a:pPr algn="ctr">
                <a:lnSpc>
                  <a:spcPts val="3600"/>
                </a:lnSpc>
              </a:pPr>
              <a:r>
                <a:rPr lang="en-US" sz="3000" b="1">
                  <a:solidFill>
                    <a:srgbClr val="000000"/>
                  </a:solidFill>
                  <a:latin typeface="Lato 1 Bold"/>
                  <a:ea typeface="Lato 1 Bold"/>
                  <a:cs typeface="Lato 1 Bold"/>
                  <a:sym typeface="Lato 1 Bold"/>
                </a:rPr>
                <a:t>Level 2</a:t>
              </a:r>
            </a:p>
          </p:txBody>
        </p:sp>
      </p:grpSp>
      <p:grpSp>
        <p:nvGrpSpPr>
          <p:cNvPr id="22" name="Group 22"/>
          <p:cNvGrpSpPr/>
          <p:nvPr/>
        </p:nvGrpSpPr>
        <p:grpSpPr>
          <a:xfrm>
            <a:off x="6002895" y="6307781"/>
            <a:ext cx="2372645" cy="691896"/>
            <a:chOff x="0" y="0"/>
            <a:chExt cx="624894" cy="182228"/>
          </a:xfrm>
        </p:grpSpPr>
        <p:sp>
          <p:nvSpPr>
            <p:cNvPr id="23" name="Freeform 23"/>
            <p:cNvSpPr/>
            <p:nvPr/>
          </p:nvSpPr>
          <p:spPr>
            <a:xfrm>
              <a:off x="0" y="0"/>
              <a:ext cx="624894" cy="182228"/>
            </a:xfrm>
            <a:custGeom>
              <a:avLst/>
              <a:gdLst/>
              <a:ahLst/>
              <a:cxnLst/>
              <a:rect l="l" t="t" r="r" b="b"/>
              <a:pathLst>
                <a:path w="624894" h="182228">
                  <a:moveTo>
                    <a:pt x="91114" y="0"/>
                  </a:moveTo>
                  <a:lnTo>
                    <a:pt x="533780" y="0"/>
                  </a:lnTo>
                  <a:cubicBezTo>
                    <a:pt x="557945" y="0"/>
                    <a:pt x="581120" y="9599"/>
                    <a:pt x="598207" y="26687"/>
                  </a:cubicBezTo>
                  <a:cubicBezTo>
                    <a:pt x="615295" y="43774"/>
                    <a:pt x="624894" y="66949"/>
                    <a:pt x="624894" y="91114"/>
                  </a:cubicBezTo>
                  <a:lnTo>
                    <a:pt x="624894" y="91114"/>
                  </a:lnTo>
                  <a:cubicBezTo>
                    <a:pt x="624894" y="115279"/>
                    <a:pt x="615295" y="138454"/>
                    <a:pt x="598207" y="155541"/>
                  </a:cubicBezTo>
                  <a:cubicBezTo>
                    <a:pt x="581120" y="172628"/>
                    <a:pt x="557945" y="182228"/>
                    <a:pt x="533780" y="182228"/>
                  </a:cubicBezTo>
                  <a:lnTo>
                    <a:pt x="91114" y="182228"/>
                  </a:lnTo>
                  <a:cubicBezTo>
                    <a:pt x="66949" y="182228"/>
                    <a:pt x="43774" y="172628"/>
                    <a:pt x="26687" y="155541"/>
                  </a:cubicBezTo>
                  <a:cubicBezTo>
                    <a:pt x="9599" y="138454"/>
                    <a:pt x="0" y="115279"/>
                    <a:pt x="0" y="91114"/>
                  </a:cubicBezTo>
                  <a:lnTo>
                    <a:pt x="0" y="91114"/>
                  </a:lnTo>
                  <a:cubicBezTo>
                    <a:pt x="0" y="66949"/>
                    <a:pt x="9599" y="43774"/>
                    <a:pt x="26687" y="26687"/>
                  </a:cubicBezTo>
                  <a:cubicBezTo>
                    <a:pt x="43774" y="9599"/>
                    <a:pt x="66949" y="0"/>
                    <a:pt x="91114" y="0"/>
                  </a:cubicBezTo>
                  <a:close/>
                </a:path>
              </a:pathLst>
            </a:custGeom>
            <a:solidFill>
              <a:srgbClr val="E8B463"/>
            </a:solidFill>
          </p:spPr>
          <p:txBody>
            <a:bodyPr/>
            <a:lstStyle/>
            <a:p>
              <a:endParaRPr lang="en-GB"/>
            </a:p>
          </p:txBody>
        </p:sp>
        <p:sp>
          <p:nvSpPr>
            <p:cNvPr id="24" name="TextBox 24"/>
            <p:cNvSpPr txBox="1"/>
            <p:nvPr/>
          </p:nvSpPr>
          <p:spPr>
            <a:xfrm>
              <a:off x="0" y="-9525"/>
              <a:ext cx="624894" cy="191753"/>
            </a:xfrm>
            <a:prstGeom prst="rect">
              <a:avLst/>
            </a:prstGeom>
          </p:spPr>
          <p:txBody>
            <a:bodyPr lIns="50800" tIns="50800" rIns="50800" bIns="50800" rtlCol="0" anchor="ctr"/>
            <a:lstStyle/>
            <a:p>
              <a:pPr algn="ctr">
                <a:lnSpc>
                  <a:spcPts val="3600"/>
                </a:lnSpc>
              </a:pPr>
              <a:r>
                <a:rPr lang="en-US" sz="3000" b="1" dirty="0">
                  <a:solidFill>
                    <a:srgbClr val="000000"/>
                  </a:solidFill>
                  <a:latin typeface="Lato 1 Bold"/>
                  <a:ea typeface="Lato 1 Bold"/>
                  <a:cs typeface="Lato 1 Bold"/>
                  <a:sym typeface="Lato 1 Bold"/>
                </a:rPr>
                <a:t>Level 3</a:t>
              </a:r>
            </a:p>
          </p:txBody>
        </p:sp>
      </p:grpSp>
      <p:grpSp>
        <p:nvGrpSpPr>
          <p:cNvPr id="25" name="Group 25"/>
          <p:cNvGrpSpPr/>
          <p:nvPr/>
        </p:nvGrpSpPr>
        <p:grpSpPr>
          <a:xfrm>
            <a:off x="9313293" y="2920179"/>
            <a:ext cx="3086100" cy="3086100"/>
            <a:chOff x="0" y="0"/>
            <a:chExt cx="812800" cy="812800"/>
          </a:xfrm>
        </p:grpSpPr>
        <p:sp>
          <p:nvSpPr>
            <p:cNvPr id="26" name="Freeform 26"/>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7" name="TextBox 27"/>
            <p:cNvSpPr txBox="1"/>
            <p:nvPr/>
          </p:nvSpPr>
          <p:spPr>
            <a:xfrm>
              <a:off x="0" y="-9525"/>
              <a:ext cx="812800" cy="822325"/>
            </a:xfrm>
            <a:prstGeom prst="rect">
              <a:avLst/>
            </a:prstGeom>
          </p:spPr>
          <p:txBody>
            <a:bodyPr lIns="50800" tIns="50800" rIns="50800" bIns="50800" rtlCol="0" anchor="ctr"/>
            <a:lstStyle/>
            <a:p>
              <a:pPr algn="ctr">
                <a:lnSpc>
                  <a:spcPts val="3600"/>
                </a:lnSpc>
              </a:pPr>
              <a:r>
                <a:rPr lang="en-US" sz="3000" b="1" dirty="0">
                  <a:solidFill>
                    <a:srgbClr val="000000"/>
                  </a:solidFill>
                  <a:latin typeface="Lato 1 Bold"/>
                  <a:ea typeface="Lato 1 Bold"/>
                  <a:cs typeface="Lato 1 Bold"/>
                  <a:sym typeface="Lato 1 Bold"/>
                </a:rPr>
                <a:t>Equivalent to:</a:t>
              </a:r>
            </a:p>
            <a:p>
              <a:pPr algn="ctr">
                <a:lnSpc>
                  <a:spcPts val="3600"/>
                </a:lnSpc>
              </a:pPr>
              <a:endParaRPr lang="en-US" sz="3000" b="1" dirty="0">
                <a:solidFill>
                  <a:srgbClr val="000000"/>
                </a:solidFill>
                <a:latin typeface="Lato 1 Bold"/>
                <a:ea typeface="Lato 1 Bold"/>
                <a:cs typeface="Lato 1 Bold"/>
                <a:sym typeface="Lato 1 Bold"/>
              </a:endParaRPr>
            </a:p>
            <a:p>
              <a:pPr algn="ctr">
                <a:lnSpc>
                  <a:spcPts val="3600"/>
                </a:lnSpc>
              </a:pPr>
              <a:r>
                <a:rPr lang="en-US" sz="3000" dirty="0">
                  <a:solidFill>
                    <a:srgbClr val="000000"/>
                  </a:solidFill>
                  <a:latin typeface="Lato 1"/>
                  <a:ea typeface="Lato 1"/>
                  <a:cs typeface="Lato 1"/>
                  <a:sym typeface="Lato 1"/>
                </a:rPr>
                <a:t>Foundation degree and above</a:t>
              </a:r>
            </a:p>
          </p:txBody>
        </p:sp>
      </p:grpSp>
      <p:grpSp>
        <p:nvGrpSpPr>
          <p:cNvPr id="28" name="Group 28"/>
          <p:cNvGrpSpPr/>
          <p:nvPr/>
        </p:nvGrpSpPr>
        <p:grpSpPr>
          <a:xfrm>
            <a:off x="9670020" y="2504443"/>
            <a:ext cx="2372645" cy="831471"/>
            <a:chOff x="0" y="0"/>
            <a:chExt cx="624894" cy="218988"/>
          </a:xfrm>
        </p:grpSpPr>
        <p:sp>
          <p:nvSpPr>
            <p:cNvPr id="29" name="Freeform 29"/>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525E93"/>
            </a:solidFill>
          </p:spPr>
          <p:txBody>
            <a:bodyPr/>
            <a:lstStyle/>
            <a:p>
              <a:endParaRPr lang="en-GB"/>
            </a:p>
          </p:txBody>
        </p:sp>
        <p:sp>
          <p:nvSpPr>
            <p:cNvPr id="30" name="TextBox 30"/>
            <p:cNvSpPr txBox="1"/>
            <p:nvPr/>
          </p:nvSpPr>
          <p:spPr>
            <a:xfrm>
              <a:off x="0" y="-9525"/>
              <a:ext cx="624894" cy="228513"/>
            </a:xfrm>
            <a:prstGeom prst="rect">
              <a:avLst/>
            </a:prstGeom>
          </p:spPr>
          <p:txBody>
            <a:bodyPr lIns="50800" tIns="50800" rIns="50800" bIns="50800" rtlCol="0" anchor="ctr"/>
            <a:lstStyle/>
            <a:p>
              <a:pPr algn="ctr">
                <a:lnSpc>
                  <a:spcPts val="3600"/>
                </a:lnSpc>
              </a:pPr>
              <a:r>
                <a:rPr lang="en-US" sz="3000" b="1" dirty="0">
                  <a:solidFill>
                    <a:srgbClr val="FFFFFF"/>
                  </a:solidFill>
                  <a:latin typeface="Lato 1 Bold"/>
                  <a:ea typeface="Lato 1 Bold"/>
                  <a:cs typeface="Lato 1 Bold"/>
                  <a:sym typeface="Lato 1 Bold"/>
                </a:rPr>
                <a:t>Higher</a:t>
              </a:r>
            </a:p>
          </p:txBody>
        </p:sp>
      </p:grpSp>
      <p:grpSp>
        <p:nvGrpSpPr>
          <p:cNvPr id="31" name="Group 31"/>
          <p:cNvGrpSpPr/>
          <p:nvPr/>
        </p:nvGrpSpPr>
        <p:grpSpPr>
          <a:xfrm>
            <a:off x="9670020" y="6307781"/>
            <a:ext cx="2372645" cy="691896"/>
            <a:chOff x="0" y="0"/>
            <a:chExt cx="624894" cy="182228"/>
          </a:xfrm>
        </p:grpSpPr>
        <p:sp>
          <p:nvSpPr>
            <p:cNvPr id="32" name="Freeform 32"/>
            <p:cNvSpPr/>
            <p:nvPr/>
          </p:nvSpPr>
          <p:spPr>
            <a:xfrm>
              <a:off x="0" y="0"/>
              <a:ext cx="624894" cy="182228"/>
            </a:xfrm>
            <a:custGeom>
              <a:avLst/>
              <a:gdLst/>
              <a:ahLst/>
              <a:cxnLst/>
              <a:rect l="l" t="t" r="r" b="b"/>
              <a:pathLst>
                <a:path w="624894" h="182228">
                  <a:moveTo>
                    <a:pt x="91114" y="0"/>
                  </a:moveTo>
                  <a:lnTo>
                    <a:pt x="533780" y="0"/>
                  </a:lnTo>
                  <a:cubicBezTo>
                    <a:pt x="557945" y="0"/>
                    <a:pt x="581120" y="9599"/>
                    <a:pt x="598207" y="26687"/>
                  </a:cubicBezTo>
                  <a:cubicBezTo>
                    <a:pt x="615295" y="43774"/>
                    <a:pt x="624894" y="66949"/>
                    <a:pt x="624894" y="91114"/>
                  </a:cubicBezTo>
                  <a:lnTo>
                    <a:pt x="624894" y="91114"/>
                  </a:lnTo>
                  <a:cubicBezTo>
                    <a:pt x="624894" y="115279"/>
                    <a:pt x="615295" y="138454"/>
                    <a:pt x="598207" y="155541"/>
                  </a:cubicBezTo>
                  <a:cubicBezTo>
                    <a:pt x="581120" y="172628"/>
                    <a:pt x="557945" y="182228"/>
                    <a:pt x="533780" y="182228"/>
                  </a:cubicBezTo>
                  <a:lnTo>
                    <a:pt x="91114" y="182228"/>
                  </a:lnTo>
                  <a:cubicBezTo>
                    <a:pt x="66949" y="182228"/>
                    <a:pt x="43774" y="172628"/>
                    <a:pt x="26687" y="155541"/>
                  </a:cubicBezTo>
                  <a:cubicBezTo>
                    <a:pt x="9599" y="138454"/>
                    <a:pt x="0" y="115279"/>
                    <a:pt x="0" y="91114"/>
                  </a:cubicBezTo>
                  <a:lnTo>
                    <a:pt x="0" y="91114"/>
                  </a:lnTo>
                  <a:cubicBezTo>
                    <a:pt x="0" y="66949"/>
                    <a:pt x="9599" y="43774"/>
                    <a:pt x="26687" y="26687"/>
                  </a:cubicBezTo>
                  <a:cubicBezTo>
                    <a:pt x="43774" y="9599"/>
                    <a:pt x="66949" y="0"/>
                    <a:pt x="91114" y="0"/>
                  </a:cubicBezTo>
                  <a:close/>
                </a:path>
              </a:pathLst>
            </a:custGeom>
            <a:solidFill>
              <a:srgbClr val="E8B463"/>
            </a:solidFill>
          </p:spPr>
          <p:txBody>
            <a:bodyPr/>
            <a:lstStyle/>
            <a:p>
              <a:endParaRPr lang="en-GB"/>
            </a:p>
          </p:txBody>
        </p:sp>
        <p:sp>
          <p:nvSpPr>
            <p:cNvPr id="33" name="TextBox 33"/>
            <p:cNvSpPr txBox="1"/>
            <p:nvPr/>
          </p:nvSpPr>
          <p:spPr>
            <a:xfrm>
              <a:off x="0" y="-9525"/>
              <a:ext cx="624894" cy="191753"/>
            </a:xfrm>
            <a:prstGeom prst="rect">
              <a:avLst/>
            </a:prstGeom>
          </p:spPr>
          <p:txBody>
            <a:bodyPr lIns="50800" tIns="50800" rIns="50800" bIns="50800" rtlCol="0" anchor="ctr"/>
            <a:lstStyle/>
            <a:p>
              <a:pPr algn="ctr">
                <a:lnSpc>
                  <a:spcPts val="3600"/>
                </a:lnSpc>
              </a:pPr>
              <a:r>
                <a:rPr lang="en-US" sz="3000" b="1" dirty="0">
                  <a:solidFill>
                    <a:srgbClr val="000000"/>
                  </a:solidFill>
                  <a:latin typeface="Lato 1 Bold"/>
                  <a:ea typeface="Lato 1 Bold"/>
                  <a:cs typeface="Lato 1 Bold"/>
                  <a:sym typeface="Lato 1 Bold"/>
                </a:rPr>
                <a:t>Levels 4-7</a:t>
              </a:r>
            </a:p>
          </p:txBody>
        </p:sp>
      </p:grpSp>
      <p:grpSp>
        <p:nvGrpSpPr>
          <p:cNvPr id="34" name="Group 34"/>
          <p:cNvGrpSpPr/>
          <p:nvPr/>
        </p:nvGrpSpPr>
        <p:grpSpPr>
          <a:xfrm>
            <a:off x="12980418" y="2920179"/>
            <a:ext cx="3086100" cy="3086100"/>
            <a:chOff x="0" y="0"/>
            <a:chExt cx="812800" cy="812800"/>
          </a:xfrm>
        </p:grpSpPr>
        <p:sp>
          <p:nvSpPr>
            <p:cNvPr id="35" name="Freeform 35"/>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6" name="TextBox 36"/>
            <p:cNvSpPr txBox="1"/>
            <p:nvPr/>
          </p:nvSpPr>
          <p:spPr>
            <a:xfrm>
              <a:off x="0" y="-9525"/>
              <a:ext cx="812800" cy="822325"/>
            </a:xfrm>
            <a:prstGeom prst="rect">
              <a:avLst/>
            </a:prstGeom>
          </p:spPr>
          <p:txBody>
            <a:bodyPr lIns="50800" tIns="50800" rIns="50800" bIns="50800" rtlCol="0" anchor="ctr"/>
            <a:lstStyle/>
            <a:p>
              <a:pPr algn="ctr">
                <a:lnSpc>
                  <a:spcPts val="3600"/>
                </a:lnSpc>
              </a:pPr>
              <a:r>
                <a:rPr lang="en-US" sz="3000" b="1" dirty="0">
                  <a:solidFill>
                    <a:srgbClr val="000000"/>
                  </a:solidFill>
                  <a:latin typeface="Lato 1 Bold"/>
                  <a:ea typeface="Lato 1 Bold"/>
                  <a:cs typeface="Lato 1 Bold"/>
                  <a:sym typeface="Lato 1 Bold"/>
                </a:rPr>
                <a:t>Equivalent to:</a:t>
              </a:r>
            </a:p>
            <a:p>
              <a:pPr algn="ctr">
                <a:lnSpc>
                  <a:spcPts val="3600"/>
                </a:lnSpc>
              </a:pPr>
              <a:endParaRPr lang="en-US" sz="3000" b="1" dirty="0">
                <a:solidFill>
                  <a:srgbClr val="000000"/>
                </a:solidFill>
                <a:latin typeface="Lato 1 Bold"/>
                <a:ea typeface="Lato 1 Bold"/>
                <a:cs typeface="Lato 1 Bold"/>
                <a:sym typeface="Lato 1 Bold"/>
              </a:endParaRPr>
            </a:p>
            <a:p>
              <a:pPr algn="ctr">
                <a:lnSpc>
                  <a:spcPts val="3600"/>
                </a:lnSpc>
              </a:pPr>
              <a:r>
                <a:rPr lang="en-US" sz="3000" dirty="0">
                  <a:solidFill>
                    <a:srgbClr val="000000"/>
                  </a:solidFill>
                  <a:latin typeface="Lato 1"/>
                  <a:ea typeface="Lato 1"/>
                  <a:cs typeface="Lato 1"/>
                  <a:sym typeface="Lato 1"/>
                </a:rPr>
                <a:t>Bachelors or </a:t>
              </a:r>
            </a:p>
            <a:p>
              <a:pPr algn="ctr">
                <a:lnSpc>
                  <a:spcPts val="3600"/>
                </a:lnSpc>
              </a:pPr>
              <a:r>
                <a:rPr lang="en-US" sz="3000" dirty="0">
                  <a:solidFill>
                    <a:srgbClr val="000000"/>
                  </a:solidFill>
                  <a:latin typeface="Lato 1"/>
                  <a:ea typeface="Lato 1"/>
                  <a:cs typeface="Lato 1"/>
                  <a:sym typeface="Lato 1"/>
                </a:rPr>
                <a:t>masters degree</a:t>
              </a:r>
            </a:p>
          </p:txBody>
        </p:sp>
      </p:grpSp>
      <p:grpSp>
        <p:nvGrpSpPr>
          <p:cNvPr id="37" name="Group 37"/>
          <p:cNvGrpSpPr/>
          <p:nvPr/>
        </p:nvGrpSpPr>
        <p:grpSpPr>
          <a:xfrm>
            <a:off x="13337145" y="2504443"/>
            <a:ext cx="2372645" cy="831471"/>
            <a:chOff x="0" y="0"/>
            <a:chExt cx="624894" cy="218988"/>
          </a:xfrm>
        </p:grpSpPr>
        <p:sp>
          <p:nvSpPr>
            <p:cNvPr id="38" name="Freeform 38"/>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6992"/>
            </a:solidFill>
          </p:spPr>
          <p:txBody>
            <a:bodyPr/>
            <a:lstStyle/>
            <a:p>
              <a:endParaRPr lang="en-GB"/>
            </a:p>
          </p:txBody>
        </p:sp>
        <p:sp>
          <p:nvSpPr>
            <p:cNvPr id="39" name="TextBox 39"/>
            <p:cNvSpPr txBox="1"/>
            <p:nvPr/>
          </p:nvSpPr>
          <p:spPr>
            <a:xfrm>
              <a:off x="0" y="-9525"/>
              <a:ext cx="624894" cy="228513"/>
            </a:xfrm>
            <a:prstGeom prst="rect">
              <a:avLst/>
            </a:prstGeom>
          </p:spPr>
          <p:txBody>
            <a:bodyPr lIns="50800" tIns="50800" rIns="50800" bIns="50800" rtlCol="0" anchor="ctr"/>
            <a:lstStyle/>
            <a:p>
              <a:pPr algn="ctr">
                <a:lnSpc>
                  <a:spcPts val="3600"/>
                </a:lnSpc>
              </a:pPr>
              <a:r>
                <a:rPr lang="en-US" sz="3000" b="1" dirty="0">
                  <a:solidFill>
                    <a:srgbClr val="FFFFFF"/>
                  </a:solidFill>
                  <a:latin typeface="Lato 1 Bold"/>
                  <a:ea typeface="Lato 1 Bold"/>
                  <a:cs typeface="Lato 1 Bold"/>
                  <a:sym typeface="Lato 1 Bold"/>
                </a:rPr>
                <a:t>Degree</a:t>
              </a:r>
            </a:p>
          </p:txBody>
        </p:sp>
      </p:grpSp>
      <p:grpSp>
        <p:nvGrpSpPr>
          <p:cNvPr id="40" name="Group 40"/>
          <p:cNvGrpSpPr/>
          <p:nvPr/>
        </p:nvGrpSpPr>
        <p:grpSpPr>
          <a:xfrm>
            <a:off x="13337145" y="6307781"/>
            <a:ext cx="2372645" cy="691896"/>
            <a:chOff x="0" y="0"/>
            <a:chExt cx="624894" cy="182228"/>
          </a:xfrm>
        </p:grpSpPr>
        <p:sp>
          <p:nvSpPr>
            <p:cNvPr id="41" name="Freeform 41"/>
            <p:cNvSpPr/>
            <p:nvPr/>
          </p:nvSpPr>
          <p:spPr>
            <a:xfrm>
              <a:off x="0" y="0"/>
              <a:ext cx="624894" cy="182228"/>
            </a:xfrm>
            <a:custGeom>
              <a:avLst/>
              <a:gdLst/>
              <a:ahLst/>
              <a:cxnLst/>
              <a:rect l="l" t="t" r="r" b="b"/>
              <a:pathLst>
                <a:path w="624894" h="182228">
                  <a:moveTo>
                    <a:pt x="91114" y="0"/>
                  </a:moveTo>
                  <a:lnTo>
                    <a:pt x="533780" y="0"/>
                  </a:lnTo>
                  <a:cubicBezTo>
                    <a:pt x="557945" y="0"/>
                    <a:pt x="581120" y="9599"/>
                    <a:pt x="598207" y="26687"/>
                  </a:cubicBezTo>
                  <a:cubicBezTo>
                    <a:pt x="615295" y="43774"/>
                    <a:pt x="624894" y="66949"/>
                    <a:pt x="624894" y="91114"/>
                  </a:cubicBezTo>
                  <a:lnTo>
                    <a:pt x="624894" y="91114"/>
                  </a:lnTo>
                  <a:cubicBezTo>
                    <a:pt x="624894" y="115279"/>
                    <a:pt x="615295" y="138454"/>
                    <a:pt x="598207" y="155541"/>
                  </a:cubicBezTo>
                  <a:cubicBezTo>
                    <a:pt x="581120" y="172628"/>
                    <a:pt x="557945" y="182228"/>
                    <a:pt x="533780" y="182228"/>
                  </a:cubicBezTo>
                  <a:lnTo>
                    <a:pt x="91114" y="182228"/>
                  </a:lnTo>
                  <a:cubicBezTo>
                    <a:pt x="66949" y="182228"/>
                    <a:pt x="43774" y="172628"/>
                    <a:pt x="26687" y="155541"/>
                  </a:cubicBezTo>
                  <a:cubicBezTo>
                    <a:pt x="9599" y="138454"/>
                    <a:pt x="0" y="115279"/>
                    <a:pt x="0" y="91114"/>
                  </a:cubicBezTo>
                  <a:lnTo>
                    <a:pt x="0" y="91114"/>
                  </a:lnTo>
                  <a:cubicBezTo>
                    <a:pt x="0" y="66949"/>
                    <a:pt x="9599" y="43774"/>
                    <a:pt x="26687" y="26687"/>
                  </a:cubicBezTo>
                  <a:cubicBezTo>
                    <a:pt x="43774" y="9599"/>
                    <a:pt x="66949" y="0"/>
                    <a:pt x="91114" y="0"/>
                  </a:cubicBezTo>
                  <a:close/>
                </a:path>
              </a:pathLst>
            </a:custGeom>
            <a:solidFill>
              <a:srgbClr val="E8B463"/>
            </a:solidFill>
          </p:spPr>
          <p:txBody>
            <a:bodyPr/>
            <a:lstStyle/>
            <a:p>
              <a:endParaRPr lang="en-GB"/>
            </a:p>
          </p:txBody>
        </p:sp>
        <p:sp>
          <p:nvSpPr>
            <p:cNvPr id="42" name="TextBox 42"/>
            <p:cNvSpPr txBox="1"/>
            <p:nvPr/>
          </p:nvSpPr>
          <p:spPr>
            <a:xfrm>
              <a:off x="0" y="-9525"/>
              <a:ext cx="624894" cy="191753"/>
            </a:xfrm>
            <a:prstGeom prst="rect">
              <a:avLst/>
            </a:prstGeom>
          </p:spPr>
          <p:txBody>
            <a:bodyPr lIns="50800" tIns="50800" rIns="50800" bIns="50800" rtlCol="0" anchor="ctr"/>
            <a:lstStyle/>
            <a:p>
              <a:pPr algn="ctr">
                <a:lnSpc>
                  <a:spcPts val="3600"/>
                </a:lnSpc>
              </a:pPr>
              <a:r>
                <a:rPr lang="en-US" sz="3000" b="1" dirty="0">
                  <a:solidFill>
                    <a:srgbClr val="000000"/>
                  </a:solidFill>
                  <a:latin typeface="Lato 1 Bold"/>
                  <a:ea typeface="Lato 1 Bold"/>
                  <a:cs typeface="Lato 1 Bold"/>
                  <a:sym typeface="Lato 1 Bold"/>
                </a:rPr>
                <a:t>Levels 6 &amp; 7</a:t>
              </a:r>
            </a:p>
          </p:txBody>
        </p:sp>
      </p:grpSp>
      <p:sp>
        <p:nvSpPr>
          <p:cNvPr id="44" name="TextBox 44"/>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Levels of apprenticeships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1159452" y="2748600"/>
            <a:ext cx="3252020" cy="4375698"/>
            <a:chOff x="0" y="0"/>
            <a:chExt cx="856499" cy="1152447"/>
          </a:xfrm>
        </p:grpSpPr>
        <p:sp>
          <p:nvSpPr>
            <p:cNvPr id="8" name="Freeform 8"/>
            <p:cNvSpPr/>
            <p:nvPr/>
          </p:nvSpPr>
          <p:spPr>
            <a:xfrm>
              <a:off x="0" y="0"/>
              <a:ext cx="856499" cy="1152447"/>
            </a:xfrm>
            <a:custGeom>
              <a:avLst/>
              <a:gdLst/>
              <a:ahLst/>
              <a:cxnLst/>
              <a:rect l="l" t="t" r="r" b="b"/>
              <a:pathLst>
                <a:path w="856499" h="1152447">
                  <a:moveTo>
                    <a:pt x="121413" y="0"/>
                  </a:moveTo>
                  <a:lnTo>
                    <a:pt x="735086" y="0"/>
                  </a:lnTo>
                  <a:cubicBezTo>
                    <a:pt x="802141" y="0"/>
                    <a:pt x="856499" y="54359"/>
                    <a:pt x="856499" y="121413"/>
                  </a:cubicBezTo>
                  <a:lnTo>
                    <a:pt x="856499" y="1031034"/>
                  </a:lnTo>
                  <a:cubicBezTo>
                    <a:pt x="856499" y="1098089"/>
                    <a:pt x="802141" y="1152447"/>
                    <a:pt x="735086" y="1152447"/>
                  </a:cubicBezTo>
                  <a:lnTo>
                    <a:pt x="121413" y="1152447"/>
                  </a:lnTo>
                  <a:cubicBezTo>
                    <a:pt x="54359" y="1152447"/>
                    <a:pt x="0" y="1098089"/>
                    <a:pt x="0" y="1031034"/>
                  </a:cubicBezTo>
                  <a:lnTo>
                    <a:pt x="0" y="121413"/>
                  </a:lnTo>
                  <a:cubicBezTo>
                    <a:pt x="0" y="54359"/>
                    <a:pt x="54359" y="0"/>
                    <a:pt x="121413" y="0"/>
                  </a:cubicBezTo>
                  <a:close/>
                </a:path>
              </a:pathLst>
            </a:custGeom>
            <a:solidFill>
              <a:srgbClr val="ECECEA"/>
            </a:solidFill>
          </p:spPr>
          <p:txBody>
            <a:bodyPr/>
            <a:lstStyle/>
            <a:p>
              <a:endParaRPr lang="en-GB"/>
            </a:p>
          </p:txBody>
        </p:sp>
        <p:sp>
          <p:nvSpPr>
            <p:cNvPr id="9" name="TextBox 9"/>
            <p:cNvSpPr txBox="1"/>
            <p:nvPr/>
          </p:nvSpPr>
          <p:spPr>
            <a:xfrm>
              <a:off x="0" y="-9525"/>
              <a:ext cx="856499" cy="1161972"/>
            </a:xfrm>
            <a:prstGeom prst="rect">
              <a:avLst/>
            </a:prstGeom>
          </p:spPr>
          <p:txBody>
            <a:bodyPr lIns="50800" tIns="50800" rIns="50800" bIns="50800" rtlCol="0" anchor="ctr"/>
            <a:lstStyle/>
            <a:p>
              <a:pPr algn="l">
                <a:lnSpc>
                  <a:spcPts val="2639"/>
                </a:lnSpc>
              </a:pPr>
              <a:endParaRPr/>
            </a:p>
            <a:p>
              <a:pPr marL="474979" lvl="1" indent="-237490" algn="l">
                <a:lnSpc>
                  <a:spcPts val="2639"/>
                </a:lnSpc>
                <a:buFont typeface="Arial"/>
                <a:buChar char="•"/>
              </a:pPr>
              <a:r>
                <a:rPr lang="en-US" sz="2199">
                  <a:solidFill>
                    <a:srgbClr val="000000"/>
                  </a:solidFill>
                  <a:latin typeface="Lato 1"/>
                  <a:ea typeface="Lato 1"/>
                  <a:cs typeface="Lato 1"/>
                  <a:sym typeface="Lato 1"/>
                </a:rPr>
                <a:t>Furniture maker</a:t>
              </a:r>
            </a:p>
            <a:p>
              <a:pPr marL="474979" lvl="1" indent="-237490" algn="l">
                <a:lnSpc>
                  <a:spcPts val="2639"/>
                </a:lnSpc>
                <a:buFont typeface="Arial"/>
                <a:buChar char="•"/>
              </a:pPr>
              <a:r>
                <a:rPr lang="en-US" sz="2199">
                  <a:solidFill>
                    <a:srgbClr val="000000"/>
                  </a:solidFill>
                  <a:latin typeface="Lato 1"/>
                  <a:ea typeface="Lato 1"/>
                  <a:cs typeface="Lato 1"/>
                  <a:sym typeface="Lato 1"/>
                </a:rPr>
                <a:t>Security operative</a:t>
              </a:r>
            </a:p>
            <a:p>
              <a:pPr marL="474979" lvl="1" indent="-237490" algn="l">
                <a:lnSpc>
                  <a:spcPts val="2639"/>
                </a:lnSpc>
                <a:buFont typeface="Arial"/>
                <a:buChar char="•"/>
              </a:pPr>
              <a:r>
                <a:rPr lang="en-US" sz="2199">
                  <a:solidFill>
                    <a:srgbClr val="000000"/>
                  </a:solidFill>
                  <a:latin typeface="Lato 1"/>
                  <a:ea typeface="Lato 1"/>
                  <a:cs typeface="Lato 1"/>
                  <a:sym typeface="Lato 1"/>
                </a:rPr>
                <a:t>Barber</a:t>
              </a:r>
            </a:p>
            <a:p>
              <a:pPr marL="474979" lvl="1" indent="-237490" algn="l">
                <a:lnSpc>
                  <a:spcPts val="2639"/>
                </a:lnSpc>
                <a:buFont typeface="Arial"/>
                <a:buChar char="•"/>
              </a:pPr>
              <a:r>
                <a:rPr lang="en-US" sz="2199">
                  <a:solidFill>
                    <a:srgbClr val="000000"/>
                  </a:solidFill>
                  <a:latin typeface="Lato 1"/>
                  <a:ea typeface="Lato 1"/>
                  <a:cs typeface="Lato 1"/>
                  <a:sym typeface="Lato 1"/>
                </a:rPr>
                <a:t>Aviation ground handler</a:t>
              </a:r>
            </a:p>
            <a:p>
              <a:pPr marL="474979" lvl="1" indent="-237490" algn="l">
                <a:lnSpc>
                  <a:spcPts val="2639"/>
                </a:lnSpc>
                <a:buFont typeface="Arial"/>
                <a:buChar char="•"/>
              </a:pPr>
              <a:r>
                <a:rPr lang="en-US" sz="2199">
                  <a:solidFill>
                    <a:srgbClr val="000000"/>
                  </a:solidFill>
                  <a:latin typeface="Lato 1"/>
                  <a:ea typeface="Lato 1"/>
                  <a:cs typeface="Lato 1"/>
                  <a:sym typeface="Lato 1"/>
                </a:rPr>
                <a:t>Dog groomer</a:t>
              </a:r>
            </a:p>
            <a:p>
              <a:pPr marL="474979" lvl="1" indent="-237490" algn="l">
                <a:lnSpc>
                  <a:spcPts val="2639"/>
                </a:lnSpc>
                <a:buFont typeface="Arial"/>
                <a:buChar char="•"/>
              </a:pPr>
              <a:r>
                <a:rPr lang="en-US" sz="2199">
                  <a:solidFill>
                    <a:srgbClr val="000000"/>
                  </a:solidFill>
                  <a:latin typeface="Lato 1"/>
                  <a:ea typeface="Lato 1"/>
                  <a:cs typeface="Lato 1"/>
                  <a:sym typeface="Lato 1"/>
                </a:rPr>
                <a:t>Florist</a:t>
              </a:r>
            </a:p>
            <a:p>
              <a:pPr marL="474979" lvl="1" indent="-237490" algn="l">
                <a:lnSpc>
                  <a:spcPts val="2639"/>
                </a:lnSpc>
                <a:buFont typeface="Arial"/>
                <a:buChar char="•"/>
              </a:pPr>
              <a:r>
                <a:rPr lang="en-US" sz="2199">
                  <a:solidFill>
                    <a:srgbClr val="000000"/>
                  </a:solidFill>
                  <a:latin typeface="Lato 1"/>
                  <a:ea typeface="Lato 1"/>
                  <a:cs typeface="Lato 1"/>
                  <a:sym typeface="Lato 1"/>
                </a:rPr>
                <a:t>Accounts assistant</a:t>
              </a:r>
            </a:p>
            <a:p>
              <a:pPr marL="474979" lvl="1" indent="-237490" algn="l">
                <a:lnSpc>
                  <a:spcPts val="2639"/>
                </a:lnSpc>
                <a:buFont typeface="Arial"/>
                <a:buChar char="•"/>
              </a:pPr>
              <a:r>
                <a:rPr lang="en-US" sz="2199">
                  <a:solidFill>
                    <a:srgbClr val="000000"/>
                  </a:solidFill>
                  <a:latin typeface="Lato 1"/>
                  <a:ea typeface="Lato 1"/>
                  <a:cs typeface="Lato 1"/>
                  <a:sym typeface="Lato 1"/>
                </a:rPr>
                <a:t>Pharmacy assistant</a:t>
              </a:r>
            </a:p>
            <a:p>
              <a:pPr marL="474979" lvl="1" indent="-237490" algn="l">
                <a:lnSpc>
                  <a:spcPts val="2639"/>
                </a:lnSpc>
                <a:buFont typeface="Arial"/>
                <a:buChar char="•"/>
              </a:pPr>
              <a:r>
                <a:rPr lang="en-US" sz="2199">
                  <a:solidFill>
                    <a:srgbClr val="000000"/>
                  </a:solidFill>
                  <a:latin typeface="Lato 1"/>
                  <a:ea typeface="Lato 1"/>
                  <a:cs typeface="Lato 1"/>
                  <a:sym typeface="Lato 1"/>
                </a:rPr>
                <a:t>Marina operative</a:t>
              </a:r>
            </a:p>
            <a:p>
              <a:pPr marL="474979" lvl="1" indent="-237490" algn="l">
                <a:lnSpc>
                  <a:spcPts val="2639"/>
                </a:lnSpc>
                <a:buFont typeface="Arial"/>
                <a:buChar char="•"/>
              </a:pPr>
              <a:r>
                <a:rPr lang="en-US" sz="2199">
                  <a:solidFill>
                    <a:srgbClr val="000000"/>
                  </a:solidFill>
                  <a:latin typeface="Lato 1"/>
                  <a:ea typeface="Lato 1"/>
                  <a:cs typeface="Lato 1"/>
                  <a:sym typeface="Lato 1"/>
                </a:rPr>
                <a:t>Junior estate agent</a:t>
              </a:r>
            </a:p>
          </p:txBody>
        </p:sp>
      </p:grpSp>
      <p:grpSp>
        <p:nvGrpSpPr>
          <p:cNvPr id="10" name="Group 10"/>
          <p:cNvGrpSpPr/>
          <p:nvPr/>
        </p:nvGrpSpPr>
        <p:grpSpPr>
          <a:xfrm>
            <a:off x="1565956" y="2169723"/>
            <a:ext cx="2588340" cy="994613"/>
            <a:chOff x="0" y="0"/>
            <a:chExt cx="681703" cy="261956"/>
          </a:xfrm>
        </p:grpSpPr>
        <p:sp>
          <p:nvSpPr>
            <p:cNvPr id="11" name="Freeform 11"/>
            <p:cNvSpPr/>
            <p:nvPr/>
          </p:nvSpPr>
          <p:spPr>
            <a:xfrm>
              <a:off x="0" y="0"/>
              <a:ext cx="681703" cy="261956"/>
            </a:xfrm>
            <a:custGeom>
              <a:avLst/>
              <a:gdLst/>
              <a:ahLst/>
              <a:cxnLst/>
              <a:rect l="l" t="t" r="r" b="b"/>
              <a:pathLst>
                <a:path w="681703" h="261956">
                  <a:moveTo>
                    <a:pt x="130978" y="0"/>
                  </a:moveTo>
                  <a:lnTo>
                    <a:pt x="550725" y="0"/>
                  </a:lnTo>
                  <a:cubicBezTo>
                    <a:pt x="585462" y="0"/>
                    <a:pt x="618777" y="13799"/>
                    <a:pt x="643340" y="38363"/>
                  </a:cubicBezTo>
                  <a:cubicBezTo>
                    <a:pt x="667903" y="62926"/>
                    <a:pt x="681703" y="96240"/>
                    <a:pt x="681703" y="130978"/>
                  </a:cubicBezTo>
                  <a:lnTo>
                    <a:pt x="681703" y="130978"/>
                  </a:lnTo>
                  <a:cubicBezTo>
                    <a:pt x="681703" y="203315"/>
                    <a:pt x="623062" y="261956"/>
                    <a:pt x="550725" y="261956"/>
                  </a:cubicBezTo>
                  <a:lnTo>
                    <a:pt x="130978" y="261956"/>
                  </a:lnTo>
                  <a:cubicBezTo>
                    <a:pt x="96240" y="261956"/>
                    <a:pt x="62926" y="248156"/>
                    <a:pt x="38363" y="223593"/>
                  </a:cubicBezTo>
                  <a:cubicBezTo>
                    <a:pt x="13799" y="199030"/>
                    <a:pt x="0" y="165715"/>
                    <a:pt x="0" y="130978"/>
                  </a:cubicBezTo>
                  <a:lnTo>
                    <a:pt x="0" y="130978"/>
                  </a:lnTo>
                  <a:cubicBezTo>
                    <a:pt x="0" y="96240"/>
                    <a:pt x="13799" y="62926"/>
                    <a:pt x="38363" y="38363"/>
                  </a:cubicBezTo>
                  <a:cubicBezTo>
                    <a:pt x="62926" y="13799"/>
                    <a:pt x="96240" y="0"/>
                    <a:pt x="130978" y="0"/>
                  </a:cubicBezTo>
                  <a:close/>
                </a:path>
              </a:pathLst>
            </a:custGeom>
            <a:solidFill>
              <a:srgbClr val="00A8A8"/>
            </a:solidFill>
          </p:spPr>
          <p:txBody>
            <a:bodyPr/>
            <a:lstStyle/>
            <a:p>
              <a:endParaRPr lang="en-GB"/>
            </a:p>
          </p:txBody>
        </p:sp>
        <p:sp>
          <p:nvSpPr>
            <p:cNvPr id="12" name="TextBox 12"/>
            <p:cNvSpPr txBox="1"/>
            <p:nvPr/>
          </p:nvSpPr>
          <p:spPr>
            <a:xfrm>
              <a:off x="0" y="-9525"/>
              <a:ext cx="681703" cy="271481"/>
            </a:xfrm>
            <a:prstGeom prst="rect">
              <a:avLst/>
            </a:prstGeom>
          </p:spPr>
          <p:txBody>
            <a:bodyPr lIns="50800" tIns="50800" rIns="50800" bIns="50800" rtlCol="0" anchor="ctr"/>
            <a:lstStyle/>
            <a:p>
              <a:pPr algn="ctr">
                <a:lnSpc>
                  <a:spcPts val="3120"/>
                </a:lnSpc>
              </a:pPr>
              <a:r>
                <a:rPr lang="en-US" sz="2600" b="1">
                  <a:solidFill>
                    <a:srgbClr val="FFFFFF"/>
                  </a:solidFill>
                  <a:latin typeface="Lato 1 Bold"/>
                  <a:ea typeface="Lato 1 Bold"/>
                  <a:cs typeface="Lato 1 Bold"/>
                  <a:sym typeface="Lato 1 Bold"/>
                </a:rPr>
                <a:t>Intermediate (L2)</a:t>
              </a:r>
            </a:p>
          </p:txBody>
        </p:sp>
      </p:grpSp>
      <p:grpSp>
        <p:nvGrpSpPr>
          <p:cNvPr id="13" name="Group 13"/>
          <p:cNvGrpSpPr/>
          <p:nvPr/>
        </p:nvGrpSpPr>
        <p:grpSpPr>
          <a:xfrm>
            <a:off x="5497322" y="2748600"/>
            <a:ext cx="3086100" cy="4375698"/>
            <a:chOff x="0" y="0"/>
            <a:chExt cx="812800" cy="1152447"/>
          </a:xfrm>
        </p:grpSpPr>
        <p:sp>
          <p:nvSpPr>
            <p:cNvPr id="14" name="Freeform 14"/>
            <p:cNvSpPr/>
            <p:nvPr/>
          </p:nvSpPr>
          <p:spPr>
            <a:xfrm>
              <a:off x="0" y="0"/>
              <a:ext cx="812800" cy="1152447"/>
            </a:xfrm>
            <a:custGeom>
              <a:avLst/>
              <a:gdLst/>
              <a:ahLst/>
              <a:cxnLst/>
              <a:rect l="l" t="t" r="r" b="b"/>
              <a:pathLst>
                <a:path w="812800" h="1152447">
                  <a:moveTo>
                    <a:pt x="127941" y="0"/>
                  </a:moveTo>
                  <a:lnTo>
                    <a:pt x="684859" y="0"/>
                  </a:lnTo>
                  <a:cubicBezTo>
                    <a:pt x="718791" y="0"/>
                    <a:pt x="751333" y="13479"/>
                    <a:pt x="775327" y="37473"/>
                  </a:cubicBezTo>
                  <a:cubicBezTo>
                    <a:pt x="799321" y="61467"/>
                    <a:pt x="812800" y="94009"/>
                    <a:pt x="812800" y="127941"/>
                  </a:cubicBezTo>
                  <a:lnTo>
                    <a:pt x="812800" y="1024506"/>
                  </a:lnTo>
                  <a:cubicBezTo>
                    <a:pt x="812800" y="1058438"/>
                    <a:pt x="799321" y="1090981"/>
                    <a:pt x="775327" y="1114974"/>
                  </a:cubicBezTo>
                  <a:cubicBezTo>
                    <a:pt x="751333" y="1138968"/>
                    <a:pt x="718791" y="1152447"/>
                    <a:pt x="684859" y="1152447"/>
                  </a:cubicBezTo>
                  <a:lnTo>
                    <a:pt x="127941" y="1152447"/>
                  </a:lnTo>
                  <a:cubicBezTo>
                    <a:pt x="94009" y="1152447"/>
                    <a:pt x="61467" y="1138968"/>
                    <a:pt x="37473" y="1114974"/>
                  </a:cubicBezTo>
                  <a:cubicBezTo>
                    <a:pt x="13479" y="1090981"/>
                    <a:pt x="0" y="1058438"/>
                    <a:pt x="0" y="1024506"/>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15" name="TextBox 15"/>
            <p:cNvSpPr txBox="1"/>
            <p:nvPr/>
          </p:nvSpPr>
          <p:spPr>
            <a:xfrm>
              <a:off x="0" y="-9525"/>
              <a:ext cx="812800" cy="1161972"/>
            </a:xfrm>
            <a:prstGeom prst="rect">
              <a:avLst/>
            </a:prstGeom>
          </p:spPr>
          <p:txBody>
            <a:bodyPr lIns="50800" tIns="50800" rIns="50800" bIns="50800" rtlCol="0" anchor="ctr"/>
            <a:lstStyle/>
            <a:p>
              <a:pPr algn="l">
                <a:lnSpc>
                  <a:spcPts val="2639"/>
                </a:lnSpc>
              </a:pPr>
              <a:endParaRPr/>
            </a:p>
            <a:p>
              <a:pPr marL="474979" lvl="1" indent="-237490" algn="l">
                <a:lnSpc>
                  <a:spcPts val="2639"/>
                </a:lnSpc>
                <a:buFont typeface="Arial"/>
                <a:buChar char="•"/>
              </a:pPr>
              <a:r>
                <a:rPr lang="en-US" sz="2199">
                  <a:solidFill>
                    <a:srgbClr val="000000"/>
                  </a:solidFill>
                  <a:latin typeface="Lato 1"/>
                  <a:ea typeface="Lato 1"/>
                  <a:cs typeface="Lato 1"/>
                  <a:sym typeface="Lato 1"/>
                </a:rPr>
                <a:t>Engineering technician</a:t>
              </a:r>
            </a:p>
            <a:p>
              <a:pPr marL="474979" lvl="1" indent="-237490" algn="l">
                <a:lnSpc>
                  <a:spcPts val="2639"/>
                </a:lnSpc>
                <a:buFont typeface="Arial"/>
                <a:buChar char="•"/>
              </a:pPr>
              <a:r>
                <a:rPr lang="en-US" sz="2199">
                  <a:solidFill>
                    <a:srgbClr val="000000"/>
                  </a:solidFill>
                  <a:latin typeface="Lato 1"/>
                  <a:ea typeface="Lato 1"/>
                  <a:cs typeface="Lato 1"/>
                  <a:sym typeface="Lato 1"/>
                </a:rPr>
                <a:t>Pastry chef</a:t>
              </a:r>
            </a:p>
            <a:p>
              <a:pPr marL="474979" lvl="1" indent="-237490" algn="l">
                <a:lnSpc>
                  <a:spcPts val="2639"/>
                </a:lnSpc>
                <a:buFont typeface="Arial"/>
                <a:buChar char="•"/>
              </a:pPr>
              <a:r>
                <a:rPr lang="en-US" sz="2199">
                  <a:solidFill>
                    <a:srgbClr val="000000"/>
                  </a:solidFill>
                  <a:latin typeface="Lato 1"/>
                  <a:ea typeface="Lato 1"/>
                  <a:cs typeface="Lato 1"/>
                  <a:sym typeface="Lato 1"/>
                </a:rPr>
                <a:t>Multi-channel marketer</a:t>
              </a:r>
            </a:p>
            <a:p>
              <a:pPr marL="474979" lvl="1" indent="-237490" algn="l">
                <a:lnSpc>
                  <a:spcPts val="2639"/>
                </a:lnSpc>
                <a:buFont typeface="Arial"/>
                <a:buChar char="•"/>
              </a:pPr>
              <a:r>
                <a:rPr lang="en-US" sz="2199">
                  <a:solidFill>
                    <a:srgbClr val="000000"/>
                  </a:solidFill>
                  <a:latin typeface="Lato 1"/>
                  <a:ea typeface="Lato 1"/>
                  <a:cs typeface="Lato 1"/>
                  <a:sym typeface="Lato 1"/>
                </a:rPr>
                <a:t>Fudraiser</a:t>
              </a:r>
            </a:p>
            <a:p>
              <a:pPr marL="474979" lvl="1" indent="-237490" algn="l">
                <a:lnSpc>
                  <a:spcPts val="2639"/>
                </a:lnSpc>
                <a:buFont typeface="Arial"/>
                <a:buChar char="•"/>
              </a:pPr>
              <a:r>
                <a:rPr lang="en-US" sz="2199">
                  <a:solidFill>
                    <a:srgbClr val="000000"/>
                  </a:solidFill>
                  <a:latin typeface="Lato 1"/>
                  <a:ea typeface="Lato 1"/>
                  <a:cs typeface="Lato 1"/>
                  <a:sym typeface="Lato 1"/>
                </a:rPr>
                <a:t>Scenic artist</a:t>
              </a:r>
            </a:p>
            <a:p>
              <a:pPr marL="474979" lvl="1" indent="-237490" algn="l">
                <a:lnSpc>
                  <a:spcPts val="2639"/>
                </a:lnSpc>
                <a:buFont typeface="Arial"/>
                <a:buChar char="•"/>
              </a:pPr>
              <a:r>
                <a:rPr lang="en-US" sz="2199">
                  <a:solidFill>
                    <a:srgbClr val="000000"/>
                  </a:solidFill>
                  <a:latin typeface="Lato 1"/>
                  <a:ea typeface="Lato 1"/>
                  <a:cs typeface="Lato 1"/>
                  <a:sym typeface="Lato 1"/>
                </a:rPr>
                <a:t>Electrician</a:t>
              </a:r>
            </a:p>
            <a:p>
              <a:pPr marL="474979" lvl="1" indent="-237490" algn="l">
                <a:lnSpc>
                  <a:spcPts val="2639"/>
                </a:lnSpc>
                <a:buFont typeface="Arial"/>
                <a:buChar char="•"/>
              </a:pPr>
              <a:r>
                <a:rPr lang="en-US" sz="2199">
                  <a:solidFill>
                    <a:srgbClr val="000000"/>
                  </a:solidFill>
                  <a:latin typeface="Lato 1"/>
                  <a:ea typeface="Lato 1"/>
                  <a:cs typeface="Lato 1"/>
                  <a:sym typeface="Lato 1"/>
                </a:rPr>
                <a:t>Community wellbeing worker</a:t>
              </a:r>
            </a:p>
            <a:p>
              <a:pPr marL="474979" lvl="1" indent="-237490" algn="l">
                <a:lnSpc>
                  <a:spcPts val="2639"/>
                </a:lnSpc>
                <a:buFont typeface="Arial"/>
                <a:buChar char="•"/>
              </a:pPr>
              <a:r>
                <a:rPr lang="en-US" sz="2199">
                  <a:solidFill>
                    <a:srgbClr val="000000"/>
                  </a:solidFill>
                  <a:latin typeface="Lato 1"/>
                  <a:ea typeface="Lato 1"/>
                  <a:cs typeface="Lato 1"/>
                  <a:sym typeface="Lato 1"/>
                </a:rPr>
                <a:t>Data technician</a:t>
              </a:r>
            </a:p>
          </p:txBody>
        </p:sp>
      </p:grpSp>
      <p:sp>
        <p:nvSpPr>
          <p:cNvPr id="16" name="TextBox 16"/>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Levels of apprenticeships</a:t>
            </a:r>
          </a:p>
        </p:txBody>
      </p:sp>
      <p:grpSp>
        <p:nvGrpSpPr>
          <p:cNvPr id="17" name="Group 17"/>
          <p:cNvGrpSpPr/>
          <p:nvPr/>
        </p:nvGrpSpPr>
        <p:grpSpPr>
          <a:xfrm>
            <a:off x="5746202" y="2169723"/>
            <a:ext cx="2588340" cy="994613"/>
            <a:chOff x="0" y="0"/>
            <a:chExt cx="681703" cy="261956"/>
          </a:xfrm>
        </p:grpSpPr>
        <p:sp>
          <p:nvSpPr>
            <p:cNvPr id="18" name="Freeform 18"/>
            <p:cNvSpPr/>
            <p:nvPr/>
          </p:nvSpPr>
          <p:spPr>
            <a:xfrm>
              <a:off x="0" y="0"/>
              <a:ext cx="681703" cy="261956"/>
            </a:xfrm>
            <a:custGeom>
              <a:avLst/>
              <a:gdLst/>
              <a:ahLst/>
              <a:cxnLst/>
              <a:rect l="l" t="t" r="r" b="b"/>
              <a:pathLst>
                <a:path w="681703" h="261956">
                  <a:moveTo>
                    <a:pt x="130978" y="0"/>
                  </a:moveTo>
                  <a:lnTo>
                    <a:pt x="550725" y="0"/>
                  </a:lnTo>
                  <a:cubicBezTo>
                    <a:pt x="623062" y="0"/>
                    <a:pt x="681703" y="58641"/>
                    <a:pt x="681703" y="130978"/>
                  </a:cubicBezTo>
                  <a:lnTo>
                    <a:pt x="681703" y="130978"/>
                  </a:lnTo>
                  <a:cubicBezTo>
                    <a:pt x="681703" y="203315"/>
                    <a:pt x="623062" y="261956"/>
                    <a:pt x="550725" y="261956"/>
                  </a:cubicBezTo>
                  <a:lnTo>
                    <a:pt x="130978" y="261956"/>
                  </a:lnTo>
                  <a:cubicBezTo>
                    <a:pt x="58641" y="261956"/>
                    <a:pt x="0" y="203315"/>
                    <a:pt x="0" y="130978"/>
                  </a:cubicBezTo>
                  <a:lnTo>
                    <a:pt x="0" y="130978"/>
                  </a:lnTo>
                  <a:cubicBezTo>
                    <a:pt x="0" y="58641"/>
                    <a:pt x="58641" y="0"/>
                    <a:pt x="130978" y="0"/>
                  </a:cubicBezTo>
                  <a:close/>
                </a:path>
              </a:pathLst>
            </a:custGeom>
            <a:solidFill>
              <a:srgbClr val="EC5F65"/>
            </a:solidFill>
          </p:spPr>
          <p:txBody>
            <a:bodyPr/>
            <a:lstStyle/>
            <a:p>
              <a:endParaRPr lang="en-GB"/>
            </a:p>
          </p:txBody>
        </p:sp>
        <p:sp>
          <p:nvSpPr>
            <p:cNvPr id="19" name="TextBox 19"/>
            <p:cNvSpPr txBox="1"/>
            <p:nvPr/>
          </p:nvSpPr>
          <p:spPr>
            <a:xfrm>
              <a:off x="0" y="-9525"/>
              <a:ext cx="681703" cy="271481"/>
            </a:xfrm>
            <a:prstGeom prst="rect">
              <a:avLst/>
            </a:prstGeom>
          </p:spPr>
          <p:txBody>
            <a:bodyPr lIns="50800" tIns="50800" rIns="50800" bIns="50800" rtlCol="0" anchor="ctr"/>
            <a:lstStyle/>
            <a:p>
              <a:pPr algn="ctr">
                <a:lnSpc>
                  <a:spcPts val="3119"/>
                </a:lnSpc>
              </a:pPr>
              <a:r>
                <a:rPr lang="en-US" sz="2599" b="1">
                  <a:solidFill>
                    <a:srgbClr val="FFFFFF"/>
                  </a:solidFill>
                  <a:latin typeface="Lato 1 Bold"/>
                  <a:ea typeface="Lato 1 Bold"/>
                  <a:cs typeface="Lato 1 Bold"/>
                  <a:sym typeface="Lato 1 Bold"/>
                </a:rPr>
                <a:t>Advanced </a:t>
              </a:r>
            </a:p>
            <a:p>
              <a:pPr algn="ctr">
                <a:lnSpc>
                  <a:spcPts val="3119"/>
                </a:lnSpc>
              </a:pPr>
              <a:r>
                <a:rPr lang="en-US" sz="2599" b="1">
                  <a:solidFill>
                    <a:srgbClr val="FFFFFF"/>
                  </a:solidFill>
                  <a:latin typeface="Lato 1 Bold"/>
                  <a:ea typeface="Lato 1 Bold"/>
                  <a:cs typeface="Lato 1 Bold"/>
                  <a:sym typeface="Lato 1 Bold"/>
                </a:rPr>
                <a:t>(L3)</a:t>
              </a:r>
            </a:p>
          </p:txBody>
        </p:sp>
      </p:grpSp>
      <p:grpSp>
        <p:nvGrpSpPr>
          <p:cNvPr id="20" name="Group 20"/>
          <p:cNvGrpSpPr/>
          <p:nvPr/>
        </p:nvGrpSpPr>
        <p:grpSpPr>
          <a:xfrm>
            <a:off x="9669272" y="2723458"/>
            <a:ext cx="3086100" cy="2526055"/>
            <a:chOff x="0" y="0"/>
            <a:chExt cx="812800" cy="665299"/>
          </a:xfrm>
        </p:grpSpPr>
        <p:sp>
          <p:nvSpPr>
            <p:cNvPr id="21" name="Freeform 21"/>
            <p:cNvSpPr/>
            <p:nvPr/>
          </p:nvSpPr>
          <p:spPr>
            <a:xfrm>
              <a:off x="0" y="0"/>
              <a:ext cx="812800" cy="665298"/>
            </a:xfrm>
            <a:custGeom>
              <a:avLst/>
              <a:gdLst/>
              <a:ahLst/>
              <a:cxnLst/>
              <a:rect l="l" t="t" r="r" b="b"/>
              <a:pathLst>
                <a:path w="812800" h="665298">
                  <a:moveTo>
                    <a:pt x="127941" y="0"/>
                  </a:moveTo>
                  <a:lnTo>
                    <a:pt x="684859" y="0"/>
                  </a:lnTo>
                  <a:cubicBezTo>
                    <a:pt x="718791" y="0"/>
                    <a:pt x="751333" y="13479"/>
                    <a:pt x="775327" y="37473"/>
                  </a:cubicBezTo>
                  <a:cubicBezTo>
                    <a:pt x="799321" y="61467"/>
                    <a:pt x="812800" y="94009"/>
                    <a:pt x="812800" y="127941"/>
                  </a:cubicBezTo>
                  <a:lnTo>
                    <a:pt x="812800" y="537358"/>
                  </a:lnTo>
                  <a:cubicBezTo>
                    <a:pt x="812800" y="571290"/>
                    <a:pt x="799321" y="603832"/>
                    <a:pt x="775327" y="627826"/>
                  </a:cubicBezTo>
                  <a:cubicBezTo>
                    <a:pt x="751333" y="651819"/>
                    <a:pt x="718791" y="665298"/>
                    <a:pt x="684859" y="665298"/>
                  </a:cubicBezTo>
                  <a:lnTo>
                    <a:pt x="127941" y="665298"/>
                  </a:lnTo>
                  <a:cubicBezTo>
                    <a:pt x="94009" y="665298"/>
                    <a:pt x="61467" y="651819"/>
                    <a:pt x="37473" y="627826"/>
                  </a:cubicBezTo>
                  <a:cubicBezTo>
                    <a:pt x="13479" y="603832"/>
                    <a:pt x="0" y="571290"/>
                    <a:pt x="0" y="537358"/>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2" name="TextBox 22"/>
            <p:cNvSpPr txBox="1"/>
            <p:nvPr/>
          </p:nvSpPr>
          <p:spPr>
            <a:xfrm>
              <a:off x="0" y="-9525"/>
              <a:ext cx="812800" cy="674824"/>
            </a:xfrm>
            <a:prstGeom prst="rect">
              <a:avLst/>
            </a:prstGeom>
          </p:spPr>
          <p:txBody>
            <a:bodyPr lIns="50800" tIns="50800" rIns="50800" bIns="50800" rtlCol="0" anchor="ctr"/>
            <a:lstStyle/>
            <a:p>
              <a:pPr algn="l">
                <a:lnSpc>
                  <a:spcPts val="2639"/>
                </a:lnSpc>
              </a:pPr>
              <a:endParaRPr/>
            </a:p>
            <a:p>
              <a:pPr marL="474979" lvl="1" indent="-237490" algn="l">
                <a:lnSpc>
                  <a:spcPts val="2639"/>
                </a:lnSpc>
                <a:buFont typeface="Arial"/>
                <a:buChar char="•"/>
              </a:pPr>
              <a:r>
                <a:rPr lang="en-US" sz="2199">
                  <a:solidFill>
                    <a:srgbClr val="000000"/>
                  </a:solidFill>
                  <a:latin typeface="Lato 1"/>
                  <a:ea typeface="Lato 1"/>
                  <a:cs typeface="Lato 1"/>
                  <a:sym typeface="Lato 1"/>
                </a:rPr>
                <a:t>Visual effects artist</a:t>
              </a:r>
            </a:p>
            <a:p>
              <a:pPr marL="474979" lvl="1" indent="-237490" algn="l">
                <a:lnSpc>
                  <a:spcPts val="2639"/>
                </a:lnSpc>
                <a:buFont typeface="Arial"/>
                <a:buChar char="•"/>
              </a:pPr>
              <a:r>
                <a:rPr lang="en-US" sz="2199">
                  <a:solidFill>
                    <a:srgbClr val="000000"/>
                  </a:solidFill>
                  <a:latin typeface="Lato 1"/>
                  <a:ea typeface="Lato 1"/>
                  <a:cs typeface="Lato 1"/>
                  <a:sym typeface="Lato 1"/>
                </a:rPr>
                <a:t>Town planning assistant</a:t>
              </a:r>
            </a:p>
            <a:p>
              <a:pPr marL="474979" lvl="1" indent="-237490" algn="l">
                <a:lnSpc>
                  <a:spcPts val="2639"/>
                </a:lnSpc>
                <a:buFont typeface="Arial"/>
                <a:buChar char="•"/>
              </a:pPr>
              <a:r>
                <a:rPr lang="en-US" sz="2199">
                  <a:solidFill>
                    <a:srgbClr val="000000"/>
                  </a:solidFill>
                  <a:latin typeface="Lato 1"/>
                  <a:ea typeface="Lato 1"/>
                  <a:cs typeface="Lato 1"/>
                  <a:sym typeface="Lato 1"/>
                </a:rPr>
                <a:t>Sports coach</a:t>
              </a:r>
            </a:p>
            <a:p>
              <a:pPr marL="474979" lvl="1" indent="-237490" algn="l">
                <a:lnSpc>
                  <a:spcPts val="2639"/>
                </a:lnSpc>
                <a:buFont typeface="Arial"/>
                <a:buChar char="•"/>
              </a:pPr>
              <a:r>
                <a:rPr lang="en-US" sz="2199">
                  <a:solidFill>
                    <a:srgbClr val="000000"/>
                  </a:solidFill>
                  <a:latin typeface="Lato 1"/>
                  <a:ea typeface="Lato 1"/>
                  <a:cs typeface="Lato 1"/>
                  <a:sym typeface="Lato 1"/>
                </a:rPr>
                <a:t>Space engineering technician</a:t>
              </a:r>
            </a:p>
          </p:txBody>
        </p:sp>
      </p:grpSp>
      <p:grpSp>
        <p:nvGrpSpPr>
          <p:cNvPr id="23" name="Group 23"/>
          <p:cNvGrpSpPr/>
          <p:nvPr/>
        </p:nvGrpSpPr>
        <p:grpSpPr>
          <a:xfrm>
            <a:off x="9918152" y="2251294"/>
            <a:ext cx="2588340" cy="831471"/>
            <a:chOff x="0" y="0"/>
            <a:chExt cx="681703" cy="218988"/>
          </a:xfrm>
        </p:grpSpPr>
        <p:sp>
          <p:nvSpPr>
            <p:cNvPr id="24" name="Freeform 24"/>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525E93"/>
            </a:solidFill>
          </p:spPr>
          <p:txBody>
            <a:bodyPr/>
            <a:lstStyle/>
            <a:p>
              <a:endParaRPr lang="en-GB"/>
            </a:p>
          </p:txBody>
        </p:sp>
        <p:sp>
          <p:nvSpPr>
            <p:cNvPr id="25" name="TextBox 25"/>
            <p:cNvSpPr txBox="1"/>
            <p:nvPr/>
          </p:nvSpPr>
          <p:spPr>
            <a:xfrm>
              <a:off x="0" y="-9525"/>
              <a:ext cx="681703" cy="228513"/>
            </a:xfrm>
            <a:prstGeom prst="rect">
              <a:avLst/>
            </a:prstGeom>
          </p:spPr>
          <p:txBody>
            <a:bodyPr lIns="50800" tIns="50800" rIns="50800" bIns="50800" rtlCol="0" anchor="ctr"/>
            <a:lstStyle/>
            <a:p>
              <a:pPr algn="ctr">
                <a:lnSpc>
                  <a:spcPts val="3119"/>
                </a:lnSpc>
              </a:pPr>
              <a:r>
                <a:rPr lang="en-US" sz="2599" b="1">
                  <a:solidFill>
                    <a:srgbClr val="FFFFFF"/>
                  </a:solidFill>
                  <a:latin typeface="Lato 1 Bold"/>
                  <a:ea typeface="Lato 1 Bold"/>
                  <a:cs typeface="Lato 1 Bold"/>
                  <a:sym typeface="Lato 1 Bold"/>
                </a:rPr>
                <a:t>Higher</a:t>
              </a:r>
            </a:p>
          </p:txBody>
        </p:sp>
      </p:grpSp>
      <p:grpSp>
        <p:nvGrpSpPr>
          <p:cNvPr id="26" name="Group 26"/>
          <p:cNvGrpSpPr/>
          <p:nvPr/>
        </p:nvGrpSpPr>
        <p:grpSpPr>
          <a:xfrm>
            <a:off x="9669272" y="6301399"/>
            <a:ext cx="3086100" cy="2192680"/>
            <a:chOff x="0" y="0"/>
            <a:chExt cx="812800" cy="577496"/>
          </a:xfrm>
        </p:grpSpPr>
        <p:sp>
          <p:nvSpPr>
            <p:cNvPr id="27" name="Freeform 27"/>
            <p:cNvSpPr/>
            <p:nvPr/>
          </p:nvSpPr>
          <p:spPr>
            <a:xfrm>
              <a:off x="0" y="0"/>
              <a:ext cx="812800" cy="577496"/>
            </a:xfrm>
            <a:custGeom>
              <a:avLst/>
              <a:gdLst/>
              <a:ahLst/>
              <a:cxnLst/>
              <a:rect l="l" t="t" r="r" b="b"/>
              <a:pathLst>
                <a:path w="812800" h="577496">
                  <a:moveTo>
                    <a:pt x="127941" y="0"/>
                  </a:moveTo>
                  <a:lnTo>
                    <a:pt x="684859" y="0"/>
                  </a:lnTo>
                  <a:cubicBezTo>
                    <a:pt x="718791" y="0"/>
                    <a:pt x="751333" y="13479"/>
                    <a:pt x="775327" y="37473"/>
                  </a:cubicBezTo>
                  <a:cubicBezTo>
                    <a:pt x="799321" y="61467"/>
                    <a:pt x="812800" y="94009"/>
                    <a:pt x="812800" y="127941"/>
                  </a:cubicBezTo>
                  <a:lnTo>
                    <a:pt x="812800" y="449555"/>
                  </a:lnTo>
                  <a:cubicBezTo>
                    <a:pt x="812800" y="483487"/>
                    <a:pt x="799321" y="516030"/>
                    <a:pt x="775327" y="540023"/>
                  </a:cubicBezTo>
                  <a:cubicBezTo>
                    <a:pt x="751333" y="564017"/>
                    <a:pt x="718791" y="577496"/>
                    <a:pt x="684859" y="577496"/>
                  </a:cubicBezTo>
                  <a:lnTo>
                    <a:pt x="127941" y="577496"/>
                  </a:lnTo>
                  <a:cubicBezTo>
                    <a:pt x="94009" y="577496"/>
                    <a:pt x="61467" y="564017"/>
                    <a:pt x="37473" y="540023"/>
                  </a:cubicBezTo>
                  <a:cubicBezTo>
                    <a:pt x="13479" y="516030"/>
                    <a:pt x="0" y="483487"/>
                    <a:pt x="0" y="449555"/>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8" name="TextBox 28"/>
            <p:cNvSpPr txBox="1"/>
            <p:nvPr/>
          </p:nvSpPr>
          <p:spPr>
            <a:xfrm>
              <a:off x="0" y="-9525"/>
              <a:ext cx="812800" cy="587021"/>
            </a:xfrm>
            <a:prstGeom prst="rect">
              <a:avLst/>
            </a:prstGeom>
          </p:spPr>
          <p:txBody>
            <a:bodyPr lIns="50800" tIns="50800" rIns="50800" bIns="50800" rtlCol="0" anchor="ctr"/>
            <a:lstStyle/>
            <a:p>
              <a:pPr marL="474979" lvl="1" indent="-237490" algn="l">
                <a:lnSpc>
                  <a:spcPts val="2639"/>
                </a:lnSpc>
                <a:buFont typeface="Arial"/>
                <a:buChar char="•"/>
              </a:pPr>
              <a:r>
                <a:rPr lang="en-US" sz="2199">
                  <a:solidFill>
                    <a:srgbClr val="000000"/>
                  </a:solidFill>
                  <a:latin typeface="Lato 1"/>
                  <a:ea typeface="Lato 1"/>
                  <a:cs typeface="Lato 1"/>
                  <a:sym typeface="Lato 1"/>
                </a:rPr>
                <a:t>Vet technician</a:t>
              </a:r>
            </a:p>
            <a:p>
              <a:pPr marL="474979" lvl="1" indent="-237490" algn="l">
                <a:lnSpc>
                  <a:spcPts val="2639"/>
                </a:lnSpc>
                <a:buFont typeface="Arial"/>
                <a:buChar char="•"/>
              </a:pPr>
              <a:r>
                <a:rPr lang="en-US" sz="2199">
                  <a:solidFill>
                    <a:srgbClr val="000000"/>
                  </a:solidFill>
                  <a:latin typeface="Lato 1"/>
                  <a:ea typeface="Lato 1"/>
                  <a:cs typeface="Lato 1"/>
                  <a:sym typeface="Lato 1"/>
                </a:rPr>
                <a:t>Nursing associate</a:t>
              </a:r>
            </a:p>
            <a:p>
              <a:pPr marL="474979" lvl="1" indent="-237490" algn="l">
                <a:lnSpc>
                  <a:spcPts val="2639"/>
                </a:lnSpc>
                <a:buFont typeface="Arial"/>
                <a:buChar char="•"/>
              </a:pPr>
              <a:r>
                <a:rPr lang="en-US" sz="2199">
                  <a:solidFill>
                    <a:srgbClr val="000000"/>
                  </a:solidFill>
                  <a:latin typeface="Lato 1"/>
                  <a:ea typeface="Lato 1"/>
                  <a:cs typeface="Lato 1"/>
                  <a:sym typeface="Lato 1"/>
                </a:rPr>
                <a:t>Rail engineer</a:t>
              </a:r>
            </a:p>
            <a:p>
              <a:pPr marL="474979" lvl="1" indent="-237490" algn="l">
                <a:lnSpc>
                  <a:spcPts val="2639"/>
                </a:lnSpc>
                <a:buFont typeface="Arial"/>
                <a:buChar char="•"/>
              </a:pPr>
              <a:r>
                <a:rPr lang="en-US" sz="2199">
                  <a:solidFill>
                    <a:srgbClr val="000000"/>
                  </a:solidFill>
                  <a:latin typeface="Lato 1"/>
                  <a:ea typeface="Lato 1"/>
                  <a:cs typeface="Lato 1"/>
                  <a:sym typeface="Lato 1"/>
                </a:rPr>
                <a:t>Marine pilot</a:t>
              </a:r>
            </a:p>
            <a:p>
              <a:pPr marL="474979" lvl="1" indent="-237490" algn="l">
                <a:lnSpc>
                  <a:spcPts val="2639"/>
                </a:lnSpc>
                <a:buFont typeface="Arial"/>
                <a:buChar char="•"/>
              </a:pPr>
              <a:r>
                <a:rPr lang="en-US" sz="2199">
                  <a:solidFill>
                    <a:srgbClr val="000000"/>
                  </a:solidFill>
                  <a:latin typeface="Lato 1"/>
                  <a:ea typeface="Lato 1"/>
                  <a:cs typeface="Lato 1"/>
                  <a:sym typeface="Lato 1"/>
                </a:rPr>
                <a:t>Nuclear technician</a:t>
              </a:r>
            </a:p>
          </p:txBody>
        </p:sp>
      </p:grpSp>
      <p:grpSp>
        <p:nvGrpSpPr>
          <p:cNvPr id="29" name="Group 29"/>
          <p:cNvGrpSpPr/>
          <p:nvPr/>
        </p:nvGrpSpPr>
        <p:grpSpPr>
          <a:xfrm>
            <a:off x="13841261" y="2723458"/>
            <a:ext cx="3086100" cy="2526055"/>
            <a:chOff x="0" y="0"/>
            <a:chExt cx="812800" cy="665299"/>
          </a:xfrm>
        </p:grpSpPr>
        <p:sp>
          <p:nvSpPr>
            <p:cNvPr id="30" name="Freeform 30"/>
            <p:cNvSpPr/>
            <p:nvPr/>
          </p:nvSpPr>
          <p:spPr>
            <a:xfrm>
              <a:off x="0" y="0"/>
              <a:ext cx="812800" cy="665298"/>
            </a:xfrm>
            <a:custGeom>
              <a:avLst/>
              <a:gdLst/>
              <a:ahLst/>
              <a:cxnLst/>
              <a:rect l="l" t="t" r="r" b="b"/>
              <a:pathLst>
                <a:path w="812800" h="665298">
                  <a:moveTo>
                    <a:pt x="127941" y="0"/>
                  </a:moveTo>
                  <a:lnTo>
                    <a:pt x="684859" y="0"/>
                  </a:lnTo>
                  <a:cubicBezTo>
                    <a:pt x="718791" y="0"/>
                    <a:pt x="751333" y="13479"/>
                    <a:pt x="775327" y="37473"/>
                  </a:cubicBezTo>
                  <a:cubicBezTo>
                    <a:pt x="799321" y="61467"/>
                    <a:pt x="812800" y="94009"/>
                    <a:pt x="812800" y="127941"/>
                  </a:cubicBezTo>
                  <a:lnTo>
                    <a:pt x="812800" y="537358"/>
                  </a:lnTo>
                  <a:cubicBezTo>
                    <a:pt x="812800" y="571290"/>
                    <a:pt x="799321" y="603832"/>
                    <a:pt x="775327" y="627826"/>
                  </a:cubicBezTo>
                  <a:cubicBezTo>
                    <a:pt x="751333" y="651819"/>
                    <a:pt x="718791" y="665298"/>
                    <a:pt x="684859" y="665298"/>
                  </a:cubicBezTo>
                  <a:lnTo>
                    <a:pt x="127941" y="665298"/>
                  </a:lnTo>
                  <a:cubicBezTo>
                    <a:pt x="94009" y="665298"/>
                    <a:pt x="61467" y="651819"/>
                    <a:pt x="37473" y="627826"/>
                  </a:cubicBezTo>
                  <a:cubicBezTo>
                    <a:pt x="13479" y="603832"/>
                    <a:pt x="0" y="571290"/>
                    <a:pt x="0" y="537358"/>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1" name="TextBox 31"/>
            <p:cNvSpPr txBox="1"/>
            <p:nvPr/>
          </p:nvSpPr>
          <p:spPr>
            <a:xfrm>
              <a:off x="0" y="-9525"/>
              <a:ext cx="812800" cy="674824"/>
            </a:xfrm>
            <a:prstGeom prst="rect">
              <a:avLst/>
            </a:prstGeom>
          </p:spPr>
          <p:txBody>
            <a:bodyPr lIns="50800" tIns="50800" rIns="50800" bIns="50800" rtlCol="0" anchor="ctr"/>
            <a:lstStyle/>
            <a:p>
              <a:pPr algn="l">
                <a:lnSpc>
                  <a:spcPts val="2639"/>
                </a:lnSpc>
              </a:pPr>
              <a:endParaRPr dirty="0"/>
            </a:p>
            <a:p>
              <a:pPr marL="474979" lvl="1" indent="-237490" algn="l">
                <a:lnSpc>
                  <a:spcPts val="2639"/>
                </a:lnSpc>
                <a:buFont typeface="Arial"/>
                <a:buChar char="•"/>
              </a:pPr>
              <a:r>
                <a:rPr lang="en-US" sz="2199" dirty="0">
                  <a:solidFill>
                    <a:srgbClr val="000000"/>
                  </a:solidFill>
                  <a:latin typeface="Lato 1"/>
                  <a:ea typeface="Lato 1"/>
                  <a:cs typeface="Lato 1"/>
                  <a:sym typeface="Lato 1"/>
                </a:rPr>
                <a:t>Geoscientist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Accounting manager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Midwife</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Pilot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Social worker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Civil engineer</a:t>
              </a:r>
            </a:p>
          </p:txBody>
        </p:sp>
      </p:grpSp>
      <p:grpSp>
        <p:nvGrpSpPr>
          <p:cNvPr id="32" name="Group 32"/>
          <p:cNvGrpSpPr/>
          <p:nvPr/>
        </p:nvGrpSpPr>
        <p:grpSpPr>
          <a:xfrm>
            <a:off x="14090140" y="2169723"/>
            <a:ext cx="2588340" cy="831471"/>
            <a:chOff x="0" y="0"/>
            <a:chExt cx="681703" cy="218988"/>
          </a:xfrm>
        </p:grpSpPr>
        <p:sp>
          <p:nvSpPr>
            <p:cNvPr id="33" name="Freeform 33"/>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6992"/>
            </a:solidFill>
          </p:spPr>
          <p:txBody>
            <a:bodyPr/>
            <a:lstStyle/>
            <a:p>
              <a:endParaRPr lang="en-GB"/>
            </a:p>
          </p:txBody>
        </p:sp>
        <p:sp>
          <p:nvSpPr>
            <p:cNvPr id="34" name="TextBox 34"/>
            <p:cNvSpPr txBox="1"/>
            <p:nvPr/>
          </p:nvSpPr>
          <p:spPr>
            <a:xfrm>
              <a:off x="0" y="-9525"/>
              <a:ext cx="681703" cy="228513"/>
            </a:xfrm>
            <a:prstGeom prst="rect">
              <a:avLst/>
            </a:prstGeom>
          </p:spPr>
          <p:txBody>
            <a:bodyPr lIns="50800" tIns="50800" rIns="50800" bIns="50800" rtlCol="0" anchor="ctr"/>
            <a:lstStyle/>
            <a:p>
              <a:pPr algn="ctr">
                <a:lnSpc>
                  <a:spcPts val="3119"/>
                </a:lnSpc>
              </a:pPr>
              <a:r>
                <a:rPr lang="en-US" sz="2599" b="1" dirty="0">
                  <a:solidFill>
                    <a:srgbClr val="FFFFFF"/>
                  </a:solidFill>
                  <a:latin typeface="Lato 1 Bold"/>
                  <a:ea typeface="Lato 1 Bold"/>
                  <a:cs typeface="Lato 1 Bold"/>
                  <a:sym typeface="Lato 1 Bold"/>
                </a:rPr>
                <a:t>Degree</a:t>
              </a:r>
            </a:p>
          </p:txBody>
        </p:sp>
      </p:grpSp>
      <p:grpSp>
        <p:nvGrpSpPr>
          <p:cNvPr id="35" name="Group 35"/>
          <p:cNvGrpSpPr/>
          <p:nvPr/>
        </p:nvGrpSpPr>
        <p:grpSpPr>
          <a:xfrm>
            <a:off x="13841261" y="6301399"/>
            <a:ext cx="3086100" cy="2192680"/>
            <a:chOff x="0" y="0"/>
            <a:chExt cx="812800" cy="577496"/>
          </a:xfrm>
        </p:grpSpPr>
        <p:sp>
          <p:nvSpPr>
            <p:cNvPr id="36" name="Freeform 36"/>
            <p:cNvSpPr/>
            <p:nvPr/>
          </p:nvSpPr>
          <p:spPr>
            <a:xfrm>
              <a:off x="0" y="0"/>
              <a:ext cx="812800" cy="577496"/>
            </a:xfrm>
            <a:custGeom>
              <a:avLst/>
              <a:gdLst/>
              <a:ahLst/>
              <a:cxnLst/>
              <a:rect l="l" t="t" r="r" b="b"/>
              <a:pathLst>
                <a:path w="812800" h="577496">
                  <a:moveTo>
                    <a:pt x="127941" y="0"/>
                  </a:moveTo>
                  <a:lnTo>
                    <a:pt x="684859" y="0"/>
                  </a:lnTo>
                  <a:cubicBezTo>
                    <a:pt x="718791" y="0"/>
                    <a:pt x="751333" y="13479"/>
                    <a:pt x="775327" y="37473"/>
                  </a:cubicBezTo>
                  <a:cubicBezTo>
                    <a:pt x="799321" y="61467"/>
                    <a:pt x="812800" y="94009"/>
                    <a:pt x="812800" y="127941"/>
                  </a:cubicBezTo>
                  <a:lnTo>
                    <a:pt x="812800" y="449555"/>
                  </a:lnTo>
                  <a:cubicBezTo>
                    <a:pt x="812800" y="483487"/>
                    <a:pt x="799321" y="516030"/>
                    <a:pt x="775327" y="540023"/>
                  </a:cubicBezTo>
                  <a:cubicBezTo>
                    <a:pt x="751333" y="564017"/>
                    <a:pt x="718791" y="577496"/>
                    <a:pt x="684859" y="577496"/>
                  </a:cubicBezTo>
                  <a:lnTo>
                    <a:pt x="127941" y="577496"/>
                  </a:lnTo>
                  <a:cubicBezTo>
                    <a:pt x="94009" y="577496"/>
                    <a:pt x="61467" y="564017"/>
                    <a:pt x="37473" y="540023"/>
                  </a:cubicBezTo>
                  <a:cubicBezTo>
                    <a:pt x="13479" y="516030"/>
                    <a:pt x="0" y="483487"/>
                    <a:pt x="0" y="449555"/>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7" name="TextBox 37"/>
            <p:cNvSpPr txBox="1"/>
            <p:nvPr/>
          </p:nvSpPr>
          <p:spPr>
            <a:xfrm>
              <a:off x="0" y="-9525"/>
              <a:ext cx="812800" cy="587021"/>
            </a:xfrm>
            <a:prstGeom prst="rect">
              <a:avLst/>
            </a:prstGeom>
          </p:spPr>
          <p:txBody>
            <a:bodyPr lIns="50800" tIns="50800" rIns="50800" bIns="50800" rtlCol="0" anchor="ctr"/>
            <a:lstStyle/>
            <a:p>
              <a:pPr marL="474979" lvl="1" indent="-237490" algn="l">
                <a:lnSpc>
                  <a:spcPts val="2639"/>
                </a:lnSpc>
                <a:buFont typeface="Arial"/>
                <a:buChar char="•"/>
              </a:pPr>
              <a:r>
                <a:rPr lang="en-US" sz="2199">
                  <a:solidFill>
                    <a:srgbClr val="000000"/>
                  </a:solidFill>
                  <a:latin typeface="Lato 1"/>
                  <a:ea typeface="Lato 1"/>
                  <a:cs typeface="Lato 1"/>
                  <a:sym typeface="Lato 1"/>
                </a:rPr>
                <a:t>Doctor</a:t>
              </a:r>
            </a:p>
            <a:p>
              <a:pPr marL="474979" lvl="1" indent="-237490" algn="l">
                <a:lnSpc>
                  <a:spcPts val="2639"/>
                </a:lnSpc>
                <a:buFont typeface="Arial"/>
                <a:buChar char="•"/>
              </a:pPr>
              <a:r>
                <a:rPr lang="en-US" sz="2199">
                  <a:solidFill>
                    <a:srgbClr val="000000"/>
                  </a:solidFill>
                  <a:latin typeface="Lato 1"/>
                  <a:ea typeface="Lato 1"/>
                  <a:cs typeface="Lato 1"/>
                  <a:sym typeface="Lato 1"/>
                </a:rPr>
                <a:t>Game programmer</a:t>
              </a:r>
            </a:p>
            <a:p>
              <a:pPr marL="474979" lvl="1" indent="-237490" algn="l">
                <a:lnSpc>
                  <a:spcPts val="2639"/>
                </a:lnSpc>
                <a:buFont typeface="Arial"/>
                <a:buChar char="•"/>
              </a:pPr>
              <a:r>
                <a:rPr lang="en-US" sz="2199">
                  <a:solidFill>
                    <a:srgbClr val="000000"/>
                  </a:solidFill>
                  <a:latin typeface="Lato 1"/>
                  <a:ea typeface="Lato 1"/>
                  <a:cs typeface="Lato 1"/>
                  <a:sym typeface="Lato 1"/>
                </a:rPr>
                <a:t>Play therapist</a:t>
              </a:r>
            </a:p>
            <a:p>
              <a:pPr marL="474979" lvl="1" indent="-237490" algn="l">
                <a:lnSpc>
                  <a:spcPts val="2639"/>
                </a:lnSpc>
                <a:buFont typeface="Arial"/>
                <a:buChar char="•"/>
              </a:pPr>
              <a:r>
                <a:rPr lang="en-US" sz="2199">
                  <a:solidFill>
                    <a:srgbClr val="000000"/>
                  </a:solidFill>
                  <a:latin typeface="Lato 1"/>
                  <a:ea typeface="Lato 1"/>
                  <a:cs typeface="Lato 1"/>
                  <a:sym typeface="Lato 1"/>
                </a:rPr>
                <a:t>Solicitor</a:t>
              </a:r>
            </a:p>
            <a:p>
              <a:pPr marL="474979" lvl="1" indent="-237490" algn="l">
                <a:lnSpc>
                  <a:spcPts val="2639"/>
                </a:lnSpc>
                <a:buFont typeface="Arial"/>
                <a:buChar char="•"/>
              </a:pPr>
              <a:r>
                <a:rPr lang="en-US" sz="2199">
                  <a:solidFill>
                    <a:srgbClr val="000000"/>
                  </a:solidFill>
                  <a:latin typeface="Lato 1"/>
                  <a:ea typeface="Lato 1"/>
                  <a:cs typeface="Lato 1"/>
                  <a:sym typeface="Lato 1"/>
                </a:rPr>
                <a:t>Economist</a:t>
              </a:r>
            </a:p>
          </p:txBody>
        </p:sp>
      </p:grpSp>
      <p:grpSp>
        <p:nvGrpSpPr>
          <p:cNvPr id="38" name="Group 38"/>
          <p:cNvGrpSpPr/>
          <p:nvPr/>
        </p:nvGrpSpPr>
        <p:grpSpPr>
          <a:xfrm>
            <a:off x="1565956" y="7412379"/>
            <a:ext cx="2439012" cy="579755"/>
            <a:chOff x="0" y="0"/>
            <a:chExt cx="642374" cy="152693"/>
          </a:xfrm>
        </p:grpSpPr>
        <p:sp>
          <p:nvSpPr>
            <p:cNvPr id="39" name="Freeform 39"/>
            <p:cNvSpPr/>
            <p:nvPr/>
          </p:nvSpPr>
          <p:spPr>
            <a:xfrm>
              <a:off x="0" y="0"/>
              <a:ext cx="642374" cy="152693"/>
            </a:xfrm>
            <a:custGeom>
              <a:avLst/>
              <a:gdLst/>
              <a:ahLst/>
              <a:cxnLst/>
              <a:rect l="l" t="t" r="r" b="b"/>
              <a:pathLst>
                <a:path w="642374" h="152693">
                  <a:moveTo>
                    <a:pt x="76346" y="0"/>
                  </a:moveTo>
                  <a:lnTo>
                    <a:pt x="566027" y="0"/>
                  </a:lnTo>
                  <a:cubicBezTo>
                    <a:pt x="608192" y="0"/>
                    <a:pt x="642374" y="34181"/>
                    <a:pt x="642374" y="76346"/>
                  </a:cubicBezTo>
                  <a:lnTo>
                    <a:pt x="642374" y="76346"/>
                  </a:lnTo>
                  <a:cubicBezTo>
                    <a:pt x="642374" y="96595"/>
                    <a:pt x="634330" y="116014"/>
                    <a:pt x="620012" y="130331"/>
                  </a:cubicBezTo>
                  <a:cubicBezTo>
                    <a:pt x="605695" y="144649"/>
                    <a:pt x="586276" y="152693"/>
                    <a:pt x="566027"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0" name="TextBox 40"/>
            <p:cNvSpPr txBox="1"/>
            <p:nvPr/>
          </p:nvSpPr>
          <p:spPr>
            <a:xfrm>
              <a:off x="0" y="0"/>
              <a:ext cx="642374"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141 standards</a:t>
              </a:r>
            </a:p>
          </p:txBody>
        </p:sp>
      </p:grpSp>
      <p:grpSp>
        <p:nvGrpSpPr>
          <p:cNvPr id="41" name="Group 41"/>
          <p:cNvGrpSpPr/>
          <p:nvPr/>
        </p:nvGrpSpPr>
        <p:grpSpPr>
          <a:xfrm>
            <a:off x="5820866" y="7412379"/>
            <a:ext cx="2439012" cy="579755"/>
            <a:chOff x="0" y="0"/>
            <a:chExt cx="642374" cy="152693"/>
          </a:xfrm>
        </p:grpSpPr>
        <p:sp>
          <p:nvSpPr>
            <p:cNvPr id="42" name="Freeform 42"/>
            <p:cNvSpPr/>
            <p:nvPr/>
          </p:nvSpPr>
          <p:spPr>
            <a:xfrm>
              <a:off x="0" y="0"/>
              <a:ext cx="642374" cy="152693"/>
            </a:xfrm>
            <a:custGeom>
              <a:avLst/>
              <a:gdLst/>
              <a:ahLst/>
              <a:cxnLst/>
              <a:rect l="l" t="t" r="r" b="b"/>
              <a:pathLst>
                <a:path w="642374" h="152693">
                  <a:moveTo>
                    <a:pt x="76346" y="0"/>
                  </a:moveTo>
                  <a:lnTo>
                    <a:pt x="566027" y="0"/>
                  </a:lnTo>
                  <a:cubicBezTo>
                    <a:pt x="608192" y="0"/>
                    <a:pt x="642374" y="34181"/>
                    <a:pt x="642374" y="76346"/>
                  </a:cubicBezTo>
                  <a:lnTo>
                    <a:pt x="642374" y="76346"/>
                  </a:lnTo>
                  <a:cubicBezTo>
                    <a:pt x="642374" y="96595"/>
                    <a:pt x="634330" y="116014"/>
                    <a:pt x="620012" y="130331"/>
                  </a:cubicBezTo>
                  <a:cubicBezTo>
                    <a:pt x="605695" y="144649"/>
                    <a:pt x="586276" y="152693"/>
                    <a:pt x="566027"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3" name="TextBox 43"/>
            <p:cNvSpPr txBox="1"/>
            <p:nvPr/>
          </p:nvSpPr>
          <p:spPr>
            <a:xfrm>
              <a:off x="0" y="0"/>
              <a:ext cx="642374"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 239 standards</a:t>
              </a:r>
            </a:p>
          </p:txBody>
        </p:sp>
      </p:grpSp>
      <p:grpSp>
        <p:nvGrpSpPr>
          <p:cNvPr id="44" name="Group 44"/>
          <p:cNvGrpSpPr/>
          <p:nvPr/>
        </p:nvGrpSpPr>
        <p:grpSpPr>
          <a:xfrm>
            <a:off x="9760528" y="5467486"/>
            <a:ext cx="2903588" cy="579755"/>
            <a:chOff x="0" y="0"/>
            <a:chExt cx="764731" cy="152693"/>
          </a:xfrm>
        </p:grpSpPr>
        <p:sp>
          <p:nvSpPr>
            <p:cNvPr id="45" name="Freeform 45"/>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6" name="TextBox 46"/>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 115 standards (L4)</a:t>
              </a:r>
            </a:p>
          </p:txBody>
        </p:sp>
      </p:grpSp>
      <p:grpSp>
        <p:nvGrpSpPr>
          <p:cNvPr id="47" name="Group 47"/>
          <p:cNvGrpSpPr/>
          <p:nvPr/>
        </p:nvGrpSpPr>
        <p:grpSpPr>
          <a:xfrm>
            <a:off x="9760528" y="8713154"/>
            <a:ext cx="2903588" cy="579755"/>
            <a:chOff x="0" y="0"/>
            <a:chExt cx="764731" cy="152693"/>
          </a:xfrm>
        </p:grpSpPr>
        <p:sp>
          <p:nvSpPr>
            <p:cNvPr id="48" name="Freeform 48"/>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9" name="TextBox 49"/>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 41 standards (L5)</a:t>
              </a:r>
            </a:p>
          </p:txBody>
        </p:sp>
      </p:grpSp>
      <p:grpSp>
        <p:nvGrpSpPr>
          <p:cNvPr id="50" name="Group 50"/>
          <p:cNvGrpSpPr/>
          <p:nvPr/>
        </p:nvGrpSpPr>
        <p:grpSpPr>
          <a:xfrm>
            <a:off x="13932516" y="5467486"/>
            <a:ext cx="2903588" cy="579755"/>
            <a:chOff x="0" y="0"/>
            <a:chExt cx="764731" cy="152693"/>
          </a:xfrm>
        </p:grpSpPr>
        <p:sp>
          <p:nvSpPr>
            <p:cNvPr id="51" name="Freeform 51"/>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52" name="TextBox 52"/>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 110 standards (L6)</a:t>
              </a:r>
            </a:p>
          </p:txBody>
        </p:sp>
      </p:grpSp>
      <p:grpSp>
        <p:nvGrpSpPr>
          <p:cNvPr id="53" name="Group 53"/>
          <p:cNvGrpSpPr/>
          <p:nvPr/>
        </p:nvGrpSpPr>
        <p:grpSpPr>
          <a:xfrm>
            <a:off x="13932516" y="8751254"/>
            <a:ext cx="2903588" cy="579755"/>
            <a:chOff x="0" y="0"/>
            <a:chExt cx="764731" cy="152693"/>
          </a:xfrm>
        </p:grpSpPr>
        <p:sp>
          <p:nvSpPr>
            <p:cNvPr id="54" name="Freeform 54"/>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55" name="TextBox 55"/>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99" b="1">
                  <a:solidFill>
                    <a:srgbClr val="000000"/>
                  </a:solidFill>
                  <a:latin typeface="Lato 1 Bold"/>
                  <a:ea typeface="Lato 1 Bold"/>
                  <a:cs typeface="Lato 1 Bold"/>
                  <a:sym typeface="Lato 1 Bold"/>
                </a:rPr>
                <a:t> 66 standards (L7)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TextBox 7"/>
          <p:cNvSpPr txBox="1"/>
          <p:nvPr/>
        </p:nvSpPr>
        <p:spPr>
          <a:xfrm>
            <a:off x="1028258" y="1042111"/>
            <a:ext cx="12813003" cy="731519"/>
          </a:xfrm>
          <a:prstGeom prst="rect">
            <a:avLst/>
          </a:prstGeom>
        </p:spPr>
        <p:txBody>
          <a:bodyPr lIns="0" tIns="0" rIns="0" bIns="0" rtlCol="0" anchor="t">
            <a:spAutoFit/>
          </a:bodyPr>
          <a:lstStyle/>
          <a:p>
            <a:pPr algn="l">
              <a:lnSpc>
                <a:spcPts val="5099"/>
              </a:lnSpc>
            </a:pPr>
            <a:r>
              <a:rPr lang="en-US" sz="6799" b="1">
                <a:solidFill>
                  <a:srgbClr val="010A4F"/>
                </a:solidFill>
                <a:latin typeface="Lato 1 Bold"/>
                <a:ea typeface="Lato 1 Bold"/>
                <a:cs typeface="Lato 1 Bold"/>
                <a:sym typeface="Lato 1 Bold"/>
              </a:rPr>
              <a:t>Apprenticeships - Key facts</a:t>
            </a:r>
          </a:p>
        </p:txBody>
      </p:sp>
      <p:sp>
        <p:nvSpPr>
          <p:cNvPr id="8" name="Freeform 8"/>
          <p:cNvSpPr>
            <a:spLocks noGrp="1" noRot="1" noMove="1" noResize="1" noEditPoints="1" noAdjustHandles="1" noChangeArrowheads="1" noChangeShapeType="1"/>
          </p:cNvSpPr>
          <p:nvPr/>
        </p:nvSpPr>
        <p:spPr>
          <a:xfrm>
            <a:off x="12022973" y="321743"/>
            <a:ext cx="5923007" cy="9643513"/>
          </a:xfrm>
          <a:custGeom>
            <a:avLst/>
            <a:gdLst/>
            <a:ahLst/>
            <a:cxnLst/>
            <a:rect l="l" t="t" r="r" b="b"/>
            <a:pathLst>
              <a:path w="5923007" h="9643513">
                <a:moveTo>
                  <a:pt x="0" y="0"/>
                </a:moveTo>
                <a:lnTo>
                  <a:pt x="5923007" y="0"/>
                </a:lnTo>
                <a:lnTo>
                  <a:pt x="5923007" y="9643514"/>
                </a:lnTo>
                <a:lnTo>
                  <a:pt x="0" y="9643514"/>
                </a:lnTo>
                <a:lnTo>
                  <a:pt x="0" y="0"/>
                </a:lnTo>
                <a:close/>
              </a:path>
            </a:pathLst>
          </a:custGeom>
          <a:blipFill>
            <a:blip r:embed="rId6"/>
            <a:stretch>
              <a:fillRect l="-59829" r="-69486"/>
            </a:stretch>
          </a:blipFill>
        </p:spPr>
        <p:txBody>
          <a:bodyPr/>
          <a:lstStyle/>
          <a:p>
            <a:endParaRPr lang="en-GB"/>
          </a:p>
        </p:txBody>
      </p:sp>
      <p:sp>
        <p:nvSpPr>
          <p:cNvPr id="9" name="Freeform 9"/>
          <p:cNvSpPr/>
          <p:nvPr/>
        </p:nvSpPr>
        <p:spPr>
          <a:xfrm>
            <a:off x="1126421" y="2490963"/>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TextBox 10"/>
          <p:cNvSpPr txBox="1"/>
          <p:nvPr/>
        </p:nvSpPr>
        <p:spPr>
          <a:xfrm>
            <a:off x="2008869" y="2543115"/>
            <a:ext cx="8971936"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Levels not linear - dependent on role and experience</a:t>
            </a:r>
          </a:p>
        </p:txBody>
      </p:sp>
      <p:sp>
        <p:nvSpPr>
          <p:cNvPr id="13" name="Freeform 13"/>
          <p:cNvSpPr/>
          <p:nvPr/>
        </p:nvSpPr>
        <p:spPr>
          <a:xfrm>
            <a:off x="1126421" y="4600986"/>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2008869" y="4424538"/>
            <a:ext cx="9375033" cy="9239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Employer led - apply to employer, they select the provider</a:t>
            </a:r>
          </a:p>
        </p:txBody>
      </p:sp>
      <p:sp>
        <p:nvSpPr>
          <p:cNvPr id="15" name="Freeform 15"/>
          <p:cNvSpPr/>
          <p:nvPr/>
        </p:nvSpPr>
        <p:spPr>
          <a:xfrm>
            <a:off x="1126421" y="5672313"/>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6"/>
          <p:cNvSpPr txBox="1"/>
          <p:nvPr/>
        </p:nvSpPr>
        <p:spPr>
          <a:xfrm>
            <a:off x="2008869" y="5724465"/>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Different recruitment methods</a:t>
            </a:r>
          </a:p>
        </p:txBody>
      </p:sp>
      <p:sp>
        <p:nvSpPr>
          <p:cNvPr id="17" name="Freeform 17"/>
          <p:cNvSpPr/>
          <p:nvPr/>
        </p:nvSpPr>
        <p:spPr>
          <a:xfrm>
            <a:off x="1126421" y="6537652"/>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TextBox 18"/>
          <p:cNvSpPr txBox="1"/>
          <p:nvPr/>
        </p:nvSpPr>
        <p:spPr>
          <a:xfrm>
            <a:off x="2008869" y="6589803"/>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Entry requirements vary</a:t>
            </a:r>
          </a:p>
        </p:txBody>
      </p:sp>
      <p:sp>
        <p:nvSpPr>
          <p:cNvPr id="19" name="Freeform 19"/>
          <p:cNvSpPr/>
          <p:nvPr/>
        </p:nvSpPr>
        <p:spPr>
          <a:xfrm>
            <a:off x="1126421" y="3400836"/>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TextBox 20"/>
          <p:cNvSpPr txBox="1"/>
          <p:nvPr/>
        </p:nvSpPr>
        <p:spPr>
          <a:xfrm>
            <a:off x="2008929" y="3452988"/>
            <a:ext cx="976086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Majority of starts in U19s were Intermediate &amp; Advanced</a:t>
            </a:r>
          </a:p>
        </p:txBody>
      </p:sp>
      <p:sp>
        <p:nvSpPr>
          <p:cNvPr id="25" name="Freeform 17">
            <a:extLst>
              <a:ext uri="{FF2B5EF4-FFF2-40B4-BE49-F238E27FC236}">
                <a16:creationId xmlns:a16="http://schemas.microsoft.com/office/drawing/2014/main" id="{435BB742-FCFE-B7D4-6F2A-6C6ABFF9FB1E}"/>
              </a:ext>
            </a:extLst>
          </p:cNvPr>
          <p:cNvSpPr/>
          <p:nvPr/>
        </p:nvSpPr>
        <p:spPr>
          <a:xfrm>
            <a:off x="1126421" y="7439949"/>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TextBox 18">
            <a:extLst>
              <a:ext uri="{FF2B5EF4-FFF2-40B4-BE49-F238E27FC236}">
                <a16:creationId xmlns:a16="http://schemas.microsoft.com/office/drawing/2014/main" id="{613EDDB9-C7BF-CB7D-1C7D-07A248B7BB19}"/>
              </a:ext>
            </a:extLst>
          </p:cNvPr>
          <p:cNvSpPr txBox="1"/>
          <p:nvPr/>
        </p:nvSpPr>
        <p:spPr>
          <a:xfrm>
            <a:off x="2009749" y="7507030"/>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Employer decides when they advertise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P spid="17" grpId="0" animBg="1"/>
      <p:bldP spid="18" grpId="0"/>
      <p:bldP spid="19" grpId="0" animBg="1"/>
      <p:bldP spid="20"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sp>
        <p:nvSpPr>
          <p:cNvPr id="7" name="Freeform 7"/>
          <p:cNvSpPr/>
          <p:nvPr/>
        </p:nvSpPr>
        <p:spPr>
          <a:xfrm>
            <a:off x="12591417" y="2153306"/>
            <a:ext cx="4667883" cy="6644068"/>
          </a:xfrm>
          <a:custGeom>
            <a:avLst/>
            <a:gdLst/>
            <a:ahLst/>
            <a:cxnLst/>
            <a:rect l="l" t="t" r="r" b="b"/>
            <a:pathLst>
              <a:path w="4667883" h="6644068">
                <a:moveTo>
                  <a:pt x="0" y="0"/>
                </a:moveTo>
                <a:lnTo>
                  <a:pt x="4667883" y="0"/>
                </a:lnTo>
                <a:lnTo>
                  <a:pt x="4667883" y="6644068"/>
                </a:lnTo>
                <a:lnTo>
                  <a:pt x="0" y="6644068"/>
                </a:lnTo>
                <a:lnTo>
                  <a:pt x="0" y="0"/>
                </a:lnTo>
                <a:close/>
              </a:path>
            </a:pathLst>
          </a:custGeom>
          <a:blipFill>
            <a:blip r:embed="rId6"/>
            <a:stretch>
              <a:fillRect/>
            </a:stretch>
          </a:blipFill>
        </p:spPr>
        <p:txBody>
          <a:bodyPr/>
          <a:lstStyle/>
          <a:p>
            <a:endParaRPr lang="en-GB"/>
          </a:p>
        </p:txBody>
      </p:sp>
      <p:sp>
        <p:nvSpPr>
          <p:cNvPr id="8" name="Freeform 8"/>
          <p:cNvSpPr/>
          <p:nvPr/>
        </p:nvSpPr>
        <p:spPr>
          <a:xfrm>
            <a:off x="10819791" y="2524093"/>
            <a:ext cx="4855649" cy="6734207"/>
          </a:xfrm>
          <a:custGeom>
            <a:avLst/>
            <a:gdLst/>
            <a:ahLst/>
            <a:cxnLst/>
            <a:rect l="l" t="t" r="r" b="b"/>
            <a:pathLst>
              <a:path w="4855649" h="6734207">
                <a:moveTo>
                  <a:pt x="0" y="0"/>
                </a:moveTo>
                <a:lnTo>
                  <a:pt x="4855649" y="0"/>
                </a:lnTo>
                <a:lnTo>
                  <a:pt x="4855649" y="6734207"/>
                </a:lnTo>
                <a:lnTo>
                  <a:pt x="0" y="6734207"/>
                </a:lnTo>
                <a:lnTo>
                  <a:pt x="0" y="0"/>
                </a:lnTo>
                <a:close/>
              </a:path>
            </a:pathLst>
          </a:custGeom>
          <a:blipFill>
            <a:blip r:embed="rId7"/>
            <a:stretch>
              <a:fillRect/>
            </a:stretch>
          </a:blipFill>
        </p:spPr>
        <p:txBody>
          <a:bodyPr/>
          <a:lstStyle/>
          <a:p>
            <a:endParaRPr lang="en-GB"/>
          </a:p>
        </p:txBody>
      </p:sp>
      <p:sp>
        <p:nvSpPr>
          <p:cNvPr id="9" name="TextBox 9"/>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b="1" dirty="0">
                <a:solidFill>
                  <a:srgbClr val="010A4F"/>
                </a:solidFill>
                <a:latin typeface="Lato 1 Bold"/>
                <a:ea typeface="Lato 1 Bold"/>
                <a:cs typeface="Lato 1 Bold"/>
                <a:sym typeface="Lato 1 Bold"/>
              </a:rPr>
              <a:t>Career starter apprenticeships</a:t>
            </a:r>
          </a:p>
        </p:txBody>
      </p:sp>
      <p:sp>
        <p:nvSpPr>
          <p:cNvPr id="10" name="Freeform 10"/>
          <p:cNvSpPr/>
          <p:nvPr/>
        </p:nvSpPr>
        <p:spPr>
          <a:xfrm>
            <a:off x="1555948" y="2372062"/>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2423663" y="2153306"/>
            <a:ext cx="7549365" cy="111442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Bricklayer, Plasterer, Electrician, Engineering Fitter, Plumber, Horticulture or Landscape Construction Operative </a:t>
            </a:r>
          </a:p>
        </p:txBody>
      </p:sp>
      <p:sp>
        <p:nvSpPr>
          <p:cNvPr id="12" name="Freeform 12"/>
          <p:cNvSpPr/>
          <p:nvPr/>
        </p:nvSpPr>
        <p:spPr>
          <a:xfrm>
            <a:off x="1555948" y="3481251"/>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TextBox 13"/>
          <p:cNvSpPr txBox="1"/>
          <p:nvPr/>
        </p:nvSpPr>
        <p:spPr>
          <a:xfrm>
            <a:off x="2423663" y="3576820"/>
            <a:ext cx="6501313" cy="37147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Chef, Hospitality Team Member</a:t>
            </a:r>
          </a:p>
        </p:txBody>
      </p:sp>
      <p:sp>
        <p:nvSpPr>
          <p:cNvPr id="14" name="Freeform 14"/>
          <p:cNvSpPr/>
          <p:nvPr/>
        </p:nvSpPr>
        <p:spPr>
          <a:xfrm>
            <a:off x="1555948" y="4338873"/>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5"/>
          <p:cNvSpPr txBox="1"/>
          <p:nvPr/>
        </p:nvSpPr>
        <p:spPr>
          <a:xfrm>
            <a:off x="2423663" y="4338873"/>
            <a:ext cx="6501313" cy="37147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Business Administrator, Content Creator</a:t>
            </a:r>
          </a:p>
        </p:txBody>
      </p:sp>
      <p:sp>
        <p:nvSpPr>
          <p:cNvPr id="16" name="Freeform 16"/>
          <p:cNvSpPr/>
          <p:nvPr/>
        </p:nvSpPr>
        <p:spPr>
          <a:xfrm>
            <a:off x="1555948" y="7221463"/>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7" name="TextBox 17"/>
          <p:cNvSpPr txBox="1"/>
          <p:nvPr/>
        </p:nvSpPr>
        <p:spPr>
          <a:xfrm>
            <a:off x="2423663" y="7295876"/>
            <a:ext cx="6501313" cy="37147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Dental Nurse, Healthcare Support Worker</a:t>
            </a:r>
          </a:p>
        </p:txBody>
      </p:sp>
      <p:sp>
        <p:nvSpPr>
          <p:cNvPr id="18" name="Freeform 18"/>
          <p:cNvSpPr/>
          <p:nvPr/>
        </p:nvSpPr>
        <p:spPr>
          <a:xfrm>
            <a:off x="1555948" y="5328583"/>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TextBox 19"/>
          <p:cNvSpPr txBox="1"/>
          <p:nvPr/>
        </p:nvSpPr>
        <p:spPr>
          <a:xfrm>
            <a:off x="2399868" y="5052677"/>
            <a:ext cx="6501313" cy="111442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Cyber Security Technician, Digital Support Technician, Data/Software Technician, Information Communications Technician</a:t>
            </a:r>
          </a:p>
        </p:txBody>
      </p:sp>
      <p:sp>
        <p:nvSpPr>
          <p:cNvPr id="20" name="Freeform 20"/>
          <p:cNvSpPr/>
          <p:nvPr/>
        </p:nvSpPr>
        <p:spPr>
          <a:xfrm>
            <a:off x="1555948" y="6401674"/>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TextBox 21"/>
          <p:cNvSpPr txBox="1"/>
          <p:nvPr/>
        </p:nvSpPr>
        <p:spPr>
          <a:xfrm>
            <a:off x="2423663" y="6498731"/>
            <a:ext cx="6501313" cy="371475"/>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Early Years Educator, Teaching Assistant</a:t>
            </a:r>
          </a:p>
        </p:txBody>
      </p:sp>
      <p:sp>
        <p:nvSpPr>
          <p:cNvPr id="22" name="Freeform 22"/>
          <p:cNvSpPr/>
          <p:nvPr/>
        </p:nvSpPr>
        <p:spPr>
          <a:xfrm>
            <a:off x="1555948" y="8041251"/>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3" name="TextBox 23"/>
          <p:cNvSpPr txBox="1"/>
          <p:nvPr/>
        </p:nvSpPr>
        <p:spPr>
          <a:xfrm>
            <a:off x="2399868" y="8078393"/>
            <a:ext cx="6501313" cy="742950"/>
          </a:xfrm>
          <a:prstGeom prst="rect">
            <a:avLst/>
          </a:prstGeom>
        </p:spPr>
        <p:txBody>
          <a:bodyPr lIns="0" tIns="0" rIns="0" bIns="0" rtlCol="0" anchor="t">
            <a:spAutoFit/>
          </a:bodyPr>
          <a:lstStyle/>
          <a:p>
            <a:pPr algn="l">
              <a:lnSpc>
                <a:spcPts val="2999"/>
              </a:lnSpc>
            </a:pPr>
            <a:r>
              <a:rPr lang="en-US" sz="2499" dirty="0">
                <a:solidFill>
                  <a:srgbClr val="000000"/>
                </a:solidFill>
                <a:latin typeface="Lato 1"/>
                <a:ea typeface="Lato 1"/>
                <a:cs typeface="Lato 1"/>
                <a:sym typeface="Lato 1"/>
              </a:rPr>
              <a:t>Freight Forwarding Specialist, Warehouse Operative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Freeform 6"/>
          <p:cNvSpPr/>
          <p:nvPr/>
        </p:nvSpPr>
        <p:spPr>
          <a:xfrm>
            <a:off x="543806" y="8677793"/>
            <a:ext cx="1552203" cy="1161015"/>
          </a:xfrm>
          <a:custGeom>
            <a:avLst/>
            <a:gdLst/>
            <a:ahLst/>
            <a:cxnLst/>
            <a:rect l="l" t="t" r="r" b="b"/>
            <a:pathLst>
              <a:path w="1552203" h="1161015">
                <a:moveTo>
                  <a:pt x="0" y="0"/>
                </a:moveTo>
                <a:lnTo>
                  <a:pt x="1552203" y="0"/>
                </a:lnTo>
                <a:lnTo>
                  <a:pt x="1552203" y="1161014"/>
                </a:lnTo>
                <a:lnTo>
                  <a:pt x="0" y="1161014"/>
                </a:lnTo>
                <a:lnTo>
                  <a:pt x="0" y="0"/>
                </a:lnTo>
                <a:close/>
              </a:path>
            </a:pathLst>
          </a:custGeom>
          <a:blipFill>
            <a:blip r:embed="rId5"/>
            <a:stretch>
              <a:fillRect l="-18185" t="-31561" r="-17607" b="-49984"/>
            </a:stretch>
          </a:blipFill>
        </p:spPr>
        <p:txBody>
          <a:bodyPr/>
          <a:lstStyle/>
          <a:p>
            <a:endParaRPr lang="en-GB"/>
          </a:p>
        </p:txBody>
      </p:sp>
      <p:grpSp>
        <p:nvGrpSpPr>
          <p:cNvPr id="7" name="Group 7"/>
          <p:cNvGrpSpPr/>
          <p:nvPr/>
        </p:nvGrpSpPr>
        <p:grpSpPr>
          <a:xfrm>
            <a:off x="9855637" y="2604926"/>
            <a:ext cx="6246832" cy="579755"/>
            <a:chOff x="0" y="0"/>
            <a:chExt cx="1645256" cy="152693"/>
          </a:xfrm>
        </p:grpSpPr>
        <p:sp>
          <p:nvSpPr>
            <p:cNvPr id="8" name="Freeform 8"/>
            <p:cNvSpPr/>
            <p:nvPr/>
          </p:nvSpPr>
          <p:spPr>
            <a:xfrm>
              <a:off x="0" y="0"/>
              <a:ext cx="1645256" cy="152693"/>
            </a:xfrm>
            <a:custGeom>
              <a:avLst/>
              <a:gdLst/>
              <a:ahLst/>
              <a:cxnLst/>
              <a:rect l="l" t="t" r="r" b="b"/>
              <a:pathLst>
                <a:path w="1645256" h="152693">
                  <a:moveTo>
                    <a:pt x="0" y="0"/>
                  </a:moveTo>
                  <a:lnTo>
                    <a:pt x="1645256" y="0"/>
                  </a:lnTo>
                  <a:lnTo>
                    <a:pt x="1645256" y="152693"/>
                  </a:lnTo>
                  <a:lnTo>
                    <a:pt x="0" y="152693"/>
                  </a:lnTo>
                  <a:close/>
                </a:path>
              </a:pathLst>
            </a:custGeom>
            <a:solidFill>
              <a:srgbClr val="525E93"/>
            </a:solidFill>
          </p:spPr>
          <p:txBody>
            <a:bodyPr/>
            <a:lstStyle/>
            <a:p>
              <a:endParaRPr lang="en-GB"/>
            </a:p>
          </p:txBody>
        </p:sp>
        <p:sp>
          <p:nvSpPr>
            <p:cNvPr id="9" name="TextBox 9"/>
            <p:cNvSpPr txBox="1"/>
            <p:nvPr/>
          </p:nvSpPr>
          <p:spPr>
            <a:xfrm>
              <a:off x="0" y="0"/>
              <a:ext cx="1645256" cy="152693"/>
            </a:xfrm>
            <a:prstGeom prst="rect">
              <a:avLst/>
            </a:prstGeom>
          </p:spPr>
          <p:txBody>
            <a:bodyPr lIns="50800" tIns="50800" rIns="50800" bIns="50800" rtlCol="0" anchor="ctr"/>
            <a:lstStyle/>
            <a:p>
              <a:pPr algn="ctr">
                <a:lnSpc>
                  <a:spcPts val="2999"/>
                </a:lnSpc>
              </a:pPr>
              <a:r>
                <a:rPr lang="en-US" sz="2499" b="1">
                  <a:solidFill>
                    <a:srgbClr val="FFFFFF"/>
                  </a:solidFill>
                  <a:latin typeface="Lato 1 Bold"/>
                  <a:ea typeface="Lato 1 Bold"/>
                  <a:cs typeface="Lato 1 Bold"/>
                  <a:sym typeface="Lato 1 Bold"/>
                </a:rPr>
                <a:t>Work full-time and study part-time</a:t>
              </a:r>
            </a:p>
          </p:txBody>
        </p:sp>
      </p:grpSp>
      <p:sp>
        <p:nvSpPr>
          <p:cNvPr id="10" name="Freeform 10"/>
          <p:cNvSpPr/>
          <p:nvPr/>
        </p:nvSpPr>
        <p:spPr>
          <a:xfrm>
            <a:off x="1319908" y="2372062"/>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1319908" y="3285386"/>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2" name="Group 12"/>
          <p:cNvGrpSpPr/>
          <p:nvPr/>
        </p:nvGrpSpPr>
        <p:grpSpPr>
          <a:xfrm>
            <a:off x="8943745" y="3184681"/>
            <a:ext cx="8096880" cy="2068521"/>
            <a:chOff x="0" y="0"/>
            <a:chExt cx="2132512" cy="544796"/>
          </a:xfrm>
        </p:grpSpPr>
        <p:sp>
          <p:nvSpPr>
            <p:cNvPr id="13" name="Freeform 13"/>
            <p:cNvSpPr/>
            <p:nvPr/>
          </p:nvSpPr>
          <p:spPr>
            <a:xfrm>
              <a:off x="0" y="0"/>
              <a:ext cx="2132512" cy="544796"/>
            </a:xfrm>
            <a:custGeom>
              <a:avLst/>
              <a:gdLst/>
              <a:ahLst/>
              <a:cxnLst/>
              <a:rect l="l" t="t" r="r" b="b"/>
              <a:pathLst>
                <a:path w="2132512" h="544796">
                  <a:moveTo>
                    <a:pt x="0" y="0"/>
                  </a:moveTo>
                  <a:lnTo>
                    <a:pt x="2132512" y="0"/>
                  </a:lnTo>
                  <a:lnTo>
                    <a:pt x="2132512" y="544796"/>
                  </a:lnTo>
                  <a:lnTo>
                    <a:pt x="0" y="544796"/>
                  </a:lnTo>
                  <a:close/>
                </a:path>
              </a:pathLst>
            </a:custGeom>
            <a:solidFill>
              <a:srgbClr val="00A8A8"/>
            </a:solidFill>
          </p:spPr>
          <p:txBody>
            <a:bodyPr/>
            <a:lstStyle/>
            <a:p>
              <a:endParaRPr lang="en-GB"/>
            </a:p>
          </p:txBody>
        </p:sp>
        <p:sp>
          <p:nvSpPr>
            <p:cNvPr id="14" name="TextBox 14"/>
            <p:cNvSpPr txBox="1"/>
            <p:nvPr/>
          </p:nvSpPr>
          <p:spPr>
            <a:xfrm>
              <a:off x="0" y="0"/>
              <a:ext cx="2132512" cy="544796"/>
            </a:xfrm>
            <a:prstGeom prst="rect">
              <a:avLst/>
            </a:prstGeom>
          </p:spPr>
          <p:txBody>
            <a:bodyPr lIns="50800" tIns="50800" rIns="50800" bIns="50800" rtlCol="0" anchor="ctr"/>
            <a:lstStyle/>
            <a:p>
              <a:pPr algn="ctr">
                <a:lnSpc>
                  <a:spcPts val="2999"/>
                </a:lnSpc>
              </a:pPr>
              <a:endParaRPr/>
            </a:p>
          </p:txBody>
        </p:sp>
      </p:grpSp>
      <p:sp>
        <p:nvSpPr>
          <p:cNvPr id="15" name="Freeform 15"/>
          <p:cNvSpPr/>
          <p:nvPr/>
        </p:nvSpPr>
        <p:spPr>
          <a:xfrm>
            <a:off x="9213502" y="3596783"/>
            <a:ext cx="1217876" cy="1244317"/>
          </a:xfrm>
          <a:custGeom>
            <a:avLst/>
            <a:gdLst/>
            <a:ahLst/>
            <a:cxnLst/>
            <a:rect l="l" t="t" r="r" b="b"/>
            <a:pathLst>
              <a:path w="1217876" h="1244317">
                <a:moveTo>
                  <a:pt x="0" y="0"/>
                </a:moveTo>
                <a:lnTo>
                  <a:pt x="1217875" y="0"/>
                </a:lnTo>
                <a:lnTo>
                  <a:pt x="1217875" y="1244317"/>
                </a:lnTo>
                <a:lnTo>
                  <a:pt x="0" y="1244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10688552" y="3538211"/>
            <a:ext cx="1210918" cy="1302063"/>
          </a:xfrm>
          <a:custGeom>
            <a:avLst/>
            <a:gdLst/>
            <a:ahLst/>
            <a:cxnLst/>
            <a:rect l="l" t="t" r="r" b="b"/>
            <a:pathLst>
              <a:path w="1210918" h="1302063">
                <a:moveTo>
                  <a:pt x="0" y="0"/>
                </a:moveTo>
                <a:lnTo>
                  <a:pt x="1210919" y="0"/>
                </a:lnTo>
                <a:lnTo>
                  <a:pt x="1210919" y="1302063"/>
                </a:lnTo>
                <a:lnTo>
                  <a:pt x="0" y="1302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Freeform 17"/>
          <p:cNvSpPr/>
          <p:nvPr/>
        </p:nvSpPr>
        <p:spPr>
          <a:xfrm>
            <a:off x="12153343" y="3728159"/>
            <a:ext cx="1733679" cy="1077048"/>
          </a:xfrm>
          <a:custGeom>
            <a:avLst/>
            <a:gdLst/>
            <a:ahLst/>
            <a:cxnLst/>
            <a:rect l="l" t="t" r="r" b="b"/>
            <a:pathLst>
              <a:path w="1733679" h="1077048">
                <a:moveTo>
                  <a:pt x="0" y="0"/>
                </a:moveTo>
                <a:lnTo>
                  <a:pt x="1733679" y="0"/>
                </a:lnTo>
                <a:lnTo>
                  <a:pt x="1733679" y="1077049"/>
                </a:lnTo>
                <a:lnTo>
                  <a:pt x="0" y="1077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8" name="Freeform 18"/>
          <p:cNvSpPr/>
          <p:nvPr/>
        </p:nvSpPr>
        <p:spPr>
          <a:xfrm>
            <a:off x="14144197" y="3795687"/>
            <a:ext cx="1317281" cy="996194"/>
          </a:xfrm>
          <a:custGeom>
            <a:avLst/>
            <a:gdLst/>
            <a:ahLst/>
            <a:cxnLst/>
            <a:rect l="l" t="t" r="r" b="b"/>
            <a:pathLst>
              <a:path w="1317281" h="996194">
                <a:moveTo>
                  <a:pt x="0" y="0"/>
                </a:moveTo>
                <a:lnTo>
                  <a:pt x="1317282" y="0"/>
                </a:lnTo>
                <a:lnTo>
                  <a:pt x="1317282" y="996194"/>
                </a:lnTo>
                <a:lnTo>
                  <a:pt x="0" y="9961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9" name="Freeform 19"/>
          <p:cNvSpPr/>
          <p:nvPr/>
        </p:nvSpPr>
        <p:spPr>
          <a:xfrm>
            <a:off x="15718654" y="3672451"/>
            <a:ext cx="1092980" cy="1092980"/>
          </a:xfrm>
          <a:custGeom>
            <a:avLst/>
            <a:gdLst/>
            <a:ahLst/>
            <a:cxnLst/>
            <a:rect l="l" t="t" r="r" b="b"/>
            <a:pathLst>
              <a:path w="1092980" h="1092980">
                <a:moveTo>
                  <a:pt x="0" y="0"/>
                </a:moveTo>
                <a:lnTo>
                  <a:pt x="1092979" y="0"/>
                </a:lnTo>
                <a:lnTo>
                  <a:pt x="1092979" y="1092980"/>
                </a:lnTo>
                <a:lnTo>
                  <a:pt x="0" y="10929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0" name="Freeform 20"/>
          <p:cNvSpPr/>
          <p:nvPr/>
        </p:nvSpPr>
        <p:spPr>
          <a:xfrm>
            <a:off x="1319908" y="4122190"/>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Freeform 21"/>
          <p:cNvSpPr/>
          <p:nvPr/>
        </p:nvSpPr>
        <p:spPr>
          <a:xfrm>
            <a:off x="1319908" y="4932454"/>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2" name="Freeform 22"/>
          <p:cNvSpPr/>
          <p:nvPr/>
        </p:nvSpPr>
        <p:spPr>
          <a:xfrm>
            <a:off x="1319908" y="5771292"/>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3" name="Freeform 23"/>
          <p:cNvSpPr/>
          <p:nvPr/>
        </p:nvSpPr>
        <p:spPr>
          <a:xfrm>
            <a:off x="1319908" y="6581555"/>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4" name="Freeform 24"/>
          <p:cNvSpPr/>
          <p:nvPr/>
        </p:nvSpPr>
        <p:spPr>
          <a:xfrm>
            <a:off x="1319908" y="7467538"/>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25" name="Group 25"/>
          <p:cNvGrpSpPr/>
          <p:nvPr/>
        </p:nvGrpSpPr>
        <p:grpSpPr>
          <a:xfrm>
            <a:off x="9208919" y="5695411"/>
            <a:ext cx="2376227" cy="2053434"/>
            <a:chOff x="0" y="0"/>
            <a:chExt cx="851586" cy="735904"/>
          </a:xfrm>
        </p:grpSpPr>
        <p:sp>
          <p:nvSpPr>
            <p:cNvPr id="26" name="Freeform 26"/>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27" name="TextBox 27"/>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grpSp>
        <p:nvGrpSpPr>
          <p:cNvPr id="28" name="Group 28"/>
          <p:cNvGrpSpPr/>
          <p:nvPr/>
        </p:nvGrpSpPr>
        <p:grpSpPr>
          <a:xfrm>
            <a:off x="11831343" y="5745177"/>
            <a:ext cx="2376227" cy="2053434"/>
            <a:chOff x="0" y="0"/>
            <a:chExt cx="851586" cy="735904"/>
          </a:xfrm>
        </p:grpSpPr>
        <p:sp>
          <p:nvSpPr>
            <p:cNvPr id="29" name="Freeform 29"/>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0" name="TextBox 30"/>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grpSp>
        <p:nvGrpSpPr>
          <p:cNvPr id="31" name="Group 31"/>
          <p:cNvGrpSpPr/>
          <p:nvPr/>
        </p:nvGrpSpPr>
        <p:grpSpPr>
          <a:xfrm>
            <a:off x="14455220" y="5745177"/>
            <a:ext cx="2376227" cy="2053434"/>
            <a:chOff x="0" y="0"/>
            <a:chExt cx="851586" cy="735904"/>
          </a:xfrm>
        </p:grpSpPr>
        <p:sp>
          <p:nvSpPr>
            <p:cNvPr id="32" name="Freeform 32"/>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3" name="TextBox 33"/>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sp>
        <p:nvSpPr>
          <p:cNvPr id="34" name="Freeform 34"/>
          <p:cNvSpPr/>
          <p:nvPr/>
        </p:nvSpPr>
        <p:spPr>
          <a:xfrm>
            <a:off x="9800334" y="6063465"/>
            <a:ext cx="1193397" cy="924883"/>
          </a:xfrm>
          <a:custGeom>
            <a:avLst/>
            <a:gdLst/>
            <a:ahLst/>
            <a:cxnLst/>
            <a:rect l="l" t="t" r="r" b="b"/>
            <a:pathLst>
              <a:path w="1193397" h="924883">
                <a:moveTo>
                  <a:pt x="0" y="0"/>
                </a:moveTo>
                <a:lnTo>
                  <a:pt x="1193397" y="0"/>
                </a:lnTo>
                <a:lnTo>
                  <a:pt x="1193397" y="924883"/>
                </a:lnTo>
                <a:lnTo>
                  <a:pt x="0" y="9248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35" name="Freeform 35"/>
          <p:cNvSpPr/>
          <p:nvPr/>
        </p:nvSpPr>
        <p:spPr>
          <a:xfrm>
            <a:off x="12565239" y="5991628"/>
            <a:ext cx="909887" cy="1097451"/>
          </a:xfrm>
          <a:custGeom>
            <a:avLst/>
            <a:gdLst/>
            <a:ahLst/>
            <a:cxnLst/>
            <a:rect l="l" t="t" r="r" b="b"/>
            <a:pathLst>
              <a:path w="909887" h="1097451">
                <a:moveTo>
                  <a:pt x="0" y="0"/>
                </a:moveTo>
                <a:lnTo>
                  <a:pt x="909887" y="0"/>
                </a:lnTo>
                <a:lnTo>
                  <a:pt x="909887" y="1097451"/>
                </a:lnTo>
                <a:lnTo>
                  <a:pt x="0" y="10974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36" name="Freeform 36"/>
          <p:cNvSpPr/>
          <p:nvPr/>
        </p:nvSpPr>
        <p:spPr>
          <a:xfrm>
            <a:off x="15228943" y="6164197"/>
            <a:ext cx="846268" cy="924883"/>
          </a:xfrm>
          <a:custGeom>
            <a:avLst/>
            <a:gdLst/>
            <a:ahLst/>
            <a:cxnLst/>
            <a:rect l="l" t="t" r="r" b="b"/>
            <a:pathLst>
              <a:path w="846268" h="924883">
                <a:moveTo>
                  <a:pt x="0" y="0"/>
                </a:moveTo>
                <a:lnTo>
                  <a:pt x="846267" y="0"/>
                </a:lnTo>
                <a:lnTo>
                  <a:pt x="846267" y="924882"/>
                </a:lnTo>
                <a:lnTo>
                  <a:pt x="0" y="9248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37" name="TextBox 37"/>
          <p:cNvSpPr txBox="1"/>
          <p:nvPr/>
        </p:nvSpPr>
        <p:spPr>
          <a:xfrm>
            <a:off x="1028258" y="1011632"/>
            <a:ext cx="13503825" cy="761999"/>
          </a:xfrm>
          <a:prstGeom prst="rect">
            <a:avLst/>
          </a:prstGeom>
        </p:spPr>
        <p:txBody>
          <a:bodyPr lIns="0" tIns="0" rIns="0" bIns="0" rtlCol="0" anchor="t">
            <a:spAutoFit/>
          </a:bodyPr>
          <a:lstStyle/>
          <a:p>
            <a:pPr algn="l">
              <a:lnSpc>
                <a:spcPts val="5249"/>
              </a:lnSpc>
            </a:pPr>
            <a:r>
              <a:rPr lang="en-US" sz="6999" b="1">
                <a:solidFill>
                  <a:srgbClr val="010A4F"/>
                </a:solidFill>
                <a:latin typeface="Lato 1 Bold"/>
                <a:ea typeface="Lato 1 Bold"/>
                <a:cs typeface="Lato 1 Bold"/>
                <a:sym typeface="Lato 1 Bold"/>
              </a:rPr>
              <a:t>Higher &amp; Degree apprenticeships</a:t>
            </a:r>
          </a:p>
        </p:txBody>
      </p:sp>
      <p:sp>
        <p:nvSpPr>
          <p:cNvPr id="38" name="TextBox 38"/>
          <p:cNvSpPr txBox="1"/>
          <p:nvPr/>
        </p:nvSpPr>
        <p:spPr>
          <a:xfrm>
            <a:off x="2096009" y="2281893"/>
            <a:ext cx="6750193" cy="742950"/>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University fees paid by employer and/or Government</a:t>
            </a:r>
          </a:p>
        </p:txBody>
      </p:sp>
      <p:sp>
        <p:nvSpPr>
          <p:cNvPr id="39" name="TextBox 39"/>
          <p:cNvSpPr txBox="1"/>
          <p:nvPr/>
        </p:nvSpPr>
        <p:spPr>
          <a:xfrm>
            <a:off x="2096009" y="3380955"/>
            <a:ext cx="6750193" cy="371475"/>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No debt</a:t>
            </a:r>
          </a:p>
        </p:txBody>
      </p:sp>
      <p:sp>
        <p:nvSpPr>
          <p:cNvPr id="40" name="TextBox 40"/>
          <p:cNvSpPr txBox="1"/>
          <p:nvPr/>
        </p:nvSpPr>
        <p:spPr>
          <a:xfrm>
            <a:off x="2096009" y="4217759"/>
            <a:ext cx="6750193" cy="371475"/>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Integrated degree or degree level </a:t>
            </a:r>
          </a:p>
        </p:txBody>
      </p:sp>
      <p:sp>
        <p:nvSpPr>
          <p:cNvPr id="41" name="TextBox 41"/>
          <p:cNvSpPr txBox="1"/>
          <p:nvPr/>
        </p:nvSpPr>
        <p:spPr>
          <a:xfrm>
            <a:off x="2096009" y="5028023"/>
            <a:ext cx="6750193" cy="371475"/>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Experience</a:t>
            </a:r>
          </a:p>
        </p:txBody>
      </p:sp>
      <p:sp>
        <p:nvSpPr>
          <p:cNvPr id="42" name="TextBox 42"/>
          <p:cNvSpPr txBox="1"/>
          <p:nvPr/>
        </p:nvSpPr>
        <p:spPr>
          <a:xfrm>
            <a:off x="2096009" y="5805890"/>
            <a:ext cx="6750193" cy="371475"/>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4-6 years</a:t>
            </a:r>
          </a:p>
        </p:txBody>
      </p:sp>
      <p:sp>
        <p:nvSpPr>
          <p:cNvPr id="43" name="TextBox 43"/>
          <p:cNvSpPr txBox="1"/>
          <p:nvPr/>
        </p:nvSpPr>
        <p:spPr>
          <a:xfrm>
            <a:off x="2096009" y="6491387"/>
            <a:ext cx="6750193" cy="742950"/>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100+ universities (plus colleges, training providers)</a:t>
            </a:r>
          </a:p>
        </p:txBody>
      </p:sp>
      <p:sp>
        <p:nvSpPr>
          <p:cNvPr id="44" name="TextBox 44"/>
          <p:cNvSpPr txBox="1"/>
          <p:nvPr/>
        </p:nvSpPr>
        <p:spPr>
          <a:xfrm>
            <a:off x="2096009" y="7563108"/>
            <a:ext cx="6750193" cy="371475"/>
          </a:xfrm>
          <a:prstGeom prst="rect">
            <a:avLst/>
          </a:prstGeom>
        </p:spPr>
        <p:txBody>
          <a:bodyPr lIns="0" tIns="0" rIns="0" bIns="0" rtlCol="0" anchor="t">
            <a:spAutoFit/>
          </a:bodyPr>
          <a:lstStyle/>
          <a:p>
            <a:pPr algn="l">
              <a:lnSpc>
                <a:spcPts val="2999"/>
              </a:lnSpc>
            </a:pPr>
            <a:r>
              <a:rPr lang="en-US" sz="2499" b="1" dirty="0">
                <a:solidFill>
                  <a:srgbClr val="000000"/>
                </a:solidFill>
                <a:latin typeface="Lato 1 Bold"/>
                <a:ea typeface="Lato 1 Bold"/>
                <a:cs typeface="Lato 1 Bold"/>
                <a:sym typeface="Lato 1 Bold"/>
              </a:rPr>
              <a:t>Employer selects University/provider</a:t>
            </a:r>
          </a:p>
        </p:txBody>
      </p:sp>
      <p:sp>
        <p:nvSpPr>
          <p:cNvPr id="45" name="TextBox 45"/>
          <p:cNvSpPr txBox="1"/>
          <p:nvPr/>
        </p:nvSpPr>
        <p:spPr>
          <a:xfrm>
            <a:off x="9126661" y="7151392"/>
            <a:ext cx="2495132" cy="342900"/>
          </a:xfrm>
          <a:prstGeom prst="rect">
            <a:avLst/>
          </a:prstGeom>
        </p:spPr>
        <p:txBody>
          <a:bodyPr lIns="0" tIns="0" rIns="0" bIns="0" rtlCol="0" anchor="t">
            <a:spAutoFit/>
          </a:bodyPr>
          <a:lstStyle/>
          <a:p>
            <a:pPr algn="ctr">
              <a:lnSpc>
                <a:spcPts val="2640"/>
              </a:lnSpc>
            </a:pPr>
            <a:r>
              <a:rPr lang="en-US" sz="2200" b="1">
                <a:solidFill>
                  <a:srgbClr val="000000"/>
                </a:solidFill>
                <a:latin typeface="Lato 1 Bold"/>
                <a:ea typeface="Lato 1 Bold"/>
                <a:cs typeface="Lato 1 Bold"/>
                <a:sym typeface="Lato 1 Bold"/>
              </a:rPr>
              <a:t>Competitive</a:t>
            </a:r>
          </a:p>
        </p:txBody>
      </p:sp>
      <p:sp>
        <p:nvSpPr>
          <p:cNvPr id="46" name="TextBox 46"/>
          <p:cNvSpPr txBox="1"/>
          <p:nvPr/>
        </p:nvSpPr>
        <p:spPr>
          <a:xfrm>
            <a:off x="11771890" y="7174404"/>
            <a:ext cx="2495132" cy="342900"/>
          </a:xfrm>
          <a:prstGeom prst="rect">
            <a:avLst/>
          </a:prstGeom>
        </p:spPr>
        <p:txBody>
          <a:bodyPr lIns="0" tIns="0" rIns="0" bIns="0" rtlCol="0" anchor="t">
            <a:spAutoFit/>
          </a:bodyPr>
          <a:lstStyle/>
          <a:p>
            <a:pPr algn="ctr">
              <a:lnSpc>
                <a:spcPts val="2640"/>
              </a:lnSpc>
            </a:pPr>
            <a:r>
              <a:rPr lang="en-US" sz="2200" b="1">
                <a:solidFill>
                  <a:srgbClr val="000000"/>
                </a:solidFill>
                <a:latin typeface="Lato 1 Bold"/>
                <a:ea typeface="Lato 1 Bold"/>
                <a:cs typeface="Lato 1 Bold"/>
                <a:sym typeface="Lato 1 Bold"/>
              </a:rPr>
              <a:t>Progression</a:t>
            </a:r>
          </a:p>
        </p:txBody>
      </p:sp>
      <p:sp>
        <p:nvSpPr>
          <p:cNvPr id="47" name="TextBox 47"/>
          <p:cNvSpPr txBox="1"/>
          <p:nvPr/>
        </p:nvSpPr>
        <p:spPr>
          <a:xfrm>
            <a:off x="14395767" y="7174404"/>
            <a:ext cx="2495132" cy="342900"/>
          </a:xfrm>
          <a:prstGeom prst="rect">
            <a:avLst/>
          </a:prstGeom>
        </p:spPr>
        <p:txBody>
          <a:bodyPr lIns="0" tIns="0" rIns="0" bIns="0" rtlCol="0" anchor="t">
            <a:spAutoFit/>
          </a:bodyPr>
          <a:lstStyle/>
          <a:p>
            <a:pPr algn="ctr">
              <a:lnSpc>
                <a:spcPts val="2640"/>
              </a:lnSpc>
            </a:pPr>
            <a:r>
              <a:rPr lang="en-US" sz="2200" b="1">
                <a:solidFill>
                  <a:srgbClr val="000000"/>
                </a:solidFill>
                <a:latin typeface="Lato 1 Bold"/>
                <a:ea typeface="Lato 1 Bold"/>
                <a:cs typeface="Lato 1 Bold"/>
                <a:sym typeface="Lato 1 Bold"/>
              </a:rPr>
              <a:t>Required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left)">
                                      <p:cBhvr>
                                        <p:cTn id="45" dur="500"/>
                                        <p:tgtEl>
                                          <p:spTgt spid="43"/>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P spid="22" grpId="0" animBg="1"/>
      <p:bldP spid="23" grpId="0" animBg="1"/>
      <p:bldP spid="24" grpId="0" animBg="1"/>
      <p:bldP spid="38" grpId="0"/>
      <p:bldP spid="39" grpId="0"/>
      <p:bldP spid="40" grpId="0"/>
      <p:bldP spid="41" grpId="0"/>
      <p:bldP spid="42" grpId="0"/>
      <p:bldP spid="43"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5F7E84B8C03748A7F14D0C2B025FD9" ma:contentTypeVersion="18" ma:contentTypeDescription="Create a new document." ma:contentTypeScope="" ma:versionID="013e8ce26205ff2029215edc90bccd9b">
  <xsd:schema xmlns:xsd="http://www.w3.org/2001/XMLSchema" xmlns:xs="http://www.w3.org/2001/XMLSchema" xmlns:p="http://schemas.microsoft.com/office/2006/metadata/properties" xmlns:ns2="9fc58cda-5ed0-4af7-8bcf-852ccefd6916" xmlns:ns3="3c4f22ca-fa73-4588-a3c7-f108fc84e4d4" targetNamespace="http://schemas.microsoft.com/office/2006/metadata/properties" ma:root="true" ma:fieldsID="ed5640f5aebb846cdfc777360b47be7f" ns2:_="" ns3:_="">
    <xsd:import namespace="9fc58cda-5ed0-4af7-8bcf-852ccefd6916"/>
    <xsd:import namespace="3c4f22ca-fa73-4588-a3c7-f108fc84e4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58cda-5ed0-4af7-8bcf-852ccefd69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b0a2c3-14af-4d42-b1a5-91b5a63fcf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4f22ca-fa73-4588-a3c7-f108fc84e4d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4ec9a3b-5433-4438-af02-12f515911505}" ma:internalName="TaxCatchAll" ma:showField="CatchAllData" ma:web="3c4f22ca-fa73-4588-a3c7-f108fc84e4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4f22ca-fa73-4588-a3c7-f108fc84e4d4" xsi:nil="true"/>
    <lcf76f155ced4ddcb4097134ff3c332f xmlns="9fc58cda-5ed0-4af7-8bcf-852ccefd69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57611C-DDF7-4456-9450-BB4A510F1907}">
  <ds:schemaRefs>
    <ds:schemaRef ds:uri="http://schemas.microsoft.com/sharepoint/v3/contenttype/forms"/>
  </ds:schemaRefs>
</ds:datastoreItem>
</file>

<file path=customXml/itemProps2.xml><?xml version="1.0" encoding="utf-8"?>
<ds:datastoreItem xmlns:ds="http://schemas.openxmlformats.org/officeDocument/2006/customXml" ds:itemID="{AC1DA5B7-9D9E-4237-9200-D241358DF4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c58cda-5ed0-4af7-8bcf-852ccefd6916"/>
    <ds:schemaRef ds:uri="3c4f22ca-fa73-4588-a3c7-f108fc84e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DFB82D-790D-43C4-88AD-E88EA015102C}">
  <ds:schemaRefs>
    <ds:schemaRef ds:uri="http://schemas.microsoft.com/office/2006/metadata/properties"/>
    <ds:schemaRef ds:uri="http://schemas.microsoft.com/office/infopath/2007/PartnerControls"/>
    <ds:schemaRef ds:uri="01cdd075-c344-4c65-8551-ba9dc45e0196"/>
    <ds:schemaRef ds:uri="6c2c260b-7b8b-4528-a165-310b68aa19c0"/>
    <ds:schemaRef ds:uri="3c4f22ca-fa73-4588-a3c7-f108fc84e4d4"/>
    <ds:schemaRef ds:uri="9fc58cda-5ed0-4af7-8bcf-852ccefd6916"/>
  </ds:schemaRefs>
</ds:datastoreItem>
</file>

<file path=docProps/app.xml><?xml version="1.0" encoding="utf-8"?>
<Properties xmlns="http://schemas.openxmlformats.org/officeDocument/2006/extended-properties" xmlns:vt="http://schemas.openxmlformats.org/officeDocument/2006/docPropsVTypes">
  <TotalTime>929</TotalTime>
  <Words>9634</Words>
  <Application>Microsoft Office PowerPoint</Application>
  <PresentationFormat>Custom</PresentationFormat>
  <Paragraphs>769</Paragraphs>
  <Slides>32</Slides>
  <Notes>32</Notes>
  <HiddenSlides>14</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Lato</vt:lpstr>
      <vt:lpstr>Aptos</vt:lpstr>
      <vt:lpstr>Lato 2</vt:lpstr>
      <vt:lpstr>Arial</vt:lpstr>
      <vt:lpstr>Lato Bold</vt:lpstr>
      <vt:lpstr>Lato 1</vt:lpstr>
      <vt:lpstr>GDS Transport</vt:lpstr>
      <vt:lpstr>Lato 1 Bold Italics</vt:lpstr>
      <vt:lpstr>Lato 1 Bold</vt:lpstr>
      <vt:lpstr>Wingdings</vt:lpstr>
      <vt:lpstr>Calibri</vt:lpstr>
      <vt:lpstr>Poppins Bold</vt:lpstr>
      <vt:lpstr>Glacial Indifference</vt:lpstr>
      <vt:lpstr>Calibri Light</vt:lpstr>
      <vt:lpstr>Office Theme</vt:lpstr>
      <vt:lpstr>1_Office Theme</vt:lpstr>
      <vt:lpstr>For ASK partner reference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Apprenticeship Presentation_Parents &amp; Carers</dc:title>
  <dc:creator>Lucy Springett</dc:creator>
  <cp:lastModifiedBy>Sarah Fullerton</cp:lastModifiedBy>
  <cp:revision>10</cp:revision>
  <dcterms:created xsi:type="dcterms:W3CDTF">2006-08-16T00:00:00Z</dcterms:created>
  <dcterms:modified xsi:type="dcterms:W3CDTF">2025-05-15T08:20:20Z</dcterms:modified>
  <dc:identifier>DAGOp3YqO8U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0x010100F75F7E84B8C03748A7F14D0C2B025FD9</vt:lpwstr>
  </property>
  <property fmtid="{D5CDD505-2E9C-101B-9397-08002B2CF9AE}" pid="3" name="MediaServiceImageTags">
    <vt:lpwstr/>
  </property>
</Properties>
</file>